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graphics/data1.xml" ContentType="application/vnd.openxmlformats-officedocument.drawingml.diagramData+xml"/>
  <Override PartName="/ppt/graphics/layout1.xml" ContentType="application/vnd.openxmlformats-officedocument.drawingml.diagramLayou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c2675d23024609" /><Relationship Type="http://schemas.openxmlformats.org/officeDocument/2006/relationships/extended-properties" Target="/docProps/app.xml" Id="Ra1d4fba9ced94b9e" /><Relationship Type="http://schemas.openxmlformats.org/officeDocument/2006/relationships/officeDocument" Target="/ppt/presentation.xml" Id="R8e59619fa34940a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c15ed25550c4b48"/>
  </p:sldMasterIdLst>
  <p:notesMasterIdLst>
    <p:notesMasterId xmlns:r="http://schemas.openxmlformats.org/officeDocument/2006/relationships" r:id="R782c798395a24c86"/>
  </p:notesMasterIdLst>
  <p:sldIdLst>
    <p:sldId xmlns:r="http://schemas.openxmlformats.org/officeDocument/2006/relationships" id="256" r:id="R19043cb7d58b4f2a"/>
    <p:sldId xmlns:r="http://schemas.openxmlformats.org/officeDocument/2006/relationships" id="257" r:id="R4d8b2ff9b2214755"/>
    <p:sldId xmlns:r="http://schemas.openxmlformats.org/officeDocument/2006/relationships" id="258" r:id="Rc52799a0e3f646e7"/>
    <p:sldId xmlns:r="http://schemas.openxmlformats.org/officeDocument/2006/relationships" id="259" r:id="Rad387ce867824414"/>
    <p:sldId xmlns:r="http://schemas.openxmlformats.org/officeDocument/2006/relationships" id="260" r:id="R994b8e5719174df9"/>
    <p:sldId xmlns:r="http://schemas.openxmlformats.org/officeDocument/2006/relationships" id="261" r:id="R9aaa0a2bbd1b48e1"/>
    <p:sldId xmlns:r="http://schemas.openxmlformats.org/officeDocument/2006/relationships" id="262" r:id="R1b1de4c9bc984d9b"/>
    <p:sldId xmlns:r="http://schemas.openxmlformats.org/officeDocument/2006/relationships" id="263" r:id="Rc91feebfaa134727"/>
    <p:sldId xmlns:r="http://schemas.openxmlformats.org/officeDocument/2006/relationships" id="264" r:id="Rcb363382819543a0"/>
    <p:sldId xmlns:r="http://schemas.openxmlformats.org/officeDocument/2006/relationships" id="265" r:id="R42ef5ca1465949ec"/>
    <p:sldId xmlns:r="http://schemas.openxmlformats.org/officeDocument/2006/relationships" id="266" r:id="Rc5df5bcd2db946ef"/>
    <p:sldId xmlns:r="http://schemas.openxmlformats.org/officeDocument/2006/relationships" id="267" r:id="Rc437ff7850a545d9"/>
    <p:sldId xmlns:r="http://schemas.openxmlformats.org/officeDocument/2006/relationships" id="268" r:id="R136829dc8a3b40e8"/>
    <p:sldId xmlns:r="http://schemas.openxmlformats.org/officeDocument/2006/relationships" id="269" r:id="Rb0e1aa92858d42de"/>
    <p:sldId xmlns:r="http://schemas.openxmlformats.org/officeDocument/2006/relationships" id="270" r:id="R41bfcf1b0d0d4024"/>
    <p:sldId xmlns:r="http://schemas.openxmlformats.org/officeDocument/2006/relationships" id="271" r:id="R0d27376286c64ca1"/>
    <p:sldId xmlns:r="http://schemas.openxmlformats.org/officeDocument/2006/relationships" id="272" r:id="R3b0f970823be49e5"/>
    <p:sldId xmlns:r="http://schemas.openxmlformats.org/officeDocument/2006/relationships" id="273" r:id="R9c3030533edc4aa0"/>
    <p:sldId xmlns:r="http://schemas.openxmlformats.org/officeDocument/2006/relationships" id="274" r:id="R71782498a1a04be6"/>
    <p:sldId xmlns:r="http://schemas.openxmlformats.org/officeDocument/2006/relationships" id="275" r:id="Rc88665ea52c0491d"/>
    <p:sldId xmlns:r="http://schemas.openxmlformats.org/officeDocument/2006/relationships" id="276" r:id="R2554b8ab09d541a1"/>
    <p:sldId xmlns:r="http://schemas.openxmlformats.org/officeDocument/2006/relationships" id="277" r:id="R178621ea0a3f480f"/>
    <p:sldId xmlns:r="http://schemas.openxmlformats.org/officeDocument/2006/relationships" id="278" r:id="Rb75404e7fbf64861"/>
    <p:sldId xmlns:r="http://schemas.openxmlformats.org/officeDocument/2006/relationships" id="279" r:id="Ra866fdf6516a4b43"/>
    <p:sldId xmlns:r="http://schemas.openxmlformats.org/officeDocument/2006/relationships" id="280" r:id="R8b9e99f980514729"/>
    <p:sldId xmlns:r="http://schemas.openxmlformats.org/officeDocument/2006/relationships" id="281" r:id="R8e1cb53e7e2d4ec4"/>
    <p:sldId xmlns:r="http://schemas.openxmlformats.org/officeDocument/2006/relationships" id="282" r:id="Rd6d0134ff99f4e6f"/>
    <p:sldId xmlns:r="http://schemas.openxmlformats.org/officeDocument/2006/relationships" id="283" r:id="Rea73fb0e97f849db"/>
    <p:sldId xmlns:r="http://schemas.openxmlformats.org/officeDocument/2006/relationships" id="284" r:id="Rf06b5fb977054cd4"/>
    <p:sldId xmlns:r="http://schemas.openxmlformats.org/officeDocument/2006/relationships" id="285" r:id="Ra17ada11190d45f2"/>
    <p:sldId xmlns:r="http://schemas.openxmlformats.org/officeDocument/2006/relationships" id="286" r:id="R3085afe774114128"/>
    <p:sldId xmlns:r="http://schemas.openxmlformats.org/officeDocument/2006/relationships" id="287" r:id="R9b32d0d3190f45b9"/>
    <p:sldId xmlns:r="http://schemas.openxmlformats.org/officeDocument/2006/relationships" id="288" r:id="R3eb5248db5c8445b"/>
    <p:sldId xmlns:r="http://schemas.openxmlformats.org/officeDocument/2006/relationships" id="289" r:id="Rd063f26f9cb54fcf"/>
    <p:sldId xmlns:r="http://schemas.openxmlformats.org/officeDocument/2006/relationships" id="290" r:id="Rb6c6dcae6f3c43c7"/>
    <p:sldId xmlns:r="http://schemas.openxmlformats.org/officeDocument/2006/relationships" id="291" r:id="R68606f506da242d7"/>
    <p:sldId xmlns:r="http://schemas.openxmlformats.org/officeDocument/2006/relationships" id="292" r:id="Rfe5106f4769a4a75"/>
    <p:sldId xmlns:r="http://schemas.openxmlformats.org/officeDocument/2006/relationships" id="293" r:id="R0f7150ef774d473d"/>
    <p:sldId xmlns:r="http://schemas.openxmlformats.org/officeDocument/2006/relationships" id="294" r:id="Ra9bbc03e0e934eb7"/>
    <p:sldId xmlns:r="http://schemas.openxmlformats.org/officeDocument/2006/relationships" id="295" r:id="Rf8e0f413bf474bf3"/>
    <p:sldId xmlns:r="http://schemas.openxmlformats.org/officeDocument/2006/relationships" id="296" r:id="R268058609e2d4545"/>
    <p:sldId xmlns:r="http://schemas.openxmlformats.org/officeDocument/2006/relationships" id="297" r:id="R1ef3dea356094b06"/>
    <p:sldId xmlns:r="http://schemas.openxmlformats.org/officeDocument/2006/relationships" id="298" r:id="R6641ebcd6a3b45e3"/>
    <p:sldId xmlns:r="http://schemas.openxmlformats.org/officeDocument/2006/relationships" id="299" r:id="Radbc4a09562c461a"/>
    <p:sldId xmlns:r="http://schemas.openxmlformats.org/officeDocument/2006/relationships" id="300" r:id="Rfc55515119974b9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1b7c79412124b12" /><Relationship Type="http://schemas.openxmlformats.org/officeDocument/2006/relationships/slideMaster" Target="/ppt/slideMasters/slideMaster1.xml" Id="Rbc15ed25550c4b48" /><Relationship Type="http://schemas.openxmlformats.org/officeDocument/2006/relationships/notesMaster" Target="/ppt/notesMasters/notesMaster1.xml" Id="R782c798395a24c86" /><Relationship Type="http://schemas.openxmlformats.org/officeDocument/2006/relationships/presProps" Target="/ppt/presProps.xml" Id="R2e5a9d8326c14354" /><Relationship Type="http://schemas.openxmlformats.org/officeDocument/2006/relationships/viewProps" Target="/ppt/viewProps.xml" Id="R996ee3fd5ffa445a" /><Relationship Type="http://schemas.openxmlformats.org/officeDocument/2006/relationships/tableStyles" Target="/ppt/tableStyles.xml" Id="Rb2dd234f9eaf4609" /><Relationship Type="http://schemas.openxmlformats.org/officeDocument/2006/relationships/slide" Target="/ppt/slides/slide1.xml" Id="R19043cb7d58b4f2a" /><Relationship Type="http://schemas.openxmlformats.org/officeDocument/2006/relationships/slide" Target="/ppt/slides/slide2.xml" Id="R4d8b2ff9b2214755" /><Relationship Type="http://schemas.openxmlformats.org/officeDocument/2006/relationships/slide" Target="/ppt/slides/slide3.xml" Id="Rc52799a0e3f646e7" /><Relationship Type="http://schemas.openxmlformats.org/officeDocument/2006/relationships/slide" Target="/ppt/slides/slide4.xml" Id="Rad387ce867824414" /><Relationship Type="http://schemas.openxmlformats.org/officeDocument/2006/relationships/slide" Target="/ppt/slides/slide5.xml" Id="R994b8e5719174df9" /><Relationship Type="http://schemas.openxmlformats.org/officeDocument/2006/relationships/slide" Target="/ppt/slides/slide6.xml" Id="R9aaa0a2bbd1b48e1" /><Relationship Type="http://schemas.openxmlformats.org/officeDocument/2006/relationships/slide" Target="/ppt/slides/slide7.xml" Id="R1b1de4c9bc984d9b" /><Relationship Type="http://schemas.openxmlformats.org/officeDocument/2006/relationships/slide" Target="/ppt/slides/slide8.xml" Id="Rc91feebfaa134727" /><Relationship Type="http://schemas.openxmlformats.org/officeDocument/2006/relationships/slide" Target="/ppt/slides/slide9.xml" Id="Rcb363382819543a0" /><Relationship Type="http://schemas.openxmlformats.org/officeDocument/2006/relationships/slide" Target="/ppt/slides/slide10.xml" Id="R42ef5ca1465949ec" /><Relationship Type="http://schemas.openxmlformats.org/officeDocument/2006/relationships/slide" Target="/ppt/slides/slide11.xml" Id="Rc5df5bcd2db946ef" /><Relationship Type="http://schemas.openxmlformats.org/officeDocument/2006/relationships/slide" Target="/ppt/slides/slide12.xml" Id="Rc437ff7850a545d9" /><Relationship Type="http://schemas.openxmlformats.org/officeDocument/2006/relationships/slide" Target="/ppt/slides/slide13.xml" Id="R136829dc8a3b40e8" /><Relationship Type="http://schemas.openxmlformats.org/officeDocument/2006/relationships/slide" Target="/ppt/slides/slide14.xml" Id="Rb0e1aa92858d42de" /><Relationship Type="http://schemas.openxmlformats.org/officeDocument/2006/relationships/slide" Target="/ppt/slides/slide15.xml" Id="R41bfcf1b0d0d4024" /><Relationship Type="http://schemas.openxmlformats.org/officeDocument/2006/relationships/slide" Target="/ppt/slides/slide16.xml" Id="R0d27376286c64ca1" /><Relationship Type="http://schemas.openxmlformats.org/officeDocument/2006/relationships/slide" Target="/ppt/slides/slide17.xml" Id="R3b0f970823be49e5" /><Relationship Type="http://schemas.openxmlformats.org/officeDocument/2006/relationships/slide" Target="/ppt/slides/slide18.xml" Id="R9c3030533edc4aa0" /><Relationship Type="http://schemas.openxmlformats.org/officeDocument/2006/relationships/slide" Target="/ppt/slides/slide19.xml" Id="R71782498a1a04be6" /><Relationship Type="http://schemas.openxmlformats.org/officeDocument/2006/relationships/slide" Target="/ppt/slides/slide20.xml" Id="Rc88665ea52c0491d" /><Relationship Type="http://schemas.openxmlformats.org/officeDocument/2006/relationships/slide" Target="/ppt/slides/slide21.xml" Id="R2554b8ab09d541a1" /><Relationship Type="http://schemas.openxmlformats.org/officeDocument/2006/relationships/slide" Target="/ppt/slides/slide22.xml" Id="R178621ea0a3f480f" /><Relationship Type="http://schemas.openxmlformats.org/officeDocument/2006/relationships/slide" Target="/ppt/slides/slide23.xml" Id="Rb75404e7fbf64861" /><Relationship Type="http://schemas.openxmlformats.org/officeDocument/2006/relationships/slide" Target="/ppt/slides/slide24.xml" Id="Ra866fdf6516a4b43" /><Relationship Type="http://schemas.openxmlformats.org/officeDocument/2006/relationships/slide" Target="/ppt/slides/slide25.xml" Id="R8b9e99f980514729" /><Relationship Type="http://schemas.openxmlformats.org/officeDocument/2006/relationships/slide" Target="/ppt/slides/slide26.xml" Id="R8e1cb53e7e2d4ec4" /><Relationship Type="http://schemas.openxmlformats.org/officeDocument/2006/relationships/slide" Target="/ppt/slides/slide27.xml" Id="Rd6d0134ff99f4e6f" /><Relationship Type="http://schemas.openxmlformats.org/officeDocument/2006/relationships/slide" Target="/ppt/slides/slide28.xml" Id="Rea73fb0e97f849db" /><Relationship Type="http://schemas.openxmlformats.org/officeDocument/2006/relationships/slide" Target="/ppt/slides/slide29.xml" Id="Rf06b5fb977054cd4" /><Relationship Type="http://schemas.openxmlformats.org/officeDocument/2006/relationships/slide" Target="/ppt/slides/slide30.xml" Id="Ra17ada11190d45f2" /><Relationship Type="http://schemas.openxmlformats.org/officeDocument/2006/relationships/slide" Target="/ppt/slides/slide31.xml" Id="R3085afe774114128" /><Relationship Type="http://schemas.openxmlformats.org/officeDocument/2006/relationships/slide" Target="/ppt/slides/slide32.xml" Id="R9b32d0d3190f45b9" /><Relationship Type="http://schemas.openxmlformats.org/officeDocument/2006/relationships/slide" Target="/ppt/slides/slide33.xml" Id="R3eb5248db5c8445b" /><Relationship Type="http://schemas.openxmlformats.org/officeDocument/2006/relationships/slide" Target="/ppt/slides/slide34.xml" Id="Rd063f26f9cb54fcf" /><Relationship Type="http://schemas.openxmlformats.org/officeDocument/2006/relationships/slide" Target="/ppt/slides/slide35.xml" Id="Rb6c6dcae6f3c43c7" /><Relationship Type="http://schemas.openxmlformats.org/officeDocument/2006/relationships/slide" Target="/ppt/slides/slide36.xml" Id="R68606f506da242d7" /><Relationship Type="http://schemas.openxmlformats.org/officeDocument/2006/relationships/slide" Target="/ppt/slides/slide37.xml" Id="Rfe5106f4769a4a75" /><Relationship Type="http://schemas.openxmlformats.org/officeDocument/2006/relationships/slide" Target="/ppt/slides/slide38.xml" Id="R0f7150ef774d473d" /><Relationship Type="http://schemas.openxmlformats.org/officeDocument/2006/relationships/slide" Target="/ppt/slides/slide39.xml" Id="Ra9bbc03e0e934eb7" /><Relationship Type="http://schemas.openxmlformats.org/officeDocument/2006/relationships/slide" Target="/ppt/slides/slide40.xml" Id="Rf8e0f413bf474bf3" /><Relationship Type="http://schemas.openxmlformats.org/officeDocument/2006/relationships/slide" Target="/ppt/slides/slide41.xml" Id="R268058609e2d4545" /><Relationship Type="http://schemas.openxmlformats.org/officeDocument/2006/relationships/slide" Target="/ppt/slides/slide42.xml" Id="R1ef3dea356094b06" /><Relationship Type="http://schemas.openxmlformats.org/officeDocument/2006/relationships/slide" Target="/ppt/slides/slide43.xml" Id="R6641ebcd6a3b45e3" /><Relationship Type="http://schemas.openxmlformats.org/officeDocument/2006/relationships/slide" Target="/ppt/slides/slide44.xml" Id="Radbc4a09562c461a" /><Relationship Type="http://schemas.openxmlformats.org/officeDocument/2006/relationships/slide" Target="/ppt/slides/slide45.xml" Id="Rfc55515119974b9c" /></Relationships>
</file>

<file path=ppt/graphics/data1.xml><?xml version="1.0" encoding="utf-8"?>
<dgm:dataModel xmlns:dgm="http://schemas.openxmlformats.org/drawingml/2006/diagram">
  <dgm:ptLst>
    <dgm:pt modelId="{BEFB023F-8C4D-4067-9D0F-29EC1AE11FEE}" type="doc">
      <dgm:t>
        <a:bodyPr xmlns:a="http://schemas.openxmlformats.org/drawingml/2006/main"/>
        <a:lstStyle xmlns:a="http://schemas.openxmlformats.org/drawingml/2006/main"/>
        <a:p xmlns:a="http://schemas.openxmlformats.org/drawingml/2006/main">
          <a:endParaRPr/>
        </a:p>
      </dgm:t>
    </dgm:pt>
    <dgm:pt modelId="{009858F2-A488-4D6C-89B5-E7FAFDBC862B}">
      <dgm:t>
        <a:bodyPr xmlns:a="http://schemas.openxmlformats.org/drawingml/2006/main"/>
        <a:lstStyle xmlns:a="http://schemas.openxmlformats.org/drawingml/2006/main"/>
        <a:p xmlns:a="http://schemas.openxmlformats.org/drawingml/2006/main">
          <a:pPr>
            <a:buNone/>
          </a:pPr>
          <a:r>
            <a:rPr/>
            <a:t>Is</a:t>
          </a:r>
          <a:r>
            <a:rPr/>
            <a:t> </a:t>
          </a:r>
          <a:r>
            <a:rPr/>
            <a:t>there</a:t>
          </a:r>
          <a:r>
            <a:rPr/>
            <a:t> </a:t>
          </a:r>
          <a:r>
            <a:rPr/>
            <a:t>indeed</a:t>
          </a:r>
          <a:r>
            <a:rPr/>
            <a:t> a </a:t>
          </a:r>
          <a:r>
            <a:rPr/>
            <a:t>shift</a:t>
          </a:r>
          <a:r>
            <a:rPr/>
            <a:t> </a:t>
          </a:r>
          <a:r>
            <a:rPr/>
            <a:t>away</a:t>
          </a:r>
          <a:r>
            <a:rPr/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towards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non-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translation</a:t>
          </a:r>
          <a:r>
            <a:rPr/>
            <a:t>?</a:t>
          </a:r>
          <a:endParaRPr/>
        </a:p>
      </dgm:t>
    </dgm:pt>
    <dgm:pt modelId="{0F45B6E3-B549-42E6-B284-EE992BF93763}" type="parTrans" cxnId="{EAE3945B-D26B-4973-8D62-60139F9FA976}">
      <dgm:t>
        <a:bodyPr xmlns:a="http://schemas.openxmlformats.org/drawingml/2006/main"/>
        <a:lstStyle xmlns:a="http://schemas.openxmlformats.org/drawingml/2006/main"/>
        <a:p xmlns:a="http://schemas.openxmlformats.org/drawingml/2006/main">
          <a:endParaRPr/>
        </a:p>
      </dgm:t>
    </dgm:pt>
    <dgm:pt modelId="{0AE91F9D-95F1-42A6-BBE6-BC5238DFC79F}" type="sibTrans" cxnId="{EAE3945B-D26B-4973-8D62-60139F9FA976}">
      <dgm:t>
        <a:bodyPr xmlns:a="http://schemas.openxmlformats.org/drawingml/2006/main"/>
        <a:lstStyle xmlns:a="http://schemas.openxmlformats.org/drawingml/2006/main"/>
        <a:p xmlns:a="http://schemas.openxmlformats.org/drawingml/2006/main">
          <a:endParaRPr/>
        </a:p>
      </dgm:t>
    </dgm:pt>
    <dgm:pt modelId="{96BF96E8-F1DF-41C1-B2FB-BD58617112A0}">
      <dgm:t>
        <a:bodyPr xmlns:a="http://schemas.openxmlformats.org/drawingml/2006/main"/>
        <a:lstStyle xmlns:a="http://schemas.openxmlformats.org/drawingml/2006/main"/>
        <a:p xmlns:a="http://schemas.openxmlformats.org/drawingml/2006/main">
          <a:pPr>
            <a:buNone/>
          </a:pPr>
          <a:r>
            <a:rPr/>
            <a:t>If</a:t>
          </a:r>
          <a:r>
            <a:rPr/>
            <a:t> </a:t>
          </a:r>
          <a:r>
            <a:rPr/>
            <a:t>so</a:t>
          </a:r>
          <a:r>
            <a:rPr/>
            <a:t>, </a:t>
          </a:r>
          <a:r>
            <a:rPr/>
            <a:t>is</a:t>
          </a:r>
          <a:r>
            <a:rPr/>
            <a:t> </a:t>
          </a:r>
          <a:r>
            <a:rPr/>
            <a:t>that</a:t>
          </a:r>
          <a:r>
            <a:rPr/>
            <a:t> a </a:t>
          </a:r>
          <a:r>
            <a:rPr/>
            <a:t>global</a:t>
          </a:r>
          <a:r>
            <a:rPr/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or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more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local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</a:t>
          </a:r>
          <a:r>
            <a:rPr/>
            <a:t>phenomenon</a:t>
          </a:r>
          <a:r>
            <a:rPr/>
            <a:t>?  </a:t>
          </a:r>
          <a:endParaRPr/>
        </a:p>
      </dgm:t>
    </dgm:pt>
    <dgm:pt modelId="{2C15ACB1-A813-4B84-A9CC-A6A2067F8149}" type="parTrans" cxnId="{9E45E16D-CA41-41FD-A2D2-F673D479EBC8}">
      <dgm:t>
        <a:bodyPr xmlns:a="http://schemas.openxmlformats.org/drawingml/2006/main"/>
        <a:lstStyle xmlns:a="http://schemas.openxmlformats.org/drawingml/2006/main"/>
        <a:p xmlns:a="http://schemas.openxmlformats.org/drawingml/2006/main">
          <a:endParaRPr/>
        </a:p>
      </dgm:t>
    </dgm:pt>
    <dgm:pt modelId="{6C6183F9-E373-47DE-933E-F889AC3F8126}" type="sibTrans" cxnId="{9E45E16D-CA41-41FD-A2D2-F673D479EBC8}">
      <dgm:t>
        <a:bodyPr xmlns:a="http://schemas.openxmlformats.org/drawingml/2006/main"/>
        <a:lstStyle xmlns:a="http://schemas.openxmlformats.org/drawingml/2006/main"/>
        <a:p xmlns:a="http://schemas.openxmlformats.org/drawingml/2006/main">
          <a:endParaRPr/>
        </a:p>
      </dgm:t>
    </dgm:pt>
    <dgm:pt modelId="{1A27F53A-4CC1-4037-B70D-E897F130682C}">
      <dgm:t>
        <a:bodyPr xmlns:a="http://schemas.openxmlformats.org/drawingml/2006/main"/>
        <a:lstStyle xmlns:a="http://schemas.openxmlformats.org/drawingml/2006/main"/>
        <a:p xmlns:a="http://schemas.openxmlformats.org/drawingml/2006/main">
          <a:pPr>
            <a:buNone/>
          </a:pPr>
          <a:r>
            <a:rPr>
              <a:latin typeface="Neue Haas Grotesk Text Pro"/>
              <a:ea typeface="Neue Haas Grotesk Text Pro"/>
              <a:cs typeface="Neue Haas Grotesk Text Pro"/>
            </a:rPr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What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does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it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depend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on? Language (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is</a:t>
          </a:r>
          <a:r>
            <a:rPr/>
            <a:t> </a:t>
          </a:r>
          <a:r>
            <a:rPr/>
            <a:t>it</a:t>
          </a:r>
          <a:r>
            <a:rPr/>
            <a:t> a </a:t>
          </a:r>
          <a:r>
            <a:rPr/>
            <a:t>mark</a:t>
          </a:r>
          <a:r>
            <a:rPr/>
            <a:t> of </a:t>
          </a:r>
          <a:r>
            <a:rPr/>
            <a:t>Anglophone</a:t>
          </a:r>
          <a:r>
            <a:rPr/>
            <a:t> </a:t>
          </a:r>
          <a:r>
            <a:rPr/>
            <a:t>dominance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)?</a:t>
          </a:r>
          <a:r>
            <a:rPr/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Production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type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(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e.g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.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blockbuster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vs.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low-circulation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 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product</a:t>
          </a:r>
          <a:r>
            <a:rPr>
              <a:latin typeface="Neue Haas Grotesk Text Pro"/>
              <a:ea typeface="Neue Haas Grotesk Text Pro"/>
              <a:cs typeface="Neue Haas Grotesk Text Pro"/>
            </a:rPr>
            <a:t>)?</a:t>
          </a:r>
          <a:endParaRPr/>
        </a:p>
      </dgm:t>
    </dgm:pt>
    <dgm:pt modelId="{A8F89EE2-31FC-41F2-B02D-4CCE1D7A27D2}" type="parTrans" cxnId="{7A23766C-445B-4AC0-A7B2-5DF2124C5FE3}">
      <dgm:t>
        <a:bodyPr xmlns:a="http://schemas.openxmlformats.org/drawingml/2006/main"/>
        <a:lstStyle xmlns:a="http://schemas.openxmlformats.org/drawingml/2006/main"/>
        <a:p xmlns:a="http://schemas.openxmlformats.org/drawingml/2006/main">
          <a:endParaRPr/>
        </a:p>
      </dgm:t>
    </dgm:pt>
    <dgm:pt modelId="{753AF152-2475-483F-9E8D-816533D6FF0A}" type="sibTrans" cxnId="{7A23766C-445B-4AC0-A7B2-5DF2124C5FE3}">
      <dgm:t>
        <a:bodyPr xmlns:a="http://schemas.openxmlformats.org/drawingml/2006/main"/>
        <a:lstStyle xmlns:a="http://schemas.openxmlformats.org/drawingml/2006/main"/>
        <a:p xmlns:a="http://schemas.openxmlformats.org/drawingml/2006/main">
          <a:endParaRPr/>
        </a:p>
      </dgm:t>
    </dgm:pt>
    <dgm:pt modelId="{7C00E987-D014-4662-B884-25757A91F091}">
      <dgm:t>
        <a:bodyPr xmlns:a="http://schemas.openxmlformats.org/drawingml/2006/main"/>
        <a:lstStyle xmlns:a="http://schemas.openxmlformats.org/drawingml/2006/main"/>
        <a:p xmlns:a="http://schemas.openxmlformats.org/drawingml/2006/main">
          <a:r>
            <a:rPr/>
            <a:t>Do </a:t>
          </a:r>
          <a:r>
            <a:rPr/>
            <a:t>different</a:t>
          </a:r>
          <a:r>
            <a:rPr/>
            <a:t> </a:t>
          </a:r>
          <a:r>
            <a:rPr/>
            <a:t>world</a:t>
          </a:r>
          <a:r>
            <a:rPr/>
            <a:t> regions </a:t>
          </a:r>
          <a:r>
            <a:rPr/>
            <a:t>follow</a:t>
          </a:r>
          <a:r>
            <a:rPr/>
            <a:t> </a:t>
          </a:r>
          <a:r>
            <a:rPr/>
            <a:t>similar</a:t>
          </a:r>
          <a:r>
            <a:rPr/>
            <a:t> patterns?</a:t>
          </a:r>
          <a:endParaRPr/>
        </a:p>
      </dgm:t>
    </dgm:pt>
    <dgm:pt modelId="{7796815A-2CFC-47CE-B779-3406BF6434F0}" type="parTrans" cxnId="{6CD3B640-CBB5-450D-8424-26C5B5AB97ED}">
      <dgm:t>
        <a:bodyPr xmlns:a="http://schemas.openxmlformats.org/drawingml/2006/main"/>
        <a:lstStyle xmlns:a="http://schemas.openxmlformats.org/drawingml/2006/main"/>
        <a:p xmlns:a="http://schemas.openxmlformats.org/drawingml/2006/main">
          <a:endParaRPr/>
        </a:p>
      </dgm:t>
    </dgm:pt>
    <dgm:pt modelId="{B09D84B5-D7C9-456E-802B-7FC10E62759C}" type="sibTrans" cxnId="{6CD3B640-CBB5-450D-8424-26C5B5AB97ED}">
      <dgm:t>
        <a:bodyPr xmlns:a="http://schemas.openxmlformats.org/drawingml/2006/main"/>
        <a:lstStyle xmlns:a="http://schemas.openxmlformats.org/drawingml/2006/main"/>
        <a:p xmlns:a="http://schemas.openxmlformats.org/drawingml/2006/main">
          <a:endParaRPr/>
        </a:p>
      </dgm:t>
    </dgm:pt>
    <dgm:pt modelId="{47FCEA7C-94A8-4C12-A68E-A27CFF94C770}" type="pres"/>
    <dgm:pt modelId="{E033C764-CD09-442E-9409-DA69C3147DB3}" type="pres"/>
    <dgm:pt modelId="{A2621D8F-8D86-4DAF-9B33-B8417188C218}" type="pres"/>
    <dgm:pt modelId="{719A0D8A-BE75-4C07-AF2D-8854022946CA}" type="pres"/>
    <dgm:pt modelId="{32D54968-25AA-4810-BF95-29A4B6A092F0}" type="pres"/>
    <dgm:pt modelId="{6E49D67E-D24F-47C7-9467-6B06B6487B2F}" type="pres"/>
    <dgm:pt modelId="{0EA322C3-CA7E-4A38-A1CE-8677A33F083A}" type="pres"/>
    <dgm:pt modelId="{8CB036EF-E24A-41C6-9670-CFF07D4F3C35}" type="pres"/>
    <dgm:pt modelId="{3FA7AEAA-8CC4-48A4-AB8A-88EE3DEEFFAD}" type="pres"/>
    <dgm:pt modelId="{057803F8-2944-43B6-A91B-A155E39DAE6A}" type="pres"/>
    <dgm:pt modelId="{C09E8261-EBF1-4EF8-AD2E-BFE511F77033}" type="pres"/>
    <dgm:pt modelId="{DFF68E7D-18A1-4AB6-833A-AFCECD0AA221}" type="pres"/>
  </dgm:ptLst>
  <dgm:cxnLst>
    <dgm:cxn modelId="{EE41D92F-46BD-48C5-B422-02A81E3B7475}" type="presOf" srcId="{1A27F53A-4CC1-4037-B70D-E897F130682C}" destId="{6E49D67E-D24F-47C7-9467-6B06B6487B2F}" srcOrd="0" destOrd="0" presId="urn:microsoft.com/office/officeart/2005/8/layout/process4"/>
    <dgm:cxn modelId="{6CD3B640-CBB5-450D-8424-26C5B5AB97ED}" srcId="{BEFB023F-8C4D-4067-9D0F-29EC1AE11FEE}" destId="{7C00E987-D014-4662-B884-25757A91F091}" srcOrd="3" destOrd="0" parTransId="{7796815A-2CFC-47CE-B779-3406BF6434F0}" sibTransId="{B09D84B5-D7C9-456E-802B-7FC10E62759C}"/>
    <dgm:cxn modelId="{EAE3945B-D26B-4973-8D62-60139F9FA976}" srcId="{BEFB023F-8C4D-4067-9D0F-29EC1AE11FEE}" destId="{009858F2-A488-4D6C-89B5-E7FAFDBC862B}" srcOrd="0" destOrd="0" parTransId="{0F45B6E3-B549-42E6-B284-EE992BF93763}" sibTransId="{0AE91F9D-95F1-42A6-BBE6-BC5238DFC79F}"/>
    <dgm:cxn modelId="{7A23766C-445B-4AC0-A7B2-5DF2124C5FE3}" srcId="{BEFB023F-8C4D-4067-9D0F-29EC1AE11FEE}" destId="{1A27F53A-4CC1-4037-B70D-E897F130682C}" srcOrd="2" destOrd="0" parTransId="{A8F89EE2-31FC-41F2-B02D-4CCE1D7A27D2}" sibTransId="{753AF152-2475-483F-9E8D-816533D6FF0A}"/>
    <dgm:cxn modelId="{9E45E16D-CA41-41FD-A2D2-F673D479EBC8}" srcId="{BEFB023F-8C4D-4067-9D0F-29EC1AE11FEE}" destId="{96BF96E8-F1DF-41C1-B2FB-BD58617112A0}" srcOrd="1" destOrd="0" parTransId="{2C15ACB1-A813-4B84-A9CC-A6A2067F8149}" sibTransId="{6C6183F9-E373-47DE-933E-F889AC3F8126}"/>
    <dgm:cxn modelId="{A2992B5A-A76D-4BAC-8CBB-19CB7BD66DB9}" type="presOf" srcId="{BEFB023F-8C4D-4067-9D0F-29EC1AE11FEE}" destId="{47FCEA7C-94A8-4C12-A68E-A27CFF94C770}" srcOrd="0" destOrd="0" presId="urn:microsoft.com/office/officeart/2005/8/layout/process4"/>
    <dgm:cxn modelId="{0D71708F-5E77-4C9B-8D85-B610091CFB59}" type="presOf" srcId="{009858F2-A488-4D6C-89B5-E7FAFDBC862B}" destId="{DFF68E7D-18A1-4AB6-833A-AFCECD0AA221}" srcOrd="0" destOrd="0" presId="urn:microsoft.com/office/officeart/2005/8/layout/process4"/>
    <dgm:cxn modelId="{7EAB8AD2-1466-4309-A44F-021040BDC01B}" type="presOf" srcId="{7C00E987-D014-4662-B884-25757A91F091}" destId="{A2621D8F-8D86-4DAF-9B33-B8417188C218}" srcOrd="0" destOrd="0" presId="urn:microsoft.com/office/officeart/2005/8/layout/process4"/>
    <dgm:cxn modelId="{FBC9EDDF-DCC7-429E-A911-13D16A7D33C0}" type="presOf" srcId="{96BF96E8-F1DF-41C1-B2FB-BD58617112A0}" destId="{3FA7AEAA-8CC4-48A4-AB8A-88EE3DEEFFAD}" srcOrd="0" destOrd="0" presId="urn:microsoft.com/office/officeart/2005/8/layout/process4"/>
    <dgm:cxn modelId="{48B4EE74-EFA1-402F-9BB0-CC7C1BFC554A}" type="presParOf" srcId="{47FCEA7C-94A8-4C12-A68E-A27CFF94C770}" destId="{E033C764-CD09-442E-9409-DA69C3147DB3}" srcOrd="0" destOrd="0" presId="urn:microsoft.com/office/officeart/2005/8/layout/process4"/>
    <dgm:cxn modelId="{164DAE41-0EE2-4CD1-838E-D2C9EEDBF4CA}" type="presParOf" srcId="{E033C764-CD09-442E-9409-DA69C3147DB3}" destId="{A2621D8F-8D86-4DAF-9B33-B8417188C218}" srcOrd="0" destOrd="0" presId="urn:microsoft.com/office/officeart/2005/8/layout/process4"/>
    <dgm:cxn modelId="{3CD546F8-9D91-4C7C-925A-26E9E7460511}" type="presParOf" srcId="{47FCEA7C-94A8-4C12-A68E-A27CFF94C770}" destId="{719A0D8A-BE75-4C07-AF2D-8854022946CA}" srcOrd="1" destOrd="0" presId="urn:microsoft.com/office/officeart/2005/8/layout/process4"/>
    <dgm:cxn modelId="{4639572F-5EFD-4C01-A407-7488DDE5DEC0}" type="presParOf" srcId="{47FCEA7C-94A8-4C12-A68E-A27CFF94C770}" destId="{32D54968-25AA-4810-BF95-29A4B6A092F0}" srcOrd="2" destOrd="0" presId="urn:microsoft.com/office/officeart/2005/8/layout/process4"/>
    <dgm:cxn modelId="{83ACC92D-4198-4CD0-B299-A76C12AAC30B}" type="presParOf" srcId="{32D54968-25AA-4810-BF95-29A4B6A092F0}" destId="{6E49D67E-D24F-47C7-9467-6B06B6487B2F}" srcOrd="0" destOrd="0" presId="urn:microsoft.com/office/officeart/2005/8/layout/process4"/>
    <dgm:cxn modelId="{601B240A-F3A7-4F77-ACB9-7F6DF99B264A}" type="presParOf" srcId="{47FCEA7C-94A8-4C12-A68E-A27CFF94C770}" destId="{0EA322C3-CA7E-4A38-A1CE-8677A33F083A}" srcOrd="3" destOrd="0" presId="urn:microsoft.com/office/officeart/2005/8/layout/process4"/>
    <dgm:cxn modelId="{2099B433-A997-4F2A-831F-373552F37165}" type="presParOf" srcId="{47FCEA7C-94A8-4C12-A68E-A27CFF94C770}" destId="{8CB036EF-E24A-41C6-9670-CFF07D4F3C35}" srcOrd="4" destOrd="0" presId="urn:microsoft.com/office/officeart/2005/8/layout/process4"/>
    <dgm:cxn modelId="{B4F3F860-C94D-4BDF-B9AF-F177BFC463B9}" type="presParOf" srcId="{8CB036EF-E24A-41C6-9670-CFF07D4F3C35}" destId="{3FA7AEAA-8CC4-48A4-AB8A-88EE3DEEFFAD}" srcOrd="0" destOrd="0" presId="urn:microsoft.com/office/officeart/2005/8/layout/process4"/>
    <dgm:cxn modelId="{59090BAA-C5EB-4339-9B4D-B379FA772353}" type="presParOf" srcId="{47FCEA7C-94A8-4C12-A68E-A27CFF94C770}" destId="{057803F8-2944-43B6-A91B-A155E39DAE6A}" srcOrd="5" destOrd="0" presId="urn:microsoft.com/office/officeart/2005/8/layout/process4"/>
    <dgm:cxn modelId="{55E5CFFC-FD80-4D1E-8145-51006A58FBDA}" type="presParOf" srcId="{47FCEA7C-94A8-4C12-A68E-A27CFF94C770}" destId="{C09E8261-EBF1-4EF8-AD2E-BFE511F77033}" srcOrd="6" destOrd="0" presId="urn:microsoft.com/office/officeart/2005/8/layout/process4"/>
    <dgm:cxn modelId="{A0FC79C2-6320-4734-8C55-0A74CFFC6512}" type="presParOf" srcId="{C09E8261-EBF1-4EF8-AD2E-BFE511F77033}" destId="{DFF68E7D-18A1-4AB6-833A-AFCECD0AA221}" srcOrd="0" destOrd="0" presId="urn:microsoft.com/office/officeart/2005/8/layout/process4"/>
  </dgm:cxnLst>
</dgm:dataModel>
</file>

<file path=ppt/graphics/layout1.xml><?xml version="1.0" encoding="utf-8"?>
<dgm:layoutDef xmlns:dgm="http://schemas.openxmlformats.org/drawingml/2006/diagram">
  <dgm:layoutNode name="Name0">
    <dgm:alg type="lin">
      <dgm:param type="linDir" val="fromB"/>
    </dgm:alg>
    <dgm:shape/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axis="ch" ptType="node" st="-1" step="-1">
      <dgm:choose>
        <dgm:if axis="self" ptType="node" func="revPos" op="equ" val="1">
          <dgm:layoutNode name="boxAndChildren">
            <dgm:alg type="composite"/>
            <dgm:shape/>
            <dgm:presOf/>
            <dgm:choose>
              <dgm:if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>
                <dgm:if axis="ch" ptType="node" func="cnt" op="gte" val="1">
                  <dgm:shape type="rect"/>
                </dgm:if>
                <dgm:else>
                  <dgm:shape type="rect"/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>
              <dgm:if axis="ch" ptType="node" func="cnt" op="gte" val="1">
                <dgm:layoutNode name="entireBox">
                  <dgm:alg type="sp"/>
                  <dgm:shape type="rect"/>
                  <dgm:presOf axis="self"/>
                  <dgm:constrLst/>
                  <dgm:ruleLst/>
                </dgm:layoutNode>
                <dgm:layoutNode name="descendantBox" styleLbl="fgAccFollowNode1">
                  <dgm:choose>
                    <dgm:if func="var" arg="dir" op="equ" val="norm">
                      <dgm:alg type="lin"/>
                    </dgm:if>
                    <dgm:else>
                      <dgm:alg type="lin">
                        <dgm:param type="linDir" val="fromR"/>
                      </dgm:alg>
                    </dgm:else>
                  </dgm:choose>
                  <dgm:shape/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axis="ch" ptType="node">
                    <dgm:layoutNode name="childTextBox" styleLbl="fgAccFollowNode1">
                      <dgm:alg type="tx"/>
                      <dgm:shape type="rect"/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/>
            </dgm:choose>
          </dgm:layoutNode>
        </dgm:if>
        <dgm:else>
          <dgm:layoutNode name="arrowAndChildren">
            <dgm:alg type="composite"/>
            <dgm:shape/>
            <dgm:presOf/>
            <dgm:choose>
              <dgm:if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>
                <dgm:if axis="ch" ptType="node" func="cnt" op="gte" val="1">
                  <dgm:shape type="rect"/>
                </dgm:if>
                <dgm:else>
                  <dgm:shape type="upArrowCallout"/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>
              <dgm:if axis="ch" ptType="node" func="cnt" op="gte" val="1">
                <dgm:layoutNode name="arrow">
                  <dgm:alg type="sp"/>
                  <dgm:shape type="upArrowCallout"/>
                  <dgm:presOf axis="self"/>
                  <dgm:constrLst/>
                  <dgm:ruleLst/>
                </dgm:layoutNode>
                <dgm:layoutNode name="descendantArrow">
                  <dgm:choose>
                    <dgm:if func="var" arg="dir" op="equ" val="norm">
                      <dgm:alg type="lin"/>
                    </dgm:if>
                    <dgm:else>
                      <dgm:alg type="lin">
                        <dgm:param type="linDir" val="fromR"/>
                      </dgm:alg>
                    </dgm:else>
                  </dgm:choose>
                  <dgm:shape/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axis="ch" ptType="node">
                    <dgm:layoutNode name="childTextArrow" styleLbl="fgAccFollowNode1">
                      <dgm:alg type="tx"/>
                      <dgm:shape type="rect"/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/>
            </dgm:choose>
          </dgm:layoutNode>
        </dgm:else>
      </dgm:choose>
      <dgm:forEach axis="precedSib" ptType="sibTrans" st="-1" cnt="1">
        <dgm:layoutNode name="sp">
          <dgm:alg type="sp"/>
          <dgm:shape/>
          <dgm:presOf axis="self"/>
          <dgm:constrLst/>
          <dgm:ruleLst/>
        </dgm:layoutNode>
      </dgm:forEach>
    </dgm:forEach>
  </dgm:layoutNode>
</dgm:layoutDef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5a48150c28476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Vanill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b2cd09951a94e5e" /><Relationship Type="http://schemas.openxmlformats.org/officeDocument/2006/relationships/notesMaster" Target="/ppt/notesMasters/notesMaster1.xml" Id="Rb7c6825d047847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5c7d49f353498c" /><Relationship Type="http://schemas.openxmlformats.org/officeDocument/2006/relationships/notesMaster" Target="/ppt/notesMasters/notesMaster1.xml" Id="R7b1b85c7cd4c4df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a7e83443084c6f" /><Relationship Type="http://schemas.openxmlformats.org/officeDocument/2006/relationships/notesMaster" Target="/ppt/notesMasters/notesMaster1.xml" Id="R2f3552f30c8b4cd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36d5985af04953" /><Relationship Type="http://schemas.openxmlformats.org/officeDocument/2006/relationships/notesMaster" Target="/ppt/notesMasters/notesMaster1.xml" Id="R6869a93f4294426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9a6f7a9e6884add" /><Relationship Type="http://schemas.openxmlformats.org/officeDocument/2006/relationships/notesMaster" Target="/ppt/notesMasters/notesMaster1.xml" Id="Rd6f6c9ac800d40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d24da0912f4a0c" /><Relationship Type="http://schemas.openxmlformats.org/officeDocument/2006/relationships/notesMaster" Target="/ppt/notesMasters/notesMaster1.xml" Id="R653cce488ae54e4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a46f63c2754ad7" /><Relationship Type="http://schemas.openxmlformats.org/officeDocument/2006/relationships/notesMaster" Target="/ppt/notesMasters/notesMaster1.xml" Id="R2d7906303ba241d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5abccea90c4504" /><Relationship Type="http://schemas.openxmlformats.org/officeDocument/2006/relationships/notesMaster" Target="/ppt/notesMasters/notesMaster1.xml" Id="R63e65062e74143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17a8c6042c4585" /><Relationship Type="http://schemas.openxmlformats.org/officeDocument/2006/relationships/notesMaster" Target="/ppt/notesMasters/notesMaster1.xml" Id="R60f670e759ed4b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c5d03736be4b24" /><Relationship Type="http://schemas.openxmlformats.org/officeDocument/2006/relationships/notesMaster" Target="/ppt/notesMasters/notesMaster1.xml" Id="R845a2417995f486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e26d9cf5e66488e" /><Relationship Type="http://schemas.openxmlformats.org/officeDocument/2006/relationships/notesMaster" Target="/ppt/notesMasters/notesMaster1.xml" Id="R2cbdb0b1c76f45a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8cefc0640684b1c" /><Relationship Type="http://schemas.openxmlformats.org/officeDocument/2006/relationships/notesMaster" Target="/ppt/notesMasters/notesMaster1.xml" Id="R6ef437b86cef407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2e99eeb5d7443f5" /><Relationship Type="http://schemas.openxmlformats.org/officeDocument/2006/relationships/notesMaster" Target="/ppt/notesMasters/notesMaster1.xml" Id="Rfe9c0579c43a409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2cfcc376dea439a" /><Relationship Type="http://schemas.openxmlformats.org/officeDocument/2006/relationships/notesMaster" Target="/ppt/notesMasters/notesMaster1.xml" Id="R3e3416e8c26543b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7d8af5e62ef42b1" /><Relationship Type="http://schemas.openxmlformats.org/officeDocument/2006/relationships/notesMaster" Target="/ppt/notesMasters/notesMaster1.xml" Id="Rf304c206eed34b1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bace752db7a4e24" /><Relationship Type="http://schemas.openxmlformats.org/officeDocument/2006/relationships/notesMaster" Target="/ppt/notesMasters/notesMaster1.xml" Id="R80ad879523294d5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70fd3fa1de64750" /><Relationship Type="http://schemas.openxmlformats.org/officeDocument/2006/relationships/notesMaster" Target="/ppt/notesMasters/notesMaster1.xml" Id="Rc7d2a48e7b89464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0b5aba762eb4531" /><Relationship Type="http://schemas.openxmlformats.org/officeDocument/2006/relationships/notesMaster" Target="/ppt/notesMasters/notesMaster1.xml" Id="Rad2455f731704ab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59d8b7c2e4b4418" /><Relationship Type="http://schemas.openxmlformats.org/officeDocument/2006/relationships/notesMaster" Target="/ppt/notesMasters/notesMaster1.xml" Id="Rd30d0c3ec87e490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7330913ed4f48cc" /><Relationship Type="http://schemas.openxmlformats.org/officeDocument/2006/relationships/notesMaster" Target="/ppt/notesMasters/notesMaster1.xml" Id="Rc7b89628bbce48f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85f7a58129d4d9e" /><Relationship Type="http://schemas.openxmlformats.org/officeDocument/2006/relationships/notesMaster" Target="/ppt/notesMasters/notesMaster1.xml" Id="R6b7d368b9afc4b4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4b756ae1aa942d5" /><Relationship Type="http://schemas.openxmlformats.org/officeDocument/2006/relationships/notesMaster" Target="/ppt/notesMasters/notesMaster1.xml" Id="R6e33ba2fcac84b5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c13a4c481434e28" /><Relationship Type="http://schemas.openxmlformats.org/officeDocument/2006/relationships/notesMaster" Target="/ppt/notesMasters/notesMaster1.xml" Id="Rebbcb2ff4a824ce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8410b1c76694305" /><Relationship Type="http://schemas.openxmlformats.org/officeDocument/2006/relationships/notesMaster" Target="/ppt/notesMasters/notesMaster1.xml" Id="Rbdbeb3d59f64427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961c09d095d41dc" /><Relationship Type="http://schemas.openxmlformats.org/officeDocument/2006/relationships/notesMaster" Target="/ppt/notesMasters/notesMaster1.xml" Id="R00c766fed62b4ee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f236d7d223e84bb5" /><Relationship Type="http://schemas.openxmlformats.org/officeDocument/2006/relationships/notesMaster" Target="/ppt/notesMasters/notesMaster1.xml" Id="R984d0e9b3a684b7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10c37b676454158" /><Relationship Type="http://schemas.openxmlformats.org/officeDocument/2006/relationships/notesMaster" Target="/ppt/notesMasters/notesMaster1.xml" Id="R6d27fc7f638a483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c4a4e49011d4232" /><Relationship Type="http://schemas.openxmlformats.org/officeDocument/2006/relationships/notesMaster" Target="/ppt/notesMasters/notesMaster1.xml" Id="R77df631b74f9488a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e99b1be3497d463f" /><Relationship Type="http://schemas.openxmlformats.org/officeDocument/2006/relationships/notesMaster" Target="/ppt/notesMasters/notesMaster1.xml" Id="R0f474967a72740d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f3a7b4539db4b52" /><Relationship Type="http://schemas.openxmlformats.org/officeDocument/2006/relationships/notesMaster" Target="/ppt/notesMasters/notesMaster1.xml" Id="Re2719f717dc94b06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0567f58d2704c8b" /><Relationship Type="http://schemas.openxmlformats.org/officeDocument/2006/relationships/notesMaster" Target="/ppt/notesMasters/notesMaster1.xml" Id="R06b806a2dedf476f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521bdc4d038f415b" /><Relationship Type="http://schemas.openxmlformats.org/officeDocument/2006/relationships/notesMaster" Target="/ppt/notesMasters/notesMaster1.xml" Id="R8660fabe9f4f4a9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6870b3fff8024cd0" /><Relationship Type="http://schemas.openxmlformats.org/officeDocument/2006/relationships/notesMaster" Target="/ppt/notesMasters/notesMaster1.xml" Id="R048a7dcb817a477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156cac46154d4c37" /><Relationship Type="http://schemas.openxmlformats.org/officeDocument/2006/relationships/notesMaster" Target="/ppt/notesMasters/notesMaster1.xml" Id="Re7d467ce4ed24de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62b86fcdcc764050" /><Relationship Type="http://schemas.openxmlformats.org/officeDocument/2006/relationships/notesMaster" Target="/ppt/notesMasters/notesMaster1.xml" Id="R5b937d219b0349e1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a2b4d141ff9e4ad1" /><Relationship Type="http://schemas.openxmlformats.org/officeDocument/2006/relationships/notesMaster" Target="/ppt/notesMasters/notesMaster1.xml" Id="R794ee1ce0fbc4467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195a9567bf04124" /><Relationship Type="http://schemas.openxmlformats.org/officeDocument/2006/relationships/notesMaster" Target="/ppt/notesMasters/notesMaster1.xml" Id="Rc04bd8f7103d4f0c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70208985737c4e05" /><Relationship Type="http://schemas.openxmlformats.org/officeDocument/2006/relationships/notesMaster" Target="/ppt/notesMasters/notesMaster1.xml" Id="R9c63ca40687f4ed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ca5c1f040e4344ed" /><Relationship Type="http://schemas.openxmlformats.org/officeDocument/2006/relationships/notesMaster" Target="/ppt/notesMasters/notesMaster1.xml" Id="R029de531d5cb45f3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63f4a7b2790d41ce" /><Relationship Type="http://schemas.openxmlformats.org/officeDocument/2006/relationships/notesMaster" Target="/ppt/notesMasters/notesMaster1.xml" Id="Reae19e2902714cd7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fc2d38a785a64fca" /><Relationship Type="http://schemas.openxmlformats.org/officeDocument/2006/relationships/notesMaster" Target="/ppt/notesMasters/notesMaster1.xml" Id="R1e0a0a731290446c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f8c133603b5f4b37" /><Relationship Type="http://schemas.openxmlformats.org/officeDocument/2006/relationships/notesMaster" Target="/ppt/notesMasters/notesMaster1.xml" Id="Rc2ca514430494b03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1b955e6be0c44ec8" /><Relationship Type="http://schemas.openxmlformats.org/officeDocument/2006/relationships/notesMaster" Target="/ppt/notesMasters/notesMaster1.xml" Id="R02bf845eb6d942b8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e773c6061ace4fec" /><Relationship Type="http://schemas.openxmlformats.org/officeDocument/2006/relationships/notesMaster" Target="/ppt/notesMasters/notesMaster1.xml" Id="Rfc2ad975173e4c29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05e0c2949ebb447b" /><Relationship Type="http://schemas.openxmlformats.org/officeDocument/2006/relationships/notesMaster" Target="/ppt/notesMasters/notesMaster1.xml" Id="R06b0f7b2e79b46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IMDb supplies title variants and OMDb supplies origin-country metadata. Both sources are restricted to films released from 1951 to 2025 before joining on IMDb ID. The analytical corpus excludes domestic routes, leaving 227,065 films and 1,688,249 cross-border AKA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Each film contributes one movie-level record with its original title, production year, country of origin, and genre. A film can have many AKA records. Each AKA record contains one localized title variant and its destination country. IMDb supplies the titles, year, genre, and AKA destination; OMDb supplies country of origin. The join was shown on the preceding slide.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Experimental alternative to the preceding bar chart. Every dot is a mapped country and every curve is an observed origin-destination country route, aggregated across AKA records. Curve width follows AKA volume. Orange routes originate in the ten largest source countries: US, GB, FR, IT, JP, IN, CA, DE, ES, and HK. Together they account for 75.3% of analytical AKA records. Gray routes originate elsewhere. This slide does not replace the bar chart yet.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the stricter endpoint-to-endpoint definition. Orange routes are English-to-English, French-to-French, Spanish-to-Spanish, or Portuguese-to-Portuguese according to the CLDR official/de facto official language proxy. A route is counted once even when its endpoints share more than one of the four languages. These same-language routes contain 20.0% of analytical AKA records. The preceding 72.2% figure answers a different question: how many records originate in any country associated with the four languages.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six destination regions follow the Motion Picture Association of America regional classification. The map uses an Equal Earth projection and Natural Earth 1:110m boundaries.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Rows are origin countries and columns are destination countries. Cells show the share of AKA records that exactly match the original title on a sequential scale from 0% to 100%. Gray cells have no observed route; the diagonal is blank because domestic records are excluded. The 48-country matrix contains 2,233 observed routes and covers 90.5% of analytical AKA records. The pattern is descriptive and does not establish causality.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orange line is the observed annual share of cross-border AKA records that exactly match the original title. The gray line is an out-of-sample prediction from a logistic model that knows only the origin-destination country pair. Each pair receives one estimated exact-match propensity for the full period, so the gray line changes only because the yearly mixture of routes changes. Its weighted linear slope equals 59.5% of the observed slope. The remaining 40.5% is not captured by route composition. It can include historical change within the same route and other time-varying factors, so this is a descriptive decomposition rather than a causal explanation. Both displayed lines use a centered five-year rolling mean and end in 2023 to avoid incomplete-window artifacts. Five-fold evaluation holds out complete films.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each row, we fit a held-out descriptive model without year and ask how much of the observed linear rise appears in its annual predictions as the composition of the data changes. Knowing the specific origin-destination country pair reproduces 59.6% of the long-term rise. Treating origin and destination separately reproduces 58.2%; all measured variables together reproduce 63.7%. This is descriptive rather than causal.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country-pair result is descriptive, not causal. A model using the specific origin-destination pair reproduces 59.6% of the observed linear rise; the remaining 40.4% is not reproduced by that model. The all-variables model reaches 63.6%, leaving 36.4%. The proposed next step is therefore targeted research into distributor decisions, release medium, local titling conventions, and language prestige.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f350992d5c4d9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4d37f3a5034f8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823e2c2f6f4a8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fc49418c08436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418053c78b466c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4db721057249c8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0ac1a588af4b8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339498f7f34ce7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5d2b0332b44882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a3c33f43ad427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47bfa29bf514961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2301923" y="1122363"/>
            <a:ext cx="7588155" cy="262115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algn="ctr">
              <a:buNone/>
              <a:defRPr sz="40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301923" y="3843708"/>
            <a:ext cx="7588155" cy="1414091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 marL="0" indent="0" algn="ctr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28FA71-3A18-48C0-980F-4B68F7F63042}" type="datetime1">
              <a:t>9/14/2026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1C1210E-201E-4473-82AC-2466F5386C38}" type="datetime1">
              <a:t>9/14/2026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951D06AF-EF87-8489-2C82-DEB90B7EFE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3381" y="553616"/>
            <a:ext cx="8273140" cy="4008859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>
              <a:buNone/>
              <a:defRPr sz="5400" cap="all" baseline="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308E5678-CA38-1318-9EA2-5E0A4F9A59B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3380" y="4589463"/>
            <a:ext cx="8273140" cy="1384617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44E99186-7E5A-60AF-DE69-5C7DA71611A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B01EA198-6CAB-4B8F-B93F-1F9C8C4B6CE7}" type="datetime1">
              <a:t>9/14/2026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2FA13D1-1FBA-E820-323B-77B41F1A665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B39BE85-85F6-4636-C651-D87CC969A49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12648" y="548640"/>
            <a:ext cx="10741152" cy="113225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72E861E-DFBA-B4AA-9356-CDE3D3F57C0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12648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451D7538-EC5A-3EE7-176F-A58920C50797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A06041F-4525-44D5-AA4F-332294BF1F56}" type="datetime1">
              <a:t>9/14/2026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547396"/>
            <a:ext cx="10745788" cy="1143292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685735"/>
            <a:ext cx="5157787" cy="55983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4DA52B0-7419-A946-4523-6D34BCAD26D1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09600" y="2386894"/>
            <a:ext cx="5157787" cy="3765089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5735"/>
            <a:ext cx="5183188" cy="559834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33BAE980-E611-98B5-04E9-DE4584B0E33F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199" y="2386894"/>
            <a:ext cx="5183189" cy="3765089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F9557091-BBDF-4EB9-BA6B-2BB67AC4FC0F}" type="datetime1">
              <a:t>9/14/2026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2D6B226B-77A6-410C-9796-083F278E0125}" type="datetime1">
              <a:t>9/14/2026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A23A578B-D289-4C40-8593-3D356C49DA58}" type="datetime1">
              <a:t>9/14/2026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97160" y="553616"/>
            <a:ext cx="3595634" cy="1757505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34708" y="553616"/>
            <a:ext cx="6279741" cy="5486400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97160" y="2311121"/>
            <a:ext cx="3595634" cy="3728895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3DFAE3-14DB-48A7-A80F-80DDB072CE3D}" type="datetime1">
              <a:t>9/14/2026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94360" y="557784"/>
            <a:ext cx="3595634" cy="2212313"/>
          </a:xfrm>
        </p:spPr>
        <p:txBody>
          <a:bodyPr xmlns:a="http://schemas.openxmlformats.org/drawingml/2006/main" anchor="t">
            <a:normAutofit/>
          </a:bodyPr>
          <a:lstStyle xmlns:a="http://schemas.openxmlformats.org/drawingml/2006/main">
            <a:lvl1pPr>
              <a:buNone/>
              <a:defRPr sz="28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063319" y="657103"/>
            <a:ext cx="6483687" cy="5555904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r>
              <a:t>Click icon to add picture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09601" y="2826137"/>
            <a:ext cx="3585586" cy="3434638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2C5EAEF-6478-4102-8F5D-A5FE9FC97ACB}" type="datetime1">
              <a:t>9/14/2026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54E956D-CB73-C986-F100-46487310D11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12648" y="548640"/>
            <a:ext cx="10515600" cy="113225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E423E6A-A07C-BF0D-EA30-9A8A854E48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12648" y="1680898"/>
            <a:ext cx="10515600" cy="449606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EEDC9908-8F95-8DFC-72CC-158552B5673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7104EDB3-C0E8-45F8-9E1D-1B6C8D1880C0}" type="datetime1">
              <a:t>9/14/2026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2C26C9BE-9060-50CB-2BB7-07307FF89A7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84A835B-97D3-BC22-F0B8-4986D463627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485B0252-346C-F6F4-3642-19F571550D4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634888" y="578497"/>
            <a:ext cx="2047037" cy="5598466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F798DA36-7351-9D6A-518B-678AB8A507D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578497"/>
            <a:ext cx="8796688" cy="559846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846BDFF-D746-836C-04B8-CA89AD5D146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9CF0EC4B-54ED-4041-B552-9BA760FA3DBA}" type="datetime1">
              <a:t>9/14/2026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919AA929-A9E6-FF9C-0C59-177F892D6A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9316D893-7E81-90DC-4139-7687B39C3AC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236d6b209264aa1" /><Relationship Type="http://schemas.openxmlformats.org/officeDocument/2006/relationships/slideLayout" Target="/ppt/slideLayouts/slideLayout1.xml" Id="R8de41c0778314e74" /><Relationship Type="http://schemas.openxmlformats.org/officeDocument/2006/relationships/slideLayout" Target="/ppt/slideLayouts/slideLayout2.xml" Id="R7f82861af1544188" /><Relationship Type="http://schemas.openxmlformats.org/officeDocument/2006/relationships/slideLayout" Target="/ppt/slideLayouts/slideLayout3.xml" Id="R641cf3f823404781" /><Relationship Type="http://schemas.openxmlformats.org/officeDocument/2006/relationships/slideLayout" Target="/ppt/slideLayouts/slideLayout4.xml" Id="R92aa6308167344c5" /><Relationship Type="http://schemas.openxmlformats.org/officeDocument/2006/relationships/slideLayout" Target="/ppt/slideLayouts/slideLayout5.xml" Id="R96d8f71c088545e4" /><Relationship Type="http://schemas.openxmlformats.org/officeDocument/2006/relationships/slideLayout" Target="/ppt/slideLayouts/slideLayout6.xml" Id="R9fb15e4c9a9446f7" /><Relationship Type="http://schemas.openxmlformats.org/officeDocument/2006/relationships/slideLayout" Target="/ppt/slideLayouts/slideLayout7.xml" Id="R2c49c56264424d44" /><Relationship Type="http://schemas.openxmlformats.org/officeDocument/2006/relationships/slideLayout" Target="/ppt/slideLayouts/slideLayout8.xml" Id="R4cd22af2ae464e29" /><Relationship Type="http://schemas.openxmlformats.org/officeDocument/2006/relationships/slideLayout" Target="/ppt/slideLayouts/slideLayout9.xml" Id="R97d494c2377345ad" /><Relationship Type="http://schemas.openxmlformats.org/officeDocument/2006/relationships/slideLayout" Target="/ppt/slideLayouts/slideLayout10.xml" Id="R6ec2346d8aa74245" /><Relationship Type="http://schemas.openxmlformats.org/officeDocument/2006/relationships/slideLayout" Target="/ppt/slideLayouts/slideLayout11.xml" Id="Rde4c333984694010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12648" y="548640"/>
            <a:ext cx="10653578" cy="113225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t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12647" y="1715532"/>
            <a:ext cx="10653579" cy="459382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137160" y="6453002"/>
            <a:ext cx="3494314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9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67F45AC6-C491-4585-A584-9CE2AF7D5500}" type="datetime1">
              <a:t>9/14/2026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8876521" y="6453002"/>
            <a:ext cx="2805405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900">
                <a:solidFill>
                  <a:schemeClr val="tx1"/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11632162" y="6453002"/>
            <a:ext cx="429207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900">
                <a:solidFill>
                  <a:schemeClr val="tx1"/>
                </a:solidFill>
              </a:defRPr>
            </a:lvl1pPr>
          </a:lstStyle>
          <a:p xmlns:a="http://schemas.openxmlformats.org/drawingml/2006/main">
            <a:fld id="{CC057153-B650-4DEB-B370-79DDCFDCE934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e41c0778314e74"/>
    <p:sldLayoutId xmlns:r="http://schemas.openxmlformats.org/officeDocument/2006/relationships" id="2147483650" r:id="R7f82861af1544188"/>
    <p:sldLayoutId xmlns:r="http://schemas.openxmlformats.org/officeDocument/2006/relationships" id="2147483651" r:id="R641cf3f823404781"/>
    <p:sldLayoutId xmlns:r="http://schemas.openxmlformats.org/officeDocument/2006/relationships" id="2147483652" r:id="R92aa6308167344c5"/>
    <p:sldLayoutId xmlns:r="http://schemas.openxmlformats.org/officeDocument/2006/relationships" id="2147483653" r:id="R96d8f71c088545e4"/>
    <p:sldLayoutId xmlns:r="http://schemas.openxmlformats.org/officeDocument/2006/relationships" id="2147483654" r:id="R9fb15e4c9a9446f7"/>
    <p:sldLayoutId xmlns:r="http://schemas.openxmlformats.org/officeDocument/2006/relationships" id="2147483655" r:id="R2c49c56264424d44"/>
    <p:sldLayoutId xmlns:r="http://schemas.openxmlformats.org/officeDocument/2006/relationships" id="2147483656" r:id="R4cd22af2ae464e29"/>
    <p:sldLayoutId xmlns:r="http://schemas.openxmlformats.org/officeDocument/2006/relationships" id="2147483657" r:id="R97d494c2377345ad"/>
    <p:sldLayoutId xmlns:r="http://schemas.openxmlformats.org/officeDocument/2006/relationships" id="2147483658" r:id="R6ec2346d8aa74245"/>
    <p:sldLayoutId xmlns:r="http://schemas.openxmlformats.org/officeDocument/2006/relationships" id="2147483659" r:id="Rde4c333984694010"/>
  </p:sldLayoutIdLst>
  <p:hf sldNum="0" hdr="0" ftr="0" dt="0"/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2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6858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9144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143000" indent="-228600" algn="l" defTabSz="914400">
        <a:lnSpc>
          <a:spcPct val="120000"/>
        </a:lnSpc>
        <a:spcBef>
          <a:spcPts val="5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Vanill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9508816ee84f4e" /><Relationship Type="http://schemas.openxmlformats.org/officeDocument/2006/relationships/image" Target="/ppt/media/image.jpeg" Id="Ra964f34b825c42f2" /><Relationship Type="http://schemas.openxmlformats.org/officeDocument/2006/relationships/notesSlide" Target="/ppt/notesSlides/notesSlide1.xml" Id="Ref3ef45174cd400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d0e931e3bf41ad" /><Relationship Type="http://schemas.openxmlformats.org/officeDocument/2006/relationships/image" Target="/ppt/media/image2.jpeg" Id="Ra345c8c4b88848dd" /><Relationship Type="http://schemas.openxmlformats.org/officeDocument/2006/relationships/notesSlide" Target="/ppt/notesSlides/notesSlide2.xml" Id="Reb23e0901b49443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e9844fb30b4616" /><Relationship Type="http://schemas.openxmlformats.org/officeDocument/2006/relationships/image" Target="/ppt/media/image.png" Id="Rf703bf42635d4b45" /><Relationship Type="http://schemas.openxmlformats.org/officeDocument/2006/relationships/notesSlide" Target="/ppt/notesSlides/notesSlide3.xml" Id="Raef4b1e88b9e4f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b1843c535da4600" /><Relationship Type="http://schemas.openxmlformats.org/officeDocument/2006/relationships/image" Target="/ppt/media/image2.png" Id="R42e25b6d0d3a4abd" /><Relationship Type="http://schemas.openxmlformats.org/officeDocument/2006/relationships/notesSlide" Target="/ppt/notesSlides/notesSlide4.xml" Id="R962b5edc076b4a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37a615c18a34fac" /><Relationship Type="http://schemas.openxmlformats.org/officeDocument/2006/relationships/image" Target="/ppt/media/image3.png" Id="R82dc2fff8e404ad2" /><Relationship Type="http://schemas.openxmlformats.org/officeDocument/2006/relationships/image" Target="/ppt/media/image4.png" Id="R8d7ae0c79ac34b30" /><Relationship Type="http://schemas.openxmlformats.org/officeDocument/2006/relationships/image" Target="/ppt/media/image5.png" Id="R53b21fb3d19c41ac" /><Relationship Type="http://schemas.openxmlformats.org/officeDocument/2006/relationships/notesSlide" Target="/ppt/notesSlides/notesSlide5.xml" Id="Rcaa6529d9b184f9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46d083135ea4b19" /><Relationship Type="http://schemas.openxmlformats.org/officeDocument/2006/relationships/image" Target="/ppt/media/image6.png" Id="Rf2bbc298acd440de" /><Relationship Type="http://schemas.openxmlformats.org/officeDocument/2006/relationships/image" Target="/ppt/media/image7.png" Id="Rd2520124b1024b69" /><Relationship Type="http://schemas.openxmlformats.org/officeDocument/2006/relationships/image" Target="/ppt/media/image8.png" Id="R947fba3a765b4d15" /><Relationship Type="http://schemas.openxmlformats.org/officeDocument/2006/relationships/notesSlide" Target="/ppt/notesSlides/notesSlide6.xml" Id="R10f810b814074eb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25888a26b4a4160" /><Relationship Type="http://schemas.openxmlformats.org/officeDocument/2006/relationships/image" Target="/ppt/media/image9.png" Id="R6cfbc7fa19f64a35" /><Relationship Type="http://schemas.openxmlformats.org/officeDocument/2006/relationships/image" Target="/ppt/media/image10.png" Id="R82d09b8cc97643f5" /><Relationship Type="http://schemas.openxmlformats.org/officeDocument/2006/relationships/image" Target="/ppt/media/image11.png" Id="Raa322644aea245b9" /><Relationship Type="http://schemas.openxmlformats.org/officeDocument/2006/relationships/notesSlide" Target="/ppt/notesSlides/notesSlide7.xml" Id="R67c73668be1c4d8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a02a9b5001b4bff" /><Relationship Type="http://schemas.openxmlformats.org/officeDocument/2006/relationships/image" Target="/ppt/media/image2.png" Id="R63e2302b68314c47" /><Relationship Type="http://schemas.openxmlformats.org/officeDocument/2006/relationships/image" Target="/ppt/media/image12.png" Id="R1114ea418e7c4a5b" /><Relationship Type="http://schemas.openxmlformats.org/officeDocument/2006/relationships/image" Target="/ppt/media/image13.png" Id="R623353f6b1844e7d" /><Relationship Type="http://schemas.openxmlformats.org/officeDocument/2006/relationships/notesSlide" Target="/ppt/notesSlides/notesSlide8.xml" Id="Rc9c77a45934945f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60933f82698420b" /><Relationship Type="http://schemas.openxmlformats.org/officeDocument/2006/relationships/image" Target="/ppt/media/image14.png" Id="Rfcac6cb1711444c9" /><Relationship Type="http://schemas.openxmlformats.org/officeDocument/2006/relationships/image" Target="/ppt/media/image15.png" Id="Ra52bdca914a6493b" /><Relationship Type="http://schemas.openxmlformats.org/officeDocument/2006/relationships/notesSlide" Target="/ppt/notesSlides/notesSlide9.xml" Id="Rf3f74fe7ef944a6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4043900dc664ab0" /><Relationship Type="http://schemas.openxmlformats.org/officeDocument/2006/relationships/image" Target="/ppt/media/image16.png" Id="Rbaad5b028f31432a" /><Relationship Type="http://schemas.openxmlformats.org/officeDocument/2006/relationships/image" Target="/ppt/media/image17.png" Id="R973a585774a94910" /><Relationship Type="http://schemas.openxmlformats.org/officeDocument/2006/relationships/image" Target="/ppt/media/image18.png" Id="Rdd04b38a5b744a64" /><Relationship Type="http://schemas.openxmlformats.org/officeDocument/2006/relationships/notesSlide" Target="/ppt/notesSlides/notesSlide10.xml" Id="Rf85302217e80433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70632ea5e684d14" /><Relationship Type="http://schemas.openxmlformats.org/officeDocument/2006/relationships/image" Target="/ppt/media/image19.png" Id="Rccf03568ca1f4c07" /><Relationship Type="http://schemas.openxmlformats.org/officeDocument/2006/relationships/image" Target="/ppt/media/image20.png" Id="R908ad0af49744ee1" /><Relationship Type="http://schemas.openxmlformats.org/officeDocument/2006/relationships/notesSlide" Target="/ppt/notesSlides/notesSlide11.xml" Id="R132f39ff67ec40a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da382061c44c35" /><Relationship Type="http://schemas.openxmlformats.org/officeDocument/2006/relationships/diagramData" Target="/ppt/graphics/data1.xml" Id="R99db8854fcb04c7a" /><Relationship Type="http://schemas.openxmlformats.org/officeDocument/2006/relationships/diagramLayout" Target="/ppt/graphics/layout1.xml" Id="R3af10f5600e5481c" /><Relationship Type="http://schemas.openxmlformats.org/officeDocument/2006/relationships/notesSlide" Target="/ppt/notesSlides/notesSlide12.xml" Id="R1caa74ddf0d7453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50e1f6d3104e89" /><Relationship Type="http://schemas.openxmlformats.org/officeDocument/2006/relationships/image" Target="/ppt/media/image21.png" Id="Rb32b814247094024" /><Relationship Type="http://schemas.openxmlformats.org/officeDocument/2006/relationships/notesSlide" Target="/ppt/notesSlides/notesSlide13.xml" Id="R74b153a38d4841f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d76d0411ef418a" /><Relationship Type="http://schemas.openxmlformats.org/officeDocument/2006/relationships/notesSlide" Target="/ppt/notesSlides/notesSlide14.xml" Id="R6129875e8c4943b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c4b50a93fb4f0f" /><Relationship Type="http://schemas.openxmlformats.org/officeDocument/2006/relationships/image" Target="/ppt/media/image22.png" Id="R54768eba355c4a51" /><Relationship Type="http://schemas.openxmlformats.org/officeDocument/2006/relationships/notesSlide" Target="/ppt/notesSlides/notesSlide15.xml" Id="R6cc5167e905142a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4108610c5294a4f" /><Relationship Type="http://schemas.openxmlformats.org/officeDocument/2006/relationships/notesSlide" Target="/ppt/notesSlides/notesSlide16.xml" Id="Rfd6ff649fb5d408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fed4fbb1c248c6" /><Relationship Type="http://schemas.openxmlformats.org/officeDocument/2006/relationships/image" Target="/ppt/media/image23.png" Id="R519e9069c4dd4207" /><Relationship Type="http://schemas.openxmlformats.org/officeDocument/2006/relationships/notesSlide" Target="/ppt/notesSlides/notesSlide17.xml" Id="R40190bd8b0f94ac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7b8402f8d444e4" /><Relationship Type="http://schemas.openxmlformats.org/officeDocument/2006/relationships/image" Target="/ppt/media/image24.png" Id="R2d61dd80b2fe40f0" /><Relationship Type="http://schemas.openxmlformats.org/officeDocument/2006/relationships/notesSlide" Target="/ppt/notesSlides/notesSlide18.xml" Id="R4213736f7db24577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878531b03e4ff1" /><Relationship Type="http://schemas.openxmlformats.org/officeDocument/2006/relationships/image" Target="/ppt/media/image25.png" Id="R48a25e5afdd645c2" /><Relationship Type="http://schemas.openxmlformats.org/officeDocument/2006/relationships/notesSlide" Target="/ppt/notesSlides/notesSlide19.xml" Id="R1b5c9f844d714ec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e32140e5c84933" /><Relationship Type="http://schemas.openxmlformats.org/officeDocument/2006/relationships/image" Target="/ppt/media/image26.png" Id="R845f706b1ffe49bc" /><Relationship Type="http://schemas.openxmlformats.org/officeDocument/2006/relationships/notesSlide" Target="/ppt/notesSlides/notesSlide20.xml" Id="R9ebd02f3f61349f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f18656a09d42f9" /><Relationship Type="http://schemas.openxmlformats.org/officeDocument/2006/relationships/image" Target="/ppt/media/image27.png" Id="R6072b43d764e4b79" /><Relationship Type="http://schemas.openxmlformats.org/officeDocument/2006/relationships/notesSlide" Target="/ppt/notesSlides/notesSlide21.xml" Id="R3d4263016fb7478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68702179d834e74" /><Relationship Type="http://schemas.openxmlformats.org/officeDocument/2006/relationships/image" Target="/ppt/media/image28.png" Id="Redf7cd8215e5409b" /><Relationship Type="http://schemas.openxmlformats.org/officeDocument/2006/relationships/notesSlide" Target="/ppt/notesSlides/notesSlide22.xml" Id="Rcab473496c3546f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92970caa6b4c77" /><Relationship Type="http://schemas.openxmlformats.org/officeDocument/2006/relationships/notesSlide" Target="/ppt/notesSlides/notesSlide23.xml" Id="Re6af4085d3764f6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e027d8e9c04c84" /><Relationship Type="http://schemas.openxmlformats.org/officeDocument/2006/relationships/image" Target="/ppt/media/image29.png" Id="Rc95beb3c8545443d" /><Relationship Type="http://schemas.openxmlformats.org/officeDocument/2006/relationships/notesSlide" Target="/ppt/notesSlides/notesSlide24.xml" Id="Ra62d6d42f0134d1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79f619d5e044c6" /><Relationship Type="http://schemas.openxmlformats.org/officeDocument/2006/relationships/image" Target="/ppt/media/image30.png" Id="Refc7cb0ea900416e" /><Relationship Type="http://schemas.openxmlformats.org/officeDocument/2006/relationships/notesSlide" Target="/ppt/notesSlides/notesSlide25.xml" Id="R7d6bcfd286e742f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b86a2691784762" /><Relationship Type="http://schemas.openxmlformats.org/officeDocument/2006/relationships/image" Target="/ppt/media/image31.png" Id="R4d335e80c3094360" /><Relationship Type="http://schemas.openxmlformats.org/officeDocument/2006/relationships/notesSlide" Target="/ppt/notesSlides/notesSlide26.xml" Id="R2ab8e22f49b640cf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13aed8f0114690" /><Relationship Type="http://schemas.openxmlformats.org/officeDocument/2006/relationships/image" Target="/ppt/media/image32.png" Id="R64649716b8984f26" /><Relationship Type="http://schemas.openxmlformats.org/officeDocument/2006/relationships/notesSlide" Target="/ppt/notesSlides/notesSlide27.xml" Id="R6999f8afa78f4436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b374eae41d47bf" /><Relationship Type="http://schemas.openxmlformats.org/officeDocument/2006/relationships/image" Target="/ppt/media/image33.png" Id="R3aa0adc021484ee3" /><Relationship Type="http://schemas.openxmlformats.org/officeDocument/2006/relationships/notesSlide" Target="/ppt/notesSlides/notesSlide28.xml" Id="R2b43fa0955fc4cf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1d97ab644d4f38" /><Relationship Type="http://schemas.openxmlformats.org/officeDocument/2006/relationships/image" Target="/ppt/media/image34.png" Id="R9c71a2898de84fb5" /><Relationship Type="http://schemas.openxmlformats.org/officeDocument/2006/relationships/notesSlide" Target="/ppt/notesSlides/notesSlide29.xml" Id="R9ff9672bdb284351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95bcebdfe945c7" /><Relationship Type="http://schemas.openxmlformats.org/officeDocument/2006/relationships/image" Target="/ppt/media/image35.png" Id="Reade54c97daa4f7b" /><Relationship Type="http://schemas.openxmlformats.org/officeDocument/2006/relationships/notesSlide" Target="/ppt/notesSlides/notesSlide30.xml" Id="R1efd34506eb2460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239dbdefa045b1" /><Relationship Type="http://schemas.openxmlformats.org/officeDocument/2006/relationships/image" Target="/ppt/media/image36.png" Id="R784754dc15e64854" /><Relationship Type="http://schemas.openxmlformats.org/officeDocument/2006/relationships/notesSlide" Target="/ppt/notesSlides/notesSlide31.xml" Id="R508607b33fd5491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692478fa314789" /><Relationship Type="http://schemas.openxmlformats.org/officeDocument/2006/relationships/image" Target="/ppt/media/image37.png" Id="R6f5c1031dc1c44a8" /><Relationship Type="http://schemas.openxmlformats.org/officeDocument/2006/relationships/notesSlide" Target="/ppt/notesSlides/notesSlide32.xml" Id="R15661b32a9d7492b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aa747da0074915" /><Relationship Type="http://schemas.openxmlformats.org/officeDocument/2006/relationships/image" Target="/ppt/media/image38.png" Id="R15589c7d564a422a" /><Relationship Type="http://schemas.openxmlformats.org/officeDocument/2006/relationships/notesSlide" Target="/ppt/notesSlides/notesSlide33.xml" Id="R08ebfab6f7da4d21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4f4fcb3e154f5d" /><Relationship Type="http://schemas.openxmlformats.org/officeDocument/2006/relationships/image" Target="/ppt/media/image39.png" Id="Rbc960abdde794ca8" /><Relationship Type="http://schemas.openxmlformats.org/officeDocument/2006/relationships/notesSlide" Target="/ppt/notesSlides/notesSlide34.xml" Id="Rc7f46b3c04b648bc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f1dc0fe6a2a4e90" /><Relationship Type="http://schemas.openxmlformats.org/officeDocument/2006/relationships/image" Target="/ppt/media/image40.png" Id="R626810e0ef724846" /><Relationship Type="http://schemas.openxmlformats.org/officeDocument/2006/relationships/notesSlide" Target="/ppt/notesSlides/notesSlide35.xml" Id="Rad304dbe348a4e4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efbf25b557a432e" /><Relationship Type="http://schemas.openxmlformats.org/officeDocument/2006/relationships/image" Target="/ppt/media/image41.png" Id="Rb02ec18b6e4e4413" /><Relationship Type="http://schemas.openxmlformats.org/officeDocument/2006/relationships/notesSlide" Target="/ppt/notesSlides/notesSlide36.xml" Id="Rb1d8efa24fee448f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23b1b6f7344752" /><Relationship Type="http://schemas.openxmlformats.org/officeDocument/2006/relationships/image" Target="/ppt/media/image42.png" Id="R6f64e643797b4a12" /><Relationship Type="http://schemas.openxmlformats.org/officeDocument/2006/relationships/notesSlide" Target="/ppt/notesSlides/notesSlide37.xml" Id="Rcfd39a75a2854913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811e96c4244ba2" /><Relationship Type="http://schemas.openxmlformats.org/officeDocument/2006/relationships/image" Target="/ppt/media/image43.png" Id="Ra91ca3c602784164" /><Relationship Type="http://schemas.openxmlformats.org/officeDocument/2006/relationships/notesSlide" Target="/ppt/notesSlides/notesSlide38.xml" Id="Rd485e5016f794204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b403675ff84d1c" /><Relationship Type="http://schemas.openxmlformats.org/officeDocument/2006/relationships/image" Target="/ppt/media/image44.png" Id="R7d065c5e3a9e43ee" /><Relationship Type="http://schemas.openxmlformats.org/officeDocument/2006/relationships/notesSlide" Target="/ppt/notesSlides/notesSlide39.xml" Id="R4dae1cd0ca054dd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8e676ad9dc54e9d" /><Relationship Type="http://schemas.openxmlformats.org/officeDocument/2006/relationships/image" Target="/ppt/media/image45.png" Id="Re2154b818cf24525" /><Relationship Type="http://schemas.openxmlformats.org/officeDocument/2006/relationships/notesSlide" Target="/ppt/notesSlides/notesSlide40.xml" Id="R7c9b2c5aae2c401c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8b808868244c69" /><Relationship Type="http://schemas.openxmlformats.org/officeDocument/2006/relationships/image" Target="/ppt/media/image46.png" Id="R00387d0f392f4dba" /><Relationship Type="http://schemas.openxmlformats.org/officeDocument/2006/relationships/notesSlide" Target="/ppt/notesSlides/notesSlide41.xml" Id="R407bb42b06a64635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a1e230c62a4b53" /><Relationship Type="http://schemas.openxmlformats.org/officeDocument/2006/relationships/image" Target="/ppt/media/image47.png" Id="R8576843246364b7c" /><Relationship Type="http://schemas.openxmlformats.org/officeDocument/2006/relationships/notesSlide" Target="/ppt/notesSlides/notesSlide42.xml" Id="R3435051c04f742c7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34a059360e4112" /><Relationship Type="http://schemas.openxmlformats.org/officeDocument/2006/relationships/image" Target="/ppt/media/image48.png" Id="Rfe2d014cdeb64c78" /><Relationship Type="http://schemas.openxmlformats.org/officeDocument/2006/relationships/notesSlide" Target="/ppt/notesSlides/notesSlide43.xml" Id="R02d26743cc0c4aab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0351f0fbfc4ba2" /><Relationship Type="http://schemas.openxmlformats.org/officeDocument/2006/relationships/image" Target="/ppt/media/image3.jpeg" Id="Re90b2bb35d154253" /><Relationship Type="http://schemas.openxmlformats.org/officeDocument/2006/relationships/notesSlide" Target="/ppt/notesSlides/notesSlide44.xml" Id="R8c92d62699054500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b9a9a1e311f4571" /><Relationship Type="http://schemas.openxmlformats.org/officeDocument/2006/relationships/image" Target="/ppt/media/image49.png" Id="R84699f2466fb42d3" /><Relationship Type="http://schemas.openxmlformats.org/officeDocument/2006/relationships/notesSlide" Target="/ppt/notesSlides/notesSlide45.xml" Id="R4bdf14818e6e426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useBgFill="1"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A32057F-F015-B1B2-4E3E-2307F8EFC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9F84913C-A874-5116-67E2-4B403CA771A6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7168896" y="1129554"/>
            <a:ext cx="4361688" cy="3475236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3400"/>
              <a:t>Digital </a:t>
            </a:r>
            <a:r>
              <a:rPr sz="3400"/>
              <a:t>titrology</a:t>
            </a:r>
            <a:r>
              <a:rPr sz="3400"/>
              <a:t>:</a:t>
            </a:r>
            <a:br/>
            <a:r>
              <a:rPr sz="3400"/>
              <a:t>A Data-Driven Analysis of Global Film Title Adaptation Rates (1950–2025)</a:t>
            </a:r>
            <a:br/>
            <a:endParaRPr sz="3400"/>
          </a:p>
        </p:txBody>
      </p:sp>
      <p:sp>
        <p:nvSpPr>
          <p:cNvPr id="3" name="Podtytuł 2">
            <a:extLst xmlns:a="http://schemas.openxmlformats.org/drawingml/2006/main">
              <a:ext uri="{FF2B5EF4-FFF2-40B4-BE49-F238E27FC236}">
                <a16:creationId xmlns:a16="http://schemas.microsoft.com/office/drawing/2014/main" id="{67E143CD-5AF8-D00F-A33A-9F25A57CD72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168896" y="4731337"/>
            <a:ext cx="4206240" cy="1184584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b="1"/>
              <a:t>Maciej Rapacz</a:t>
            </a:r>
            <a:r>
              <a:t>, AGH University</a:t>
            </a:r>
          </a:p>
          <a:p xmlns:a="http://schemas.openxmlformats.org/drawingml/2006/main">
            <a:pPr algn="l">
              <a:buNone/>
            </a:pPr>
            <a:r>
              <a:rPr b="1"/>
              <a:t>Agata Hołobut </a:t>
            </a:r>
            <a:r>
              <a:t>&amp; </a:t>
            </a:r>
            <a:r>
              <a:rPr b="1"/>
              <a:t>Miłosz Stelmach</a:t>
            </a:r>
            <a:r>
              <a:t>, Jagiellonian University in Kraków</a:t>
            </a:r>
          </a:p>
        </p:txBody>
      </p:sp>
      <p:pic>
        <p:nvPicPr>
          <p:cNvPr id="14" name="Pictur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64f34b825c42f2"/>
          <a:srcRect xmlns:a="http://schemas.openxmlformats.org/drawingml/2006/main" l="29538" t="0" r="6460" b="-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0" y="1"/>
            <a:ext cx="6575591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014051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379D7EEE-45A3-8DCD-03C2-891582473F9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12648" y="1114923"/>
            <a:ext cx="4621553" cy="1360728"/>
          </a:xfrm>
        </p:spPr>
        <p:txBody>
          <a:bodyPr xmlns:a="http://schemas.openxmlformats.org/drawingml/2006/main" anchor="b">
            <a:normAutofit/>
          </a:bodyPr>
          <a:lstStyle xmlns:a="http://schemas.openxmlformats.org/drawingml/2006/main"/>
          <a:p xmlns:a="http://schemas.openxmlformats.org/drawingml/2006/main">
            <a:r>
              <a:t>Acknowledgements</a:t>
            </a:r>
            <a:endParaRPr/>
          </a:p>
        </p:txBody>
      </p:sp>
      <p:sp>
        <p:nvSpPr>
          <p:cNvPr id="3" name="Symbol zastępczy zawartości 2">
            <a:extLst xmlns:a="http://schemas.openxmlformats.org/drawingml/2006/main">
              <a:ext uri="{FF2B5EF4-FFF2-40B4-BE49-F238E27FC236}">
                <a16:creationId xmlns:a16="http://schemas.microsoft.com/office/drawing/2014/main" id="{2171FA84-C6AF-9EDB-E40A-490DE6115F2F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12648" y="2584058"/>
            <a:ext cx="4621553" cy="3159018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/>
              <a:t>The research has been supported by a grant from the</a:t>
            </a:r>
            <a:r>
              <a:rPr sz="1800"/>
              <a:t> </a:t>
            </a:r>
            <a:r>
              <a:rPr sz="1800"/>
              <a:t>Faculty</a:t>
            </a:r>
            <a:r>
              <a:rPr sz="1800"/>
              <a:t> of </a:t>
            </a:r>
            <a:r>
              <a:rPr sz="1800"/>
              <a:t>Philology</a:t>
            </a:r>
            <a:r>
              <a:rPr sz="1800"/>
              <a:t> </a:t>
            </a:r>
            <a:r>
              <a:rPr sz="1800"/>
              <a:t>under the Strategic </a:t>
            </a:r>
            <a:r>
              <a:rPr sz="1800"/>
              <a:t>Programme</a:t>
            </a:r>
            <a:r>
              <a:rPr sz="1800"/>
              <a:t> Excellence Initiative at Jagiellonian University. </a:t>
            </a:r>
            <a:endParaRPr sz="1800"/>
          </a:p>
        </p:txBody>
      </p:sp>
      <p:pic>
        <p:nvPicPr>
          <p:cNvPr id="7" name="Pictur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45c8c4b88848d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91261" y="1787124"/>
            <a:ext cx="5837780" cy="328375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7354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dex-native-slide-3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03bf42635d4b4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42367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Obraz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e25b6d0d3a4ab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765471" y="63614"/>
            <a:ext cx="4661058" cy="6730772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208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56827C3C-D52F-46CE-A441-3CD6A1A6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7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>
              <a:lumMod val="85000"/>
              <a:alpha val="9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F52A8B51-0A89-497B-B882-6658E029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467" y="643466"/>
            <a:ext cx="3522548" cy="55710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</a:ln>
          <a:effectLst xmlns:a="http://schemas.openxmlformats.org/drawingml/2006/main"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EB1CEFBF-6F09-4052-862B-E219DA15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882" y="643466"/>
            <a:ext cx="3522548" cy="55710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</a:ln>
          <a:effectLst xmlns:a="http://schemas.openxmlformats.org/drawingml/2006/main"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5" name="Obraz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dc2fff8e404ad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4561" y="1341935"/>
            <a:ext cx="2880360" cy="3905574"/>
          </a:xfrm>
          <a:prstGeom xmlns:a="http://schemas.openxmlformats.org/drawingml/2006/main" prst="rect">
            <a:avLst/>
          </a:prstGeom>
        </p:spPr>
      </p:pic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BCB5D417-2A71-445D-B4C7-9E814D633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2847" y="643466"/>
            <a:ext cx="3522548" cy="55710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</a:ln>
          <a:effectLst xmlns:a="http://schemas.openxmlformats.org/drawingml/2006/main"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7" name="Obraz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7ae0c79ac34b3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55820" y="1341935"/>
            <a:ext cx="2880360" cy="3905574"/>
          </a:xfrm>
          <a:prstGeom xmlns:a="http://schemas.openxmlformats.org/drawingml/2006/main" prst="rect">
            <a:avLst/>
          </a:prstGeom>
        </p:spPr>
      </p:pic>
      <p:pic>
        <p:nvPicPr>
          <p:cNvPr id="28" name="Obraz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b21fb3d19c41a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44579" y="1286912"/>
            <a:ext cx="2879083" cy="4015620"/>
          </a:xfrm>
          <a:prstGeom xmlns:a="http://schemas.openxmlformats.org/drawingml/2006/main" prst="rect">
            <a:avLst/>
          </a:prstGeom>
        </p:spPr>
      </p:pic>
      <p:sp>
        <p:nvSpPr>
          <p:cNvPr id="11" name="pole tekstowe 10">
            <a:extLst xmlns:a="http://schemas.openxmlformats.org/drawingml/2006/main">
              <a:ext uri="{FF2B5EF4-FFF2-40B4-BE49-F238E27FC236}">
                <a16:creationId xmlns:a16="http://schemas.microsoft.com/office/drawing/2014/main" id="{D7D5DBD1-A66C-062F-DFB4-D786F3112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14" y="6325482"/>
            <a:ext cx="8078724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200"/>
              <a:t>https://www.imdb.com/title/tt0120804/mediaindex/?ref_=ttmi_mi&amp;contentTypes=poster</a:t>
            </a:r>
          </a:p>
        </p:txBody>
      </p:sp>
    </p:spTree>
    <p:extLst>
      <p:ext uri="{BB962C8B-B14F-4D97-AF65-F5344CB8AC3E}">
        <p14:creationId xmlns:p14="http://schemas.microsoft.com/office/powerpoint/2010/main" val="14437017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56827C3C-D52F-46CE-A441-3CD6A1A6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7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>
              <a:lumMod val="85000"/>
              <a:alpha val="9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F52A8B51-0A89-497B-B882-6658E029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467" y="643466"/>
            <a:ext cx="3522548" cy="55710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</a:ln>
          <a:effectLst xmlns:a="http://schemas.openxmlformats.org/drawingml/2006/main"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8" name="Obraz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bbc298acd440de"/>
          <a:srcRect xmlns:a="http://schemas.openxmlformats.org/drawingml/2006/main" l="0" t="0" r="450" b="19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5201" y="1247875"/>
            <a:ext cx="2866136" cy="4275101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EB1CEFBF-6F09-4052-862B-E219DA15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882" y="643466"/>
            <a:ext cx="3522548" cy="55710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</a:ln>
          <a:effectLst xmlns:a="http://schemas.openxmlformats.org/drawingml/2006/main"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0" name="Obraz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520124b1024b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47976" y="1408201"/>
            <a:ext cx="2880360" cy="4042611"/>
          </a:xfrm>
          <a:prstGeom xmlns:a="http://schemas.openxmlformats.org/drawingml/2006/main" prst="rect">
            <a:avLst/>
          </a:prstGeom>
        </p:spPr>
      </p:pic>
      <p:sp>
        <p:nvSpPr>
          <p:cNvPr id="22" name="Rectangle 21">
            <a:extLst xmlns:a="http://schemas.openxmlformats.org/drawingml/2006/main">
              <a:ext uri="{FF2B5EF4-FFF2-40B4-BE49-F238E27FC236}">
                <a16:creationId xmlns:a16="http://schemas.microsoft.com/office/drawing/2014/main" id="{BCB5D417-2A71-445D-B4C7-9E814D633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2847" y="643466"/>
            <a:ext cx="3522548" cy="55710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</a:ln>
          <a:effectLst xmlns:a="http://schemas.openxmlformats.org/drawingml/2006/main"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2" name="Obraz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7fba3a765b4d1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43941" y="1428749"/>
            <a:ext cx="2880360" cy="4000500"/>
          </a:xfrm>
          <a:prstGeom xmlns:a="http://schemas.openxmlformats.org/drawingml/2006/main" prst="rect">
            <a:avLst/>
          </a:prstGeom>
        </p:spPr>
      </p:pic>
      <p:sp>
        <p:nvSpPr>
          <p:cNvPr id="15" name="pole tekstowe 14">
            <a:extLst xmlns:a="http://schemas.openxmlformats.org/drawingml/2006/main">
              <a:ext uri="{FF2B5EF4-FFF2-40B4-BE49-F238E27FC236}">
                <a16:creationId xmlns:a16="http://schemas.microsoft.com/office/drawing/2014/main" id="{F8C81132-3D56-0D3C-294D-E367974F0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2846" y="6305434"/>
            <a:ext cx="3522547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200"/>
              <a:t>https://image.tmdb.org/t/p/original/1JTagRsucwidAbem4HcFa2GK9p.jpg</a:t>
            </a:r>
          </a:p>
        </p:txBody>
      </p:sp>
      <p:sp>
        <p:nvSpPr>
          <p:cNvPr id="19" name="pole tekstowe 18">
            <a:extLst xmlns:a="http://schemas.openxmlformats.org/drawingml/2006/main">
              <a:ext uri="{FF2B5EF4-FFF2-40B4-BE49-F238E27FC236}">
                <a16:creationId xmlns:a16="http://schemas.microsoft.com/office/drawing/2014/main" id="{934954B6-41AC-1D3E-B2AA-3EE49429B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467" y="6305434"/>
            <a:ext cx="6099048" cy="4616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200"/>
              <a:t>https://www.imdb.com/title/tt0120804/mediaindex/?ref_=ttmi_mi&amp;contentTypes=poster</a:t>
            </a:r>
          </a:p>
        </p:txBody>
      </p:sp>
    </p:spTree>
    <p:extLst>
      <p:ext uri="{BB962C8B-B14F-4D97-AF65-F5344CB8AC3E}">
        <p14:creationId xmlns:p14="http://schemas.microsoft.com/office/powerpoint/2010/main" val="17907388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ctangle 11">
            <a:extLst xmlns:a="http://schemas.openxmlformats.org/drawingml/2006/main">
              <a:ext uri="{FF2B5EF4-FFF2-40B4-BE49-F238E27FC236}">
                <a16:creationId xmlns:a16="http://schemas.microsoft.com/office/drawing/2014/main" id="{56827C3C-D52F-46CE-A441-3CD6A1A6A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7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>
              <a:lumMod val="85000"/>
              <a:alpha val="9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F52A8B51-0A89-497B-B882-6658E029A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467" y="643466"/>
            <a:ext cx="3522548" cy="55710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</a:ln>
          <a:effectLst xmlns:a="http://schemas.openxmlformats.org/drawingml/2006/main"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Rectangle 15">
            <a:extLst xmlns:a="http://schemas.openxmlformats.org/drawingml/2006/main">
              <a:ext uri="{FF2B5EF4-FFF2-40B4-BE49-F238E27FC236}">
                <a16:creationId xmlns:a16="http://schemas.microsoft.com/office/drawing/2014/main" id="{EB1CEFBF-6F09-4052-862B-E219DA157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882" y="643466"/>
            <a:ext cx="3522548" cy="55710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</a:ln>
          <a:effectLst xmlns:a="http://schemas.openxmlformats.org/drawingml/2006/main"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5" name="Obraz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fbc7fa19f64a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4561" y="1277691"/>
            <a:ext cx="2880360" cy="4042611"/>
          </a:xfrm>
          <a:prstGeom xmlns:a="http://schemas.openxmlformats.org/drawingml/2006/main" prst="rect">
            <a:avLst/>
          </a:prstGeom>
        </p:spPr>
      </p:pic>
      <p:sp>
        <p:nvSpPr>
          <p:cNvPr id="18" name="Rectangle 17">
            <a:extLst xmlns:a="http://schemas.openxmlformats.org/drawingml/2006/main">
              <a:ext uri="{FF2B5EF4-FFF2-40B4-BE49-F238E27FC236}">
                <a16:creationId xmlns:a16="http://schemas.microsoft.com/office/drawing/2014/main" id="{BCB5D417-2A71-445D-B4C7-9E814D633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2847" y="643466"/>
            <a:ext cx="3522548" cy="557106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noFill/>
          </a:ln>
          <a:effectLst xmlns:a="http://schemas.openxmlformats.org/drawingml/2006/main"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7" name="Obraz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d09b8cc97643f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62352" y="1322586"/>
            <a:ext cx="2880360" cy="4042611"/>
          </a:xfrm>
          <a:prstGeom xmlns:a="http://schemas.openxmlformats.org/drawingml/2006/main" prst="rect">
            <a:avLst/>
          </a:prstGeom>
        </p:spPr>
      </p:pic>
      <p:pic>
        <p:nvPicPr>
          <p:cNvPr id="28" name="Obraz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322644aea245b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72638" y="1322586"/>
            <a:ext cx="2879083" cy="4127718"/>
          </a:xfrm>
          <a:prstGeom xmlns:a="http://schemas.openxmlformats.org/drawingml/2006/main" prst="rect">
            <a:avLst/>
          </a:prstGeom>
        </p:spPr>
      </p:pic>
      <p:sp>
        <p:nvSpPr>
          <p:cNvPr id="9" name="pole tekstowe 8">
            <a:extLst xmlns:a="http://schemas.openxmlformats.org/drawingml/2006/main">
              <a:ext uri="{FF2B5EF4-FFF2-40B4-BE49-F238E27FC236}">
                <a16:creationId xmlns:a16="http://schemas.microsoft.com/office/drawing/2014/main" id="{85FEB8D3-F193-2431-0A9C-61459A59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14" y="6325482"/>
            <a:ext cx="8078724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200"/>
              <a:t>https://www.imdb.com/title/tt0120804/mediaindex/?ref_=ttmi_mi&amp;contentTypes=poster</a:t>
            </a:r>
          </a:p>
        </p:txBody>
      </p:sp>
    </p:spTree>
    <p:extLst>
      <p:ext uri="{BB962C8B-B14F-4D97-AF65-F5344CB8AC3E}">
        <p14:creationId xmlns:p14="http://schemas.microsoft.com/office/powerpoint/2010/main" val="539078891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Obraz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e2302b68314c4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5200" y="1350238"/>
            <a:ext cx="2879083" cy="4157522"/>
          </a:xfrm>
          <a:prstGeom xmlns:a="http://schemas.openxmlformats.org/drawingml/2006/main" prst="rect">
            <a:avLst/>
          </a:prstGeom>
        </p:spPr>
      </p:pic>
      <p:pic>
        <p:nvPicPr>
          <p:cNvPr id="17" name="Obraz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14ea418e7c4a5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47976" y="1379429"/>
            <a:ext cx="2880360" cy="4100156"/>
          </a:xfrm>
          <a:prstGeom xmlns:a="http://schemas.openxmlformats.org/drawingml/2006/main" prst="rect">
            <a:avLst/>
          </a:prstGeom>
        </p:spPr>
      </p:pic>
      <p:pic>
        <p:nvPicPr>
          <p:cNvPr id="18" name="Obraz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3353f6b1844e7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62315" y="1379429"/>
            <a:ext cx="2961986" cy="3989207"/>
          </a:xfrm>
          <a:prstGeom xmlns:a="http://schemas.openxmlformats.org/drawingml/2006/main" prst="rect">
            <a:avLst/>
          </a:prstGeom>
        </p:spPr>
      </p:pic>
      <p:sp>
        <p:nvSpPr>
          <p:cNvPr id="12" name="pole tekstowe 11">
            <a:extLst xmlns:a="http://schemas.openxmlformats.org/drawingml/2006/main">
              <a:ext uri="{FF2B5EF4-FFF2-40B4-BE49-F238E27FC236}">
                <a16:creationId xmlns:a16="http://schemas.microsoft.com/office/drawing/2014/main" id="{69DBBD65-BFD9-C274-812F-0EE87BDC7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614" y="6325482"/>
            <a:ext cx="8078724" cy="27699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200"/>
              <a:t>https://www.imdb.com/title/tt0120804/mediaindex/?ref_=ttmi_mi&amp;contentTypes=poster</a:t>
            </a:r>
          </a:p>
        </p:txBody>
      </p:sp>
    </p:spTree>
    <p:extLst>
      <p:ext uri="{BB962C8B-B14F-4D97-AF65-F5344CB8AC3E}">
        <p14:creationId xmlns:p14="http://schemas.microsoft.com/office/powerpoint/2010/main" val="79569367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" name="Obraz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ac6cb1711444c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2311" y="390368"/>
            <a:ext cx="6274122" cy="5886753"/>
          </a:xfrm>
          <a:prstGeom xmlns:a="http://schemas.openxmlformats.org/drawingml/2006/main" prst="rect">
            <a:avLst/>
          </a:prstGeom>
        </p:spPr>
      </p:pic>
      <p:pic>
        <p:nvPicPr>
          <p:cNvPr id="4" name="Obraz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2bdca914a6493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93737" y="485623"/>
            <a:ext cx="6229670" cy="579149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16050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Obraz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ad5b028f31432a"/>
          <a:srcRect xmlns:a="http://schemas.openxmlformats.org/drawingml/2006/main" l="13428" t="0" r="1255" b="-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92528" y="171716"/>
            <a:ext cx="3793268" cy="6514565"/>
          </a:xfrm>
          <a:prstGeom xmlns:a="http://schemas.openxmlformats.org/drawingml/2006/main" prst="rect">
            <a:avLst/>
          </a:prstGeom>
        </p:spPr>
      </p:pic>
      <p:pic>
        <p:nvPicPr>
          <p:cNvPr id="14" name="Obraz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3a585774a94910"/>
          <a:srcRect xmlns:a="http://schemas.openxmlformats.org/drawingml/2006/main" l="8477" t="0" r="2607" b="-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184538" y="171716"/>
            <a:ext cx="3822924" cy="6514565"/>
          </a:xfrm>
          <a:prstGeom xmlns:a="http://schemas.openxmlformats.org/drawingml/2006/main" prst="rect">
            <a:avLst/>
          </a:prstGeom>
        </p:spPr>
      </p:pic>
      <p:pic>
        <p:nvPicPr>
          <p:cNvPr id="15" name="Obraz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04b38a5b744a64"/>
          <a:srcRect xmlns:a="http://schemas.openxmlformats.org/drawingml/2006/main" l="5823" t="0" r="7136" b="-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88032" y="171716"/>
            <a:ext cx="3799007" cy="6514565"/>
          </a:xfrm>
          <a:prstGeom xmlns:a="http://schemas.openxmlformats.org/drawingml/2006/main" prst="rect">
            <a:avLst/>
          </a:prstGeom>
        </p:spPr>
      </p:pic>
      <p:sp>
        <p:nvSpPr>
          <p:cNvPr id="9" name="pole tekstowe 8">
            <a:extLst xmlns:a="http://schemas.openxmlformats.org/drawingml/2006/main">
              <a:ext uri="{FF2B5EF4-FFF2-40B4-BE49-F238E27FC236}">
                <a16:creationId xmlns:a16="http://schemas.microsoft.com/office/drawing/2014/main" id="{66DEAFF0-F58D-72D3-1F39-660BA8A5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68" y="253342"/>
            <a:ext cx="6096000" cy="646331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>
                <a:solidFill>
                  <a:schemeClr val="bg1"/>
                </a:solidFill>
              </a:rPr>
              <a:t>https://www.imdb.com/title/tt35538033/mediaviewer/rm3361406466/</a:t>
            </a:r>
          </a:p>
        </p:txBody>
      </p:sp>
    </p:spTree>
    <p:extLst>
      <p:ext uri="{BB962C8B-B14F-4D97-AF65-F5344CB8AC3E}">
        <p14:creationId xmlns:p14="http://schemas.microsoft.com/office/powerpoint/2010/main" val="168066462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Obraz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f03568ca1f4c0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3935" y="788617"/>
            <a:ext cx="6426530" cy="5391427"/>
          </a:xfrm>
          <a:prstGeom xmlns:a="http://schemas.openxmlformats.org/drawingml/2006/main" prst="rect">
            <a:avLst/>
          </a:prstGeom>
        </p:spPr>
      </p:pic>
      <p:pic>
        <p:nvPicPr>
          <p:cNvPr id="25" name="Obraz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8ad0af49744ee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582847" y="896572"/>
            <a:ext cx="6382078" cy="5283472"/>
          </a:xfrm>
          <a:prstGeom xmlns:a="http://schemas.openxmlformats.org/drawingml/2006/main" prst="rect">
            <a:avLst/>
          </a:prstGeom>
        </p:spPr>
      </p:pic>
      <p:sp>
        <p:nvSpPr>
          <p:cNvPr id="2" name="Owal 1">
            <a:extLst xmlns:a="http://schemas.openxmlformats.org/drawingml/2006/main">
              <a:ext uri="{FF2B5EF4-FFF2-40B4-BE49-F238E27FC236}">
                <a16:creationId xmlns:a16="http://schemas.microsoft.com/office/drawing/2014/main" id="{52DD1302-30B1-30BF-0BD7-D58757DB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012" y="1282741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6" name="Owal 5">
            <a:extLst xmlns:a="http://schemas.openxmlformats.org/drawingml/2006/main">
              <a:ext uri="{FF2B5EF4-FFF2-40B4-BE49-F238E27FC236}">
                <a16:creationId xmlns:a16="http://schemas.microsoft.com/office/drawing/2014/main" id="{176E7CC6-76EF-1E21-2EAF-BBEED3C8D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5013" y="3110242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Owal 7">
            <a:extLst xmlns:a="http://schemas.openxmlformats.org/drawingml/2006/main">
              <a:ext uri="{FF2B5EF4-FFF2-40B4-BE49-F238E27FC236}">
                <a16:creationId xmlns:a16="http://schemas.microsoft.com/office/drawing/2014/main" id="{9D539629-138C-356D-F2C7-29FED125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3496" y="5137395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Owal 9">
            <a:extLst xmlns:a="http://schemas.openxmlformats.org/drawingml/2006/main">
              <a:ext uri="{FF2B5EF4-FFF2-40B4-BE49-F238E27FC236}">
                <a16:creationId xmlns:a16="http://schemas.microsoft.com/office/drawing/2014/main" id="{1E9C2B50-7E66-1593-1673-D387E2E90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162" y="2633147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Owal 11">
            <a:extLst xmlns:a="http://schemas.openxmlformats.org/drawingml/2006/main">
              <a:ext uri="{FF2B5EF4-FFF2-40B4-BE49-F238E27FC236}">
                <a16:creationId xmlns:a16="http://schemas.microsoft.com/office/drawing/2014/main" id="{427E8F37-B883-F8A0-D0C3-FFE167391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864" y="3666094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Owal 13">
            <a:extLst xmlns:a="http://schemas.openxmlformats.org/drawingml/2006/main">
              <a:ext uri="{FF2B5EF4-FFF2-40B4-BE49-F238E27FC236}">
                <a16:creationId xmlns:a16="http://schemas.microsoft.com/office/drawing/2014/main" id="{2BDF7425-3381-FD95-723A-CF7414778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6681" y="5579588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Owal 15">
            <a:extLst xmlns:a="http://schemas.openxmlformats.org/drawingml/2006/main">
              <a:ext uri="{FF2B5EF4-FFF2-40B4-BE49-F238E27FC236}">
                <a16:creationId xmlns:a16="http://schemas.microsoft.com/office/drawing/2014/main" id="{F0986F49-E0FC-F498-E9E1-EE2F33D6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0982" y="847344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8" name="Owal 17">
            <a:extLst xmlns:a="http://schemas.openxmlformats.org/drawingml/2006/main">
              <a:ext uri="{FF2B5EF4-FFF2-40B4-BE49-F238E27FC236}">
                <a16:creationId xmlns:a16="http://schemas.microsoft.com/office/drawing/2014/main" id="{217D1753-8B21-FDE2-D248-9C2380BE4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30982" y="1371600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0" name="Owal 19">
            <a:extLst xmlns:a="http://schemas.openxmlformats.org/drawingml/2006/main">
              <a:ext uri="{FF2B5EF4-FFF2-40B4-BE49-F238E27FC236}">
                <a16:creationId xmlns:a16="http://schemas.microsoft.com/office/drawing/2014/main" id="{7CA68ACC-45F4-1154-28AF-454D2205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2912" y="3697224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1" name="Owal 20">
            <a:extLst xmlns:a="http://schemas.openxmlformats.org/drawingml/2006/main">
              <a:ext uri="{FF2B5EF4-FFF2-40B4-BE49-F238E27FC236}">
                <a16:creationId xmlns:a16="http://schemas.microsoft.com/office/drawing/2014/main" id="{DDC31ADA-75BA-F2FB-91FF-C32EAF0C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942" y="4622841"/>
            <a:ext cx="2309751" cy="676656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38100" cmpd="sng">
            <a:solidFill>
              <a:srgbClr val="C00000"/>
            </a:solidFill>
            <a:prstDash val="solid"/>
            <a:headEnd type="none" w="med" len="med"/>
            <a:tailEnd type="none" w="med" len="me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>
            <a:schemeClr val="dk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4742187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383F3823-CA97-35C5-CE8D-5DBC8A176C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12650" y="1252728"/>
            <a:ext cx="2905613" cy="4768815"/>
          </a:xfrm>
        </p:spPr>
        <p:txBody>
          <a:bodyPr xmlns:a="http://schemas.openxmlformats.org/drawingml/2006/main">
            <a:normAutofit/>
          </a:bodyPr>
          <a:lstStyle xmlns:a="http://schemas.openxmlformats.org/drawingml/2006/main"/>
          <a:p xmlns:a="http://schemas.openxmlformats.org/drawingml/2006/main">
            <a:r>
              <a:rPr sz="3200"/>
              <a:t>Research questions</a:t>
            </a:r>
          </a:p>
        </p:txBody>
      </p:sp>
      <p:graphicFrame>
        <p:nvGraphicFramePr>
          <p:cNvPr id="5" name="Symbol zastępczy zawartości 2"/>
          <p:cNvGraphicFramePr/>
          <p:nvPr/>
        </p:nvGraphicFramePr>
        <p:xfrm>
          <a:off xmlns:a="http://schemas.openxmlformats.org/drawingml/2006/main" x="4021483" y="1252728"/>
          <a:ext xmlns:a="http://schemas.openxmlformats.org/drawingml/2006/main" cx="7536203" cy="4768814"/>
        </p:xfrm>
        <a:graphic xmlns:a="http://schemas.openxmlformats.org/drawingml/2006/main">
          <a:graphicData uri="http://schemas.openxmlformats.org/drawingml/2006/diagram">
            <dgm:relIds xmlns:r="http://schemas.openxmlformats.org/officeDocument/2006/relationships" xmlns:dgm="http://schemas.openxmlformats.org/drawingml/2006/diagram" r:dm="R99db8854fcb04c7a" r:lo="R3af10f5600e5481c"/>
          </a:graphicData>
        </a:graphic>
      </p:graphicFrame>
    </p:spTree>
    <p:extLst>
      <p:ext uri="{BB962C8B-B14F-4D97-AF65-F5344CB8AC3E}">
        <p14:creationId xmlns:p14="http://schemas.microsoft.com/office/powerpoint/2010/main" val="417827160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3CAE8218-A829-6EE0-7965-26E1B83582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Why IMDb needs OMDb</a:t>
            </a:r>
          </a:p>
        </p:txBody>
      </p:sp>
      <p:pic>
        <p:nvPicPr>
          <p:cNvPr id="5" name="codex-slide-15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2b81424709402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7444" y="1097280"/>
            <a:ext cx="11454063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61702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89A9F97-27F3-44B6-B6B7-5F52C06EA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Data pipeline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78F6FD-79FB-40B3-9F7C-D1A92C293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1219200"/>
            <a:ext cx="4095750" cy="9715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7F5F2"/>
          </a:solidFill>
          <a:ln xmlns:a="http://schemas.openxmlformats.org/drawingml/2006/main" w="9525">
            <a:solidFill>
              <a:srgbClr val="D7D2C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91C947-9DA9-4CDA-A8AB-32CF25476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219200"/>
            <a:ext cx="4095750" cy="9715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7F5F2"/>
          </a:solidFill>
          <a:ln xmlns:a="http://schemas.openxmlformats.org/drawingml/2006/main" w="9525">
            <a:solidFill>
              <a:srgbClr val="D7D2C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1094F0-F287-493A-AEA9-320EBC3B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343025"/>
            <a:ext cx="3524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8889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125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IMDb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0C5ED3-0B09-4ACB-9A77-69E39D56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562100"/>
            <a:ext cx="3524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09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02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556K films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E4B67-39A6-4581-B888-CB12C35FA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885950"/>
            <a:ext cx="3524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792"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3.25M AKA records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508A7E-9E3D-4355-9402-65C44ABA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1343025"/>
            <a:ext cx="3524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8889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125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OMDb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36E566-DE1F-4FE4-A54B-D28BC18C4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1562100"/>
            <a:ext cx="3524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09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02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549K films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D5A55D-AD04-43E8-8399-BBA415D28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4700" y="1885950"/>
            <a:ext cx="3524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9792"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country-of-origin metadata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08ED11-CBF8-4808-BA7E-1BAA452A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860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D0D604-DEFD-429D-8290-9316A399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686050"/>
            <a:ext cx="3333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</p:sp>
      <p:cxnSp>
        <p:nvCxnSpPr>
          <p:cNvPr id="166" name=""/>
          <p:cNvCxnSpPr>
            <a:stCxn xmlns:a="http://schemas.openxmlformats.org/drawingml/2006/main" id="2" idx="2"/>
            <a:endCxn xmlns:a="http://schemas.openxmlformats.org/drawingml/2006/main" id="10" idx="0"/>
          </p:cNvCxnSpPr>
          <p:nvPr/>
        </p:nvCxnSpPr>
        <p:spPr>
          <a:xfrm xmlns:a="http://schemas.openxmlformats.org/drawingml/2006/main">
            <a:off x="3286125" y="2190750"/>
            <a:ext cx="0" cy="49530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D7D2CA"/>
            </a:solidFill>
            <a:prstDash val="solid"/>
            <a:tailEnd type="triangle" w="sm" len="sm"/>
          </a:ln>
        </p:spPr>
      </p:cxnSp>
      <p:cxnSp>
        <p:nvCxnSpPr>
          <p:cNvPr id="167" name=""/>
          <p:cNvCxnSpPr>
            <a:stCxn xmlns:a="http://schemas.openxmlformats.org/drawingml/2006/main" id="3" idx="2"/>
            <a:endCxn xmlns:a="http://schemas.openxmlformats.org/drawingml/2006/main" id="11" idx="0"/>
          </p:cNvCxnSpPr>
          <p:nvPr/>
        </p:nvCxnSpPr>
        <p:spPr>
          <a:xfrm xmlns:a="http://schemas.openxmlformats.org/drawingml/2006/main">
            <a:off x="8905875" y="2190750"/>
            <a:ext cx="0" cy="495300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D7D2CA"/>
            </a:solidFill>
            <a:prstDash val="solid"/>
            <a:tailEnd type="triangle" w="sm" len="sm"/>
          </a:ln>
        </p:spPr>
      </p:cxn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A4E30E-755A-4E55-B22C-988655797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266950"/>
            <a:ext cx="2038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90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5E5E5E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050" b="1">
                <a:solidFill>
                  <a:srgbClr val="5E5E5E"/>
                </a:solidFill>
                <a:latin typeface="Neue Haas Grotesk Text Pro"/>
                <a:ea typeface="Neue Haas Grotesk Text Pro"/>
                <a:cs typeface="Neue Haas Grotesk Text Pro"/>
              </a:rPr>
              <a:t>FILTER  1951–2025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3E5C60-4091-4E00-AF30-C2067153E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266950"/>
            <a:ext cx="2038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905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 b="1">
                <a:solidFill>
                  <a:srgbClr val="5E5E5E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050" b="1">
                <a:solidFill>
                  <a:srgbClr val="5E5E5E"/>
                </a:solidFill>
                <a:latin typeface="Neue Haas Grotesk Text Pro"/>
                <a:ea typeface="Neue Haas Grotesk Text Pro"/>
                <a:cs typeface="Neue Haas Grotesk Text Pro"/>
              </a:rPr>
              <a:t>FILTER  1951–2025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7E1286-E205-4227-8BCF-E85F52757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705100"/>
            <a:ext cx="333375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1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497K films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49BC1B-8D01-4F0E-BBA3-1B041627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000375"/>
            <a:ext cx="3333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458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2.29M AKA records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87318B-74E1-44DB-917D-CDA104CB3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7813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33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486K films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45F2E0-2836-4E70-B03E-43B64C65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67150"/>
            <a:ext cx="5334000" cy="876300"/>
          </a:xfrm>
          <a:prstGeom xmlns:a="http://schemas.openxmlformats.org/drawingml/2006/main" prst="roundRect">
            <a:avLst>
              <a:gd name="adj" fmla="val 13043"/>
            </a:avLst>
          </a:prstGeom>
          <a:solidFill xmlns:a="http://schemas.openxmlformats.org/drawingml/2006/main">
            <a:srgbClr val="F7F5F2"/>
          </a:solidFill>
          <a:ln xmlns:a="http://schemas.openxmlformats.org/drawingml/2006/main" w="9525">
            <a:solidFill>
              <a:srgbClr val="D7D2CA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EC81E9-976C-4DCC-869A-8268A0F2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981450"/>
            <a:ext cx="48006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905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050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JOIN ON IMDb ID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7F3515-3679-46E8-A266-C12604163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422910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309"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02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483K films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87CD22-BBE2-4F8D-8D36-D4372EC8A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229100"/>
            <a:ext cx="2590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24"/>
          </a:bodyPr>
          <a:lstStyle xmlns:a="http://schemas.openxmlformats.org/drawingml/2006/main"/>
          <a:p xmlns:a="http://schemas.openxmlformats.org/drawingml/2006/main">
            <a:pPr algn="r">
              <a:buNone/>
              <a:defRPr sz="165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65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2.27M AKA records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CB51D9-4FA2-45DB-A53D-01B88CF5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276600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C8C2BA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1F4320-5920-4380-A12F-AC5509E5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3600450"/>
            <a:ext cx="2809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C8C2BA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F39AE8-2371-4280-B8D8-437733151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05875" y="3276600"/>
            <a:ext cx="0" cy="323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C8C2BA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F7C48D7-1821-4719-8DAD-B61F55530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00450"/>
            <a:ext cx="2809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C8C2BA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3D62B4-C637-44B3-95B9-BB2AF2EE7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00450"/>
            <a:ext cx="0" cy="266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4288">
            <a:solidFill>
              <a:srgbClr val="C8C2BA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B6ECAA2-638C-40FB-9D44-06A15675D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381625"/>
            <a:ext cx="7429500" cy="10668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6E8DC"/>
          </a:solidFill>
          <a:ln xmlns:a="http://schemas.openxmlformats.org/drawingml/2006/main" w="15240">
            <a:solidFill>
              <a:srgbClr val="D85B00"/>
            </a:solidFill>
            <a:prstDash val="solid"/>
          </a:ln>
        </p:spPr>
      </p:sp>
      <p:cxnSp>
        <p:nvCxnSpPr>
          <p:cNvPr id="183" name=""/>
          <p:cNvCxnSpPr>
            <a:stCxn xmlns:a="http://schemas.openxmlformats.org/drawingml/2006/main" id="19" idx="2"/>
            <a:endCxn xmlns:a="http://schemas.openxmlformats.org/drawingml/2006/main" id="28" idx="0"/>
          </p:cNvCxnSpPr>
          <p:nvPr/>
        </p:nvCxnSpPr>
        <p:spPr>
          <a:xfrm xmlns:a="http://schemas.openxmlformats.org/drawingml/2006/main">
            <a:off x="6096000" y="4743450"/>
            <a:ext cx="0" cy="638175"/>
          </a:xfrm>
          <a:prstGeom xmlns:a="http://schemas.openxmlformats.org/drawingml/2006/main" prst="straightConnector1">
            <a:avLst/>
          </a:prstGeom>
          <a:ln xmlns:a="http://schemas.openxmlformats.org/drawingml/2006/main" w="14288">
            <a:solidFill>
              <a:srgbClr val="D7D2CA"/>
            </a:solidFill>
            <a:prstDash val="solid"/>
            <a:tailEnd type="triangle" w="sm" len="sm"/>
          </a:ln>
        </p:spPr>
      </p:cxn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9BA6D1-AC6D-47BC-8157-A8FDB9495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905375"/>
            <a:ext cx="2286000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0256"/>
          </a:bodyPr>
          <a:lstStyle xmlns:a="http://schemas.openxmlformats.org/drawingml/2006/main"/>
          <a:p xmlns:a="http://schemas.openxmlformats.org/drawingml/2006/main">
            <a:pPr algn="ctr">
              <a:buNone/>
              <a:defRPr sz="975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975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EXCLUDE DOMESTIC ROUTES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69741C3-8D13-4AF2-8536-30370430D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495925"/>
            <a:ext cx="3619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1905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050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rPr>
              <a:t>ANALYTICAL CORPUS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4D4BAAD-8F8A-4D5D-91F3-A0D2B52AD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5743575"/>
            <a:ext cx="342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115"/>
          </a:bodyPr>
          <a:lstStyle xmlns:a="http://schemas.openxmlformats.org/drawingml/2006/main"/>
          <a:p xmlns:a="http://schemas.openxmlformats.org/drawingml/2006/main">
            <a:pPr>
              <a:buNone/>
              <a:defRPr sz="21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1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227K films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9E0064C-E61A-477F-9CE2-B2B6E89C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60769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5000"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1.69M cross-border AKA records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7C50B43-CD8E-4AD0-8CD9-C9E80488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562600"/>
            <a:ext cx="0" cy="7048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1430">
            <a:solidFill>
              <a:srgbClr val="DFA66F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EB6D59E-59CF-4312-928B-2B630F25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5743575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1725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725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rPr>
              <a:t>40.9%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87AFC399-A054-40B4-8865-8BE0B8F5C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5743575"/>
            <a:ext cx="1562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of IMDb films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0039B37-F573-4503-9F43-8027DCD7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6048375"/>
            <a:ext cx="114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6667"/>
          </a:bodyPr>
          <a:lstStyle xmlns:a="http://schemas.openxmlformats.org/drawingml/2006/main"/>
          <a:p xmlns:a="http://schemas.openxmlformats.org/drawingml/2006/main">
            <a:pPr algn="r">
              <a:buNone/>
              <a:defRPr sz="1725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725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rPr>
              <a:t>52.0%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FA485F7A-58A9-4B16-9A1E-F1C2B461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6048375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833"/>
          </a:bodyPr>
          <a:lstStyle xmlns:a="http://schemas.openxmlformats.org/drawingml/2006/main"/>
          <a:p xmlns:a="http://schemas.openxmlformats.org/drawingml/2006/main">
            <a:pPr>
              <a:buNone/>
              <a:def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20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of IMDb AKA records</a:t>
            </a:r>
          </a:p>
        </p:txBody>
      </p:sp>
    </p:spTree>
    <p:extLst>
      <p:ext uri="{BB962C8B-B14F-4D97-AF65-F5344CB8AC3E}">
        <p14:creationId xmlns:p14="http://schemas.microsoft.com/office/powerpoint/2010/main" val="3545762769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A28F1423-1574-2843-FEBF-22D5E7DCBF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Analytical corpus</a:t>
            </a:r>
          </a:p>
        </p:txBody>
      </p:sp>
      <p:pic>
        <p:nvPicPr>
          <p:cNvPr id="5" name="codex-slide-17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768eba355c4a5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67444" y="1097280"/>
            <a:ext cx="11454063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14892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1ED60A-2FBA-4D56-A25C-CBE03094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Movie and AKA records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CE4280-0D73-4019-9485-49E84617C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09700"/>
            <a:ext cx="4267200" cy="4171950"/>
          </a:xfrm>
          <a:prstGeom xmlns:a="http://schemas.openxmlformats.org/drawingml/2006/main" prst="roundRect">
            <a:avLst>
              <a:gd name="adj" fmla="val 4110"/>
            </a:avLst>
          </a:prstGeom>
          <a:solidFill xmlns:a="http://schemas.openxmlformats.org/drawingml/2006/main">
            <a:srgbClr val="F5F3E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55CEDD-E248-4E6F-93CA-BB42EA6B2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1695450"/>
            <a:ext cx="350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74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350" b="1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ONE MOVIE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20A8C8-2F6F-440F-8D6A-60CC3746C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133600"/>
            <a:ext cx="350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7D2C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6692D8-7592-47D7-8F47-B2CEB3B35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381250"/>
            <a:ext cx="3505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Original title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FA4C8F-3571-45B5-8080-3CE24D8B8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2914650"/>
            <a:ext cx="350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DDD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C0607D-95C7-4453-BA77-32F08B655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067050"/>
            <a:ext cx="3505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Production year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1DE05-AC3F-4A00-95BF-4BDBC9923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600450"/>
            <a:ext cx="350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DDD7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B56B81-9C21-4888-A591-461B93885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3752850"/>
            <a:ext cx="3505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Country of origin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6E4EE4-1E31-41B7-B10B-CD1677057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286250"/>
            <a:ext cx="350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0DDD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B07F25-4918-458B-9F01-8B74B937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38650"/>
            <a:ext cx="3505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Genre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89D501-8078-4B79-9B12-5DD279C9B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000375"/>
            <a:ext cx="1638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650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rPr>
              <a:t>one  →  many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004D04-A2DE-4811-9067-C2A39FB1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095500"/>
            <a:ext cx="4267200" cy="2800350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F7E8DB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C8CF8-F850-4649-884F-2560B16B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381250"/>
            <a:ext cx="35052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074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350" b="1">
                <a:solidFill>
                  <a:srgbClr val="D85B00"/>
                </a:solidFill>
                <a:latin typeface="Neue Haas Grotesk Text Pro"/>
                <a:ea typeface="Neue Haas Grotesk Text Pro"/>
                <a:cs typeface="Neue Haas Grotesk Text Pro"/>
              </a:rPr>
              <a:t>AKA RECORDS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A23152-E5B2-4692-9F91-CCC3938BF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19400"/>
            <a:ext cx="350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3B58F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D6F41F-5201-4865-ACF0-C60897A6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133725"/>
            <a:ext cx="35052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Localized title variant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776DC0-BC85-4C50-A253-319019192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790950"/>
            <a:ext cx="3505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E3B58F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4E3F9A-16D0-4BAF-A5A9-63FFAB3B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19550"/>
            <a:ext cx="35052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875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Destination country</a:t>
            </a:r>
          </a:p>
        </p:txBody>
      </p:sp>
    </p:spTree>
    <p:extLst>
      <p:ext uri="{BB962C8B-B14F-4D97-AF65-F5344CB8AC3E}">
        <p14:creationId xmlns:p14="http://schemas.microsoft.com/office/powerpoint/2010/main" val="3270234911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507BD6F9-AB88-5B88-7D4A-05FCE2C314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How can we model non-translation?</a:t>
            </a:r>
          </a:p>
        </p:txBody>
      </p:sp>
      <p:pic>
        <p:nvPicPr>
          <p:cNvPr id="5" name="codex-slide-19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9e9069c4dd420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6164" y="1097280"/>
            <a:ext cx="11216623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410460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836CF5D2-A950-9F30-143C-DD3876380C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We model non-translation as exact string identity</a:t>
            </a:r>
          </a:p>
        </p:txBody>
      </p:sp>
      <p:pic>
        <p:nvPicPr>
          <p:cNvPr id="5" name="codex-slide-20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61dd80b2fe40f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6164" y="1097280"/>
            <a:ext cx="11216623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157664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dex-slide-21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a25e5afdd645c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7839" y="228600"/>
            <a:ext cx="11373273" cy="6400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713457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181E93DE-4766-0F21-B1A9-E18A528AF7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The long-term trend</a:t>
            </a:r>
          </a:p>
        </p:txBody>
      </p:sp>
      <p:pic>
        <p:nvPicPr>
          <p:cNvPr id="5" name="codex-slide-22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5f706b1ffe49b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2111" y="1097280"/>
            <a:ext cx="9584729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14298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dex-slide-23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72b43d764e4b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7839" y="228600"/>
            <a:ext cx="11373273" cy="6400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969812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22CED8-43FD-619D-64A8-0166D310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800" b="1"/>
              <a:t>Breakpoint: 2011</a:t>
            </a:r>
          </a:p>
        </p:txBody>
      </p:sp>
      <p:pic>
        <p:nvPicPr>
          <p:cNvPr id="10" name="codex-slide-24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f7cd8215e5409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2111" y="1097280"/>
            <a:ext cx="9584729" cy="5440680"/>
          </a:xfrm>
          <a:prstGeom xmlns:a="http://schemas.openxmlformats.org/drawingml/2006/main" prst="rect">
            <a:avLst/>
          </a:prstGeom>
        </p:spPr>
      </p:pic>
      <p:sp>
        <p:nvSpPr>
          <p:cNvPr id="5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Click to edit Master title style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045C08-6B84-4B2E-B080-5BA21CFF2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71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7E2879-7E26-4D01-8A72-063CA0374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Breakpoint: 2011</a:t>
            </a:r>
          </a:p>
        </p:txBody>
      </p:sp>
    </p:spTree>
    <p:extLst>
      <p:ext uri="{BB962C8B-B14F-4D97-AF65-F5344CB8AC3E}">
        <p14:creationId xmlns:p14="http://schemas.microsoft.com/office/powerpoint/2010/main" val="177070577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3489DD-22CE-4C28-BEF8-41B68E9A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A50F6F-06B3-43D7-90B2-C1C0B2453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60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15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315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Are films with many recorded cross-border AKA entries driving the trend?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6C1FCC-BEBE-4726-960B-BE020091F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857625"/>
            <a:ext cx="1676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5F02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24429415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F0DD425A-AE75-31FD-009D-CE88F9916D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Relaxing the distribution threshold</a:t>
            </a:r>
          </a:p>
        </p:txBody>
      </p:sp>
      <p:pic>
        <p:nvPicPr>
          <p:cNvPr id="5" name="codex-slide-25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5beb3c8545443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2111" y="1097280"/>
            <a:ext cx="9584729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54553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F0DD425A-AE75-31FD-009D-CE88F9916D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Relaxing the distribution threshold</a:t>
            </a:r>
          </a:p>
        </p:txBody>
      </p:sp>
      <p:pic>
        <p:nvPicPr>
          <p:cNvPr id="5" name="codex-slide-25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c7cb0ea900416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2111" y="1097280"/>
            <a:ext cx="9584729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54553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F0DD425A-AE75-31FD-009D-CE88F9916D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Relaxing the distribution threshold</a:t>
            </a:r>
          </a:p>
        </p:txBody>
      </p:sp>
      <p:pic>
        <p:nvPicPr>
          <p:cNvPr id="5" name="codex-slide-25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335e80c309436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2111" y="1097280"/>
            <a:ext cx="9584729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54553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F0DD425A-AE75-31FD-009D-CE88F9916D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Relaxing the distribution threshold</a:t>
            </a:r>
          </a:p>
        </p:txBody>
      </p:sp>
      <p:pic>
        <p:nvPicPr>
          <p:cNvPr id="5" name="codex-slide-25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649716b8984f2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2111" y="1097280"/>
            <a:ext cx="9584729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54553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F0DD425A-AE75-31FD-009D-CE88F9916D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Relaxing the distribution threshold</a:t>
            </a:r>
          </a:p>
        </p:txBody>
      </p:sp>
      <p:pic>
        <p:nvPicPr>
          <p:cNvPr id="5" name="codex-slide-25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a0adc021484ee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02111" y="1097280"/>
            <a:ext cx="9584729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54553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dex-slide-26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71a2898de84fb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7839" y="228600"/>
            <a:ext cx="11373273" cy="6400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125457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FAFEC79A-6915-00C1-80A3-2A990EDEC9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Top 10 origin countries — and all others</a:t>
            </a:r>
          </a:p>
        </p:txBody>
      </p:sp>
      <p:pic>
        <p:nvPicPr>
          <p:cNvPr id="5" name="codex-slide-27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de54c97daa4f7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99803" y="1097280"/>
            <a:ext cx="9589346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71431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3BB91C-D1D6-4E88-AA20-516417E3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Where does the bulk of our evidence come from?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4754dc15e64854"/>
          <a:stretch xmlns:a="http://schemas.openxmlformats.org/drawingml/2006/main"/>
        </p:blipFill>
        <p:spPr>
          <a:xfrm xmlns:a="http://schemas.openxmlformats.org/drawingml/2006/main">
            <a:off x="1027630" y="981075"/>
            <a:ext cx="10136740" cy="56959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8536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FAFEC79A-6915-00C1-80A3-2A990EDEC9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86709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Origin countries where English, French, Spanish, or Portuguese is official</a:t>
            </a:r>
          </a:p>
        </p:txBody>
      </p:sp>
      <p:pic>
        <p:nvPicPr>
          <p:cNvPr id="5" name="codex-slide-27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5c1031dc1c44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99803" y="1097280"/>
            <a:ext cx="9589346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27143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B6A8E6-1A69-4CA2-A73F-67B69E1CC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72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How much comes from routes whose endpoints share a language?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589c7d564a422a"/>
          <a:srcRect xmlns:a="http://schemas.openxmlformats.org/drawingml/2006/main" l="0" t="471" r="0" b="47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1956" y="981075"/>
            <a:ext cx="10408087" cy="56959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88408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codex-slide-28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960abdde794c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07839" y="228600"/>
            <a:ext cx="11373273" cy="64008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DA1C2F-8262-4A77-883A-4B60EC86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6CC366-9F40-4984-BAE6-B8036AF38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603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15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3150" b="1">
                <a:solidFill>
                  <a:srgbClr val="222222"/>
                </a:solidFill>
                <a:latin typeface="Neue Haas Grotesk Text Pro"/>
                <a:ea typeface="Neue Haas Grotesk Text Pro"/>
                <a:cs typeface="Neue Haas Grotesk Text Pro"/>
              </a:rPr>
              <a:t>Do routes whose endpoints share one of these four languages explain the trend?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55DF07-E971-4FBB-AC88-50C240F45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857625"/>
            <a:ext cx="1676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5F02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341976839"/>
      </p:ext>
    </p:extLst>
  </p:cSld>
</p:sld>
</file>

<file path=ppt/slides/slide3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22CED8-43FD-619D-64A8-0166D310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800" b="1"/>
              <a:t>Same-language routes only partly explain the trend</a:t>
            </a:r>
          </a:p>
        </p:txBody>
      </p:sp>
      <p:pic>
        <p:nvPicPr>
          <p:cNvPr id="10" name="codex-slide-29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6810e0ef72484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91552" y="1097280"/>
            <a:ext cx="9405847" cy="5440680"/>
          </a:xfrm>
          <a:prstGeom xmlns:a="http://schemas.openxmlformats.org/drawingml/2006/main" prst="rect">
            <a:avLst/>
          </a:prstGeom>
        </p:spPr>
      </p:pic>
      <p:sp>
        <p:nvSpPr>
          <p:cNvPr id="5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Click to edit Master title style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DF7317-E9DD-4191-885D-1D00066B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71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F91827-AA79-4E70-8828-3CE1CF180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Same-language routes only partly explain the trend</a:t>
            </a:r>
          </a:p>
        </p:txBody>
      </p:sp>
    </p:spTree>
    <p:extLst>
      <p:ext uri="{BB962C8B-B14F-4D97-AF65-F5344CB8AC3E}">
        <p14:creationId xmlns:p14="http://schemas.microsoft.com/office/powerpoint/2010/main" val="3253260842"/>
      </p:ext>
    </p:extLst>
  </p:cSld>
</p:sld>
</file>

<file path=ppt/slides/slide3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F22CED8-43FD-619D-64A8-0166D310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800" b="1"/>
              <a:t>Six</a:t>
            </a:r>
            <a:r>
              <a:rPr sz="2800" b="1"/>
              <a:t> </a:t>
            </a:r>
            <a:r>
              <a:rPr sz="2800" b="1"/>
              <a:t>destination</a:t>
            </a:r>
            <a:r>
              <a:rPr sz="2800" b="1"/>
              <a:t> regions </a:t>
            </a:r>
            <a:r>
              <a:rPr sz="2800" b="1"/>
              <a:t>following</a:t>
            </a:r>
            <a:r>
              <a:rPr sz="2800" b="1"/>
              <a:t> Motion Picture </a:t>
            </a:r>
            <a:r>
              <a:rPr sz="2800" b="1"/>
              <a:t>Association</a:t>
            </a:r>
            <a:r>
              <a:rPr sz="2800" b="1"/>
              <a:t> of </a:t>
            </a:r>
            <a:r>
              <a:rPr sz="2800" b="1"/>
              <a:t>America</a:t>
            </a:r>
            <a:r>
              <a:rPr sz="2800" b="1"/>
              <a:t> </a:t>
            </a:r>
          </a:p>
        </p:txBody>
      </p:sp>
      <p:pic>
        <p:nvPicPr>
          <p:cNvPr id="12" name="codex-slide-29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2ec18b6e4e44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91552" y="1097280"/>
            <a:ext cx="9405847" cy="5440680"/>
          </a:xfrm>
          <a:prstGeom xmlns:a="http://schemas.openxmlformats.org/drawingml/2006/main" prst="rect">
            <a:avLst/>
          </a:prstGeom>
        </p:spPr>
      </p:pic>
      <p:sp>
        <p:nvSpPr>
          <p:cNvPr id="5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Six destination regions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9AE05-A0D4-41D8-8340-AFCA93697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28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74C0EA-6008-4410-8828-E8FC02AF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Six destination regions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42A48D-A2CE-4CAA-BA29-43CF13C3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85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1350">
                <a:solidFill>
                  <a:srgbClr val="6F6F6F"/>
                </a:solidFill>
                <a:latin typeface="Neue Haas Grotesk Text Pro"/>
                <a:ea typeface="Neue Haas Grotesk Text Pro"/>
                <a:cs typeface="Neue Haas Grotesk Text Pro"/>
              </a:rPr>
              <a:t>Following the Motion Picture Association of America regional classification</a:t>
            </a:r>
          </a:p>
        </p:txBody>
      </p:sp>
    </p:spTree>
    <p:extLst>
      <p:ext uri="{BB962C8B-B14F-4D97-AF65-F5344CB8AC3E}">
        <p14:creationId xmlns:p14="http://schemas.microsoft.com/office/powerpoint/2010/main" val="3253260842"/>
      </p:ext>
    </p:extLst>
  </p:cSld>
</p:sld>
</file>

<file path=ppt/slides/slide3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9B27F929-9500-A192-6F80-329D2F6C70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Exact matching by destination region</a:t>
            </a:r>
          </a:p>
        </p:txBody>
      </p:sp>
      <p:pic>
        <p:nvPicPr>
          <p:cNvPr id="5" name="codex-slide-30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4e643797b4a1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62420" y="1097280"/>
            <a:ext cx="9464112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462701"/>
      </p:ext>
    </p:extLst>
  </p:cSld>
</p:sld>
</file>

<file path=ppt/slides/slide3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0BF8DB93-9C13-4D41-4987-264267870F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Destination patterns persist across origins</a:t>
            </a:r>
            <a:endParaRPr/>
          </a:p>
        </p:txBody>
      </p:sp>
      <p:pic>
        <p:nvPicPr>
          <p:cNvPr id="5" name="codex-slide-31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1ca3c60278416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419570" y="1097280"/>
            <a:ext cx="9349812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274714"/>
      </p:ext>
    </p:extLst>
  </p:cSld>
</p:sld>
</file>

<file path=ppt/slides/slide3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9D6C7D68-5DEE-6DD7-3612-F44F175260B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CEE stays low across script-route groups</a:t>
            </a:r>
          </a:p>
        </p:txBody>
      </p:sp>
      <p:pic>
        <p:nvPicPr>
          <p:cNvPr id="5" name="codex-slide-32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065c5e3a9e43e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79212" y="1097280"/>
            <a:ext cx="9630528" cy="544068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479416"/>
      </p:ext>
    </p:extLst>
  </p:cSld>
</p:sld>
</file>

<file path=ppt/slides/slide4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F22CED8-43FD-619D-64A8-0166D310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800" b="1"/>
              <a:t>All ten largest genres rise over time</a:t>
            </a:r>
          </a:p>
        </p:txBody>
      </p:sp>
      <p:pic>
        <p:nvPicPr>
          <p:cNvPr id="11" name="codex-slide-34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154b818cf245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316699" y="1097280"/>
            <a:ext cx="9555554" cy="5440680"/>
          </a:xfrm>
          <a:prstGeom xmlns:a="http://schemas.openxmlformats.org/drawingml/2006/main" prst="rect">
            <a:avLst/>
          </a:prstGeom>
        </p:spPr>
      </p:pic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Click to edit Master title style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67E2AA-4E7A-46D6-8CF6-CAD8DE651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71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3777F0-81F4-4C47-BE69-C2EE72309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All ten largest genres rise over time</a:t>
            </a:r>
          </a:p>
        </p:txBody>
      </p:sp>
    </p:spTree>
    <p:extLst>
      <p:ext uri="{BB962C8B-B14F-4D97-AF65-F5344CB8AC3E}">
        <p14:creationId xmlns:p14="http://schemas.microsoft.com/office/powerpoint/2010/main" val="3647463291"/>
      </p:ext>
    </p:extLst>
  </p:cSld>
</p:sld>
</file>

<file path=ppt/slides/slide4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5A8A4D-FA55-4896-84CE-EE648BE6F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Country pairs differ sharply in exact-match rates</a:t>
            </a:r>
          </a:p>
        </p:txBody>
      </p:sp>
      <p:pic>
        <p:nvPicPr>
          <p:cNvPr id="5" name="codex-native-slide-39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87d0f392f4db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1012423" y="932688"/>
            <a:ext cx="10164106" cy="5715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983673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32834E-1A95-4E0E-898D-38F3FF720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How much of the rise comes from a changing route mix?</a:t>
            </a:r>
          </a:p>
        </p:txBody>
      </p:sp>
      <p:pic>
        <p:nvPicPr>
          <p:cNvPr id="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76843246364b7c"/>
          <a:stretch xmlns:a="http://schemas.openxmlformats.org/drawingml/2006/main"/>
        </p:blipFill>
        <p:spPr>
          <a:xfrm xmlns:a="http://schemas.openxmlformats.org/drawingml/2006/main">
            <a:off x="819186" y="990600"/>
            <a:ext cx="10553628" cy="55816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280735"/>
      </p:ext>
    </p:extLst>
  </p:cSld>
</p:sld>
</file>

<file path=ppt/slides/slide4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F22CED8-43FD-619D-64A8-0166D310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800" b="1"/>
              <a:t>How much of the rise can each factor reproduce?</a:t>
            </a:r>
          </a:p>
        </p:txBody>
      </p:sp>
      <p:pic>
        <p:nvPicPr>
          <p:cNvPr id="11" name="codex-slide-34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2d014cdeb64c78"/>
          <a:stretch xmlns:a="http://schemas.openxmlformats.org/drawingml/2006/main"/>
        </p:blipFill>
        <p:spPr>
          <a:xfrm xmlns:a="http://schemas.openxmlformats.org/drawingml/2006/main">
            <a:off x="1521952" y="1066800"/>
            <a:ext cx="9148097" cy="5524500"/>
          </a:xfrm>
          <a:prstGeom xmlns:a="http://schemas.openxmlformats.org/drawingml/2006/main" prst="rect">
            <a:avLst/>
          </a:prstGeom>
        </p:spPr>
      </p:pic>
      <p:sp>
        <p:nvSpPr>
          <p:cNvPr id="6" name="Title 1">
            <a:extLst xmlns:a="http://schemas.openxmlformats.org/drawingml/2006/main"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How much of the rise can each factor reproduce?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7C26EB-83C7-487B-B277-D509F8B25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71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E41A88-AE0B-4894-9876-4864D76B9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How much of the rise can each factor reproduce?</a:t>
            </a:r>
          </a:p>
        </p:txBody>
      </p:sp>
    </p:spTree>
    <p:extLst>
      <p:ext uri="{BB962C8B-B14F-4D97-AF65-F5344CB8AC3E}">
        <p14:creationId xmlns:p14="http://schemas.microsoft.com/office/powerpoint/2010/main" val="3647463291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chemeClr val="bg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 useBgFill="1">
        <p:nvSpPr>
          <p:cNvPr id="11" name="Rectangle 8">
            <a:extLst xmlns:a="http://schemas.openxmlformats.org/drawingml/2006/main">
              <a:ext uri="{FF2B5EF4-FFF2-40B4-BE49-F238E27FC236}">
                <a16:creationId xmlns:a16="http://schemas.microsoft.com/office/drawing/2014/main" id="{5E8D3B17-7638-DFD3-18E4-8A6D6117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12700" cmpd="sng">
            <a:noFill/>
            <a:prstDash val="solid"/>
          </a:ln>
        </p:spPr>
        <p:style>
          <a:lnRef xmlns:a="http://schemas.openxmlformats.org/drawingml/2006/main" idx="2">
            <a:schemeClr val="accent1">
              <a:shade val="15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" name="Tytuł 1">
            <a:extLst xmlns:a="http://schemas.openxmlformats.org/drawingml/2006/main">
              <a:ext uri="{FF2B5EF4-FFF2-40B4-BE49-F238E27FC236}">
                <a16:creationId xmlns:a16="http://schemas.microsoft.com/office/drawing/2014/main" id="{0E5F1CE4-7385-44EF-AA4E-209B0C69AB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58368" y="256032"/>
            <a:ext cx="10881360" cy="658368"/>
          </a:xfrm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A global pattern with much left to explain</a:t>
            </a:r>
          </a:p>
        </p:txBody>
      </p:sp>
      <p:pic>
        <p:nvPicPr>
          <p:cNvPr id="20" name="Pictur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0b2bb35d154253"/>
          <a:srcRect xmlns:a="http://schemas.openxmlformats.org/drawingml/2006/main" l="21844" t="0" r="29290" b="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0" y="10"/>
            <a:ext cx="4910308" cy="6857990"/>
          </a:xfrm>
          <a:prstGeom xmlns:a="http://schemas.openxmlformats.org/drawingml/2006/main" prst="rect">
            <a:avLst/>
          </a:prstGeom>
        </p:spPr>
      </p:pic>
      <p:sp>
        <p:nvSpPr>
          <p:cNvPr id="13" name="Symbol zastępczy zawartości 2">
            <a:extLst xmlns:a="http://schemas.openxmlformats.org/drawingml/2006/main">
              <a:ext uri="{FF2B5EF4-FFF2-40B4-BE49-F238E27FC236}">
                <a16:creationId xmlns:a16="http://schemas.microsoft.com/office/drawing/2014/main" id="{23FDA4C9-1620-0C26-42DA-19B2BC4CE3B2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568533" y="2214282"/>
            <a:ext cx="5916169" cy="4095078"/>
          </a:xfrm>
        </p:spPr>
        <p:txBody>
          <a:bodyPr xmlns:a="http://schemas.openxmlformats.org/drawingml/2006/main" vert="horz" lIns="91440" tIns="45720" rIns="91440" bIns="45720" anchor="t">
            <a:normAutofit fontScale="96235"/>
          </a:bodyPr>
          <a:lstStyle xmlns:a="http://schemas.openxmlformats.org/drawingml/2006/main"/>
          <a:p xmlns:a="http://schemas.openxmlformats.org/drawingml/2006/main">
            <a:r>
              <a:rPr sz="1800"/>
              <a:t>Exact</a:t>
            </a:r>
            <a:r>
              <a:rPr sz="1800"/>
              <a:t> </a:t>
            </a:r>
            <a:r>
              <a:rPr sz="1800"/>
              <a:t>title</a:t>
            </a:r>
            <a:r>
              <a:rPr sz="1800"/>
              <a:t> </a:t>
            </a:r>
            <a:r>
              <a:rPr sz="1800"/>
              <a:t>matching</a:t>
            </a:r>
            <a:r>
              <a:rPr sz="1800"/>
              <a:t> </a:t>
            </a:r>
            <a:r>
              <a:rPr sz="1800"/>
              <a:t>has</a:t>
            </a:r>
            <a:r>
              <a:rPr sz="1800"/>
              <a:t> </a:t>
            </a:r>
            <a:r>
              <a:rPr sz="1800"/>
              <a:t>become</a:t>
            </a:r>
            <a:r>
              <a:rPr sz="1800"/>
              <a:t> </a:t>
            </a:r>
            <a:r>
              <a:rPr sz="1800"/>
              <a:t>more</a:t>
            </a:r>
            <a:r>
              <a:rPr sz="1800"/>
              <a:t> </a:t>
            </a:r>
            <a:r>
              <a:rPr sz="1800"/>
              <a:t>common</a:t>
            </a:r>
            <a:r>
              <a:rPr sz="1800"/>
              <a:t> </a:t>
            </a:r>
            <a:r>
              <a:rPr sz="1800"/>
              <a:t>over</a:t>
            </a:r>
            <a:r>
              <a:rPr sz="1800"/>
              <a:t> </a:t>
            </a:r>
            <a:r>
              <a:rPr sz="1800"/>
              <a:t>time</a:t>
            </a:r>
            <a:r>
              <a:rPr sz="1800"/>
              <a:t>.</a:t>
            </a:r>
          </a:p>
          <a:p xmlns:a="http://schemas.openxmlformats.org/drawingml/2006/main">
            <a:r>
              <a:rPr sz="1800"/>
              <a:t>The rise persists after removing routes whose endpoints share English, French, Spanish, or Portuguese.</a:t>
            </a:r>
            <a:endParaRPr sz="1800"/>
          </a:p>
          <a:p xmlns:a="http://schemas.openxmlformats.org/drawingml/2006/main">
            <a:r>
              <a:rPr sz="1800"/>
              <a:t>Destination</a:t>
            </a:r>
            <a:r>
              <a:rPr sz="1800"/>
              <a:t> regions </a:t>
            </a:r>
            <a:r>
              <a:rPr sz="1800"/>
              <a:t>differ</a:t>
            </a:r>
            <a:r>
              <a:rPr sz="1800"/>
              <a:t> </a:t>
            </a:r>
            <a:r>
              <a:rPr sz="1800"/>
              <a:t>sharply</a:t>
            </a:r>
            <a:r>
              <a:rPr sz="1800"/>
              <a:t>, with CEE </a:t>
            </a:r>
            <a:r>
              <a:rPr sz="1800"/>
              <a:t>consistently</a:t>
            </a:r>
            <a:r>
              <a:rPr sz="1800"/>
              <a:t> </a:t>
            </a:r>
            <a:r>
              <a:rPr sz="1800"/>
              <a:t>lowest</a:t>
            </a:r>
            <a:r>
              <a:rPr sz="1800"/>
              <a:t>.</a:t>
            </a:r>
          </a:p>
          <a:p xmlns:a="http://schemas.openxmlformats.org/drawingml/2006/main">
            <a:r>
              <a:rPr sz="1800"/>
              <a:t>Knowing the origin and destination countries lets us reproduce about 60% of the long-term rise.</a:t>
            </a:r>
          </a:p>
          <a:p xmlns:a="http://schemas.openxmlformats.org/drawingml/2006/main">
            <a:r>
              <a:rPr sz="1800"/>
              <a:t>The remaining 36% may depend on local distribution practices, release channels, and titling conventions that our data do not record.</a:t>
            </a:r>
            <a:endParaRPr sz="1800"/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E1D634-89D9-495C-85E5-43B8615B9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71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FF398A-8194-4D12-9727-CFDC5B693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56032"/>
            <a:ext cx="1088136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defRPr>
            </a:pPr>
            <a:r>
              <a:rPr sz="2800" b="1">
                <a:solidFill>
                  <a:srgbClr val="000000"/>
                </a:solidFill>
                <a:latin typeface="Neue Haas Grotesk Text Pro"/>
                <a:ea typeface="Neue Haas Grotesk Text Pro"/>
                <a:cs typeface="Neue Haas Grotesk Text Pro"/>
              </a:rPr>
              <a:t>A global pattern with much left to explain</a:t>
            </a:r>
          </a:p>
        </p:txBody>
      </p:sp>
    </p:spTree>
    <p:extLst>
      <p:ext uri="{BB962C8B-B14F-4D97-AF65-F5344CB8AC3E}">
        <p14:creationId xmlns:p14="http://schemas.microsoft.com/office/powerpoint/2010/main" val="832970666"/>
      </p:ext>
    </p:extLst>
  </p:cSld>
</p:sld>
</file>

<file path=ppt/slides/slide4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codex-native-slide-42.png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699f2466fb42d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40720"/>
      </p:ext>
    </p:extLst>
  </p:cSld>
</p:sld>
</file>

<file path=ppt/theme/theme1.xml><?xml version="1.0" encoding="utf-8"?>
<a:theme xmlns:a="http://schemas.openxmlformats.org/drawingml/2006/main" name="VanillaVTI">
  <a:themeElements>
    <a:clrScheme name="Vanill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Vanill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2026-09-15T15:16:47.2160000Z</dcterms:created>
  <dcterms:modified xsi:type="dcterms:W3CDTF">2026-09-15T15:16:47.2160000Z</dcterms:modified>
</coreProperties>
</file>