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5b645dafb242c8" /><Relationship Type="http://schemas.openxmlformats.org/officeDocument/2006/relationships/extended-properties" Target="/docProps/app.xml" Id="R759277d231544905" /><Relationship Type="http://schemas.openxmlformats.org/officeDocument/2006/relationships/officeDocument" Target="/ppt/presentation.xml" Id="R54760baec2264b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7ac4c086dae4e1d"/>
    <p:sldMasterId xmlns:r="http://schemas.openxmlformats.org/officeDocument/2006/relationships" id="2147483650" r:id="R4dc0fa63ba184b2c"/>
  </p:sldMasterIdLst>
  <p:notesMasterIdLst>
    <p:notesMasterId xmlns:r="http://schemas.openxmlformats.org/officeDocument/2006/relationships" r:id="Rec2cdb0d6fef4b31"/>
  </p:notesMasterIdLst>
  <p:sldIdLst>
    <p:sldId xmlns:r="http://schemas.openxmlformats.org/officeDocument/2006/relationships" id="256" r:id="R2a665eea8f824829"/>
    <p:sldId xmlns:r="http://schemas.openxmlformats.org/officeDocument/2006/relationships" id="257" r:id="R7134593430f2445d"/>
    <p:sldId xmlns:r="http://schemas.openxmlformats.org/officeDocument/2006/relationships" id="258" r:id="R7ddbb95d511d4bc5"/>
    <p:sldId xmlns:r="http://schemas.openxmlformats.org/officeDocument/2006/relationships" id="259" r:id="Ra42dcce10e014de6"/>
    <p:sldId xmlns:r="http://schemas.openxmlformats.org/officeDocument/2006/relationships" id="260" r:id="Ra706a8ed0a664cc1"/>
    <p:sldId xmlns:r="http://schemas.openxmlformats.org/officeDocument/2006/relationships" id="261" r:id="R99d4808ca6114dd1"/>
    <p:sldId xmlns:r="http://schemas.openxmlformats.org/officeDocument/2006/relationships" id="262" r:id="Reebd1c16fd1f4872"/>
    <p:sldId xmlns:r="http://schemas.openxmlformats.org/officeDocument/2006/relationships" id="263" r:id="R6f37602ab4614aac"/>
    <p:sldId xmlns:r="http://schemas.openxmlformats.org/officeDocument/2006/relationships" id="264" r:id="R3a64b16d30ae4fb9"/>
    <p:sldId xmlns:r="http://schemas.openxmlformats.org/officeDocument/2006/relationships" id="265" r:id="Rada5806e794a45c8"/>
    <p:sldId xmlns:r="http://schemas.openxmlformats.org/officeDocument/2006/relationships" id="266" r:id="R4d74baecf93f4eb3"/>
    <p:sldId xmlns:r="http://schemas.openxmlformats.org/officeDocument/2006/relationships" id="267" r:id="R40593370073043a0"/>
    <p:sldId xmlns:r="http://schemas.openxmlformats.org/officeDocument/2006/relationships" id="268" r:id="R8c59e91d1a304499"/>
    <p:sldId xmlns:r="http://schemas.openxmlformats.org/officeDocument/2006/relationships" id="269" r:id="R5141f147e2b84b95"/>
    <p:sldId xmlns:r="http://schemas.openxmlformats.org/officeDocument/2006/relationships" id="270" r:id="R0a6be29dedc64e92"/>
    <p:sldId xmlns:r="http://schemas.openxmlformats.org/officeDocument/2006/relationships" id="271" r:id="R4fcfe0784dec423a"/>
    <p:sldId xmlns:r="http://schemas.openxmlformats.org/officeDocument/2006/relationships" id="272" r:id="R6c9ab70c7b114b4b"/>
    <p:sldId xmlns:r="http://schemas.openxmlformats.org/officeDocument/2006/relationships" id="273" r:id="R7bb757fa9a714afa"/>
    <p:sldId xmlns:r="http://schemas.openxmlformats.org/officeDocument/2006/relationships" id="274" r:id="R0e381d27c6064675"/>
    <p:sldId xmlns:r="http://schemas.openxmlformats.org/officeDocument/2006/relationships" id="275" r:id="Ra203c254a6314112"/>
    <p:sldId xmlns:r="http://schemas.openxmlformats.org/officeDocument/2006/relationships" id="276" r:id="R36b334f8e7074a75"/>
    <p:sldId xmlns:r="http://schemas.openxmlformats.org/officeDocument/2006/relationships" id="277" r:id="Raa052d8b1a264513"/>
    <p:sldId xmlns:r="http://schemas.openxmlformats.org/officeDocument/2006/relationships" id="278" r:id="Rc9e7c9d54114479b"/>
    <p:sldId xmlns:r="http://schemas.openxmlformats.org/officeDocument/2006/relationships" id="279" r:id="R326fefcba9a94eae"/>
    <p:sldId xmlns:r="http://schemas.openxmlformats.org/officeDocument/2006/relationships" id="280" r:id="R980221e246c649cd"/>
    <p:sldId xmlns:r="http://schemas.openxmlformats.org/officeDocument/2006/relationships" id="281" r:id="R026ac4232d194e3b"/>
    <p:sldId xmlns:r="http://schemas.openxmlformats.org/officeDocument/2006/relationships" id="282" r:id="R6d3d3a93ee304376"/>
    <p:sldId xmlns:r="http://schemas.openxmlformats.org/officeDocument/2006/relationships" id="283" r:id="R133f8dc91a6a4c29"/>
    <p:sldId xmlns:r="http://schemas.openxmlformats.org/officeDocument/2006/relationships" id="284" r:id="Rcaebe8ef8e2746cc"/>
    <p:sldId xmlns:r="http://schemas.openxmlformats.org/officeDocument/2006/relationships" id="285" r:id="R847d4804acec4828"/>
    <p:sldId xmlns:r="http://schemas.openxmlformats.org/officeDocument/2006/relationships" id="286" r:id="R0a970534e6ce4df0"/>
    <p:sldId xmlns:r="http://schemas.openxmlformats.org/officeDocument/2006/relationships" id="287" r:id="R44ca19a2a198455c"/>
    <p:sldId xmlns:r="http://schemas.openxmlformats.org/officeDocument/2006/relationships" id="288" r:id="R7284d981f075421c"/>
    <p:sldId xmlns:r="http://schemas.openxmlformats.org/officeDocument/2006/relationships" id="289" r:id="R577fb4612a2e4092"/>
    <p:sldId xmlns:r="http://schemas.openxmlformats.org/officeDocument/2006/relationships" id="290" r:id="Rb91174c2b55e42de"/>
    <p:sldId xmlns:r="http://schemas.openxmlformats.org/officeDocument/2006/relationships" id="291" r:id="R004e83b96c644d12"/>
    <p:sldId xmlns:r="http://schemas.openxmlformats.org/officeDocument/2006/relationships" id="292" r:id="R37cba340bfe542e8"/>
    <p:sldId xmlns:r="http://schemas.openxmlformats.org/officeDocument/2006/relationships" id="293" r:id="R6ceddeacd6d34dcb"/>
    <p:sldId xmlns:r="http://schemas.openxmlformats.org/officeDocument/2006/relationships" id="294" r:id="Redc2204328774b4f"/>
    <p:sldId xmlns:r="http://schemas.openxmlformats.org/officeDocument/2006/relationships" id="295" r:id="Ra05b3cce6dda4007"/>
    <p:sldId xmlns:r="http://schemas.openxmlformats.org/officeDocument/2006/relationships" id="296" r:id="R6a1c5cee60f24f7d"/>
    <p:sldId xmlns:r="http://schemas.openxmlformats.org/officeDocument/2006/relationships" id="297" r:id="R23de9dffa29d4b6f"/>
    <p:sldId xmlns:r="http://schemas.openxmlformats.org/officeDocument/2006/relationships" id="298" r:id="R7505cdd24bbd43a2"/>
    <p:sldId xmlns:r="http://schemas.openxmlformats.org/officeDocument/2006/relationships" id="299" r:id="R326682c4c34f4a36"/>
    <p:sldId xmlns:r="http://schemas.openxmlformats.org/officeDocument/2006/relationships" id="300" r:id="Ree9621eda0aa4264"/>
    <p:sldId xmlns:r="http://schemas.openxmlformats.org/officeDocument/2006/relationships" id="301" r:id="R48ded5fa055c4456"/>
    <p:sldId xmlns:r="http://schemas.openxmlformats.org/officeDocument/2006/relationships" id="302" r:id="R945fe6c4bf85458a"/>
    <p:sldId xmlns:r="http://schemas.openxmlformats.org/officeDocument/2006/relationships" id="303" r:id="Ra9bcf76e2e3c49b3"/>
    <p:sldId xmlns:r="http://schemas.openxmlformats.org/officeDocument/2006/relationships" id="304" r:id="Re960f2242e904eb3"/>
    <p:sldId xmlns:r="http://schemas.openxmlformats.org/officeDocument/2006/relationships" id="305" r:id="Re3cbeff8066b4a7e"/>
    <p:sldId xmlns:r="http://schemas.openxmlformats.org/officeDocument/2006/relationships" id="306" r:id="R21c8d7041dcf4924"/>
    <p:sldId xmlns:r="http://schemas.openxmlformats.org/officeDocument/2006/relationships" id="307" r:id="R5f98efa0477747ea"/>
    <p:sldId xmlns:r="http://schemas.openxmlformats.org/officeDocument/2006/relationships" id="308" r:id="Rd532981a10434a45"/>
    <p:sldId xmlns:r="http://schemas.openxmlformats.org/officeDocument/2006/relationships" id="309" r:id="Rd900fe2ce15b48b1"/>
    <p:sldId xmlns:r="http://schemas.openxmlformats.org/officeDocument/2006/relationships" id="310" r:id="R75962a1a747c4123"/>
    <p:sldId xmlns:r="http://schemas.openxmlformats.org/officeDocument/2006/relationships" id="311" r:id="Ra2d6dcaf22854340"/>
    <p:sldId xmlns:r="http://schemas.openxmlformats.org/officeDocument/2006/relationships" id="312" r:id="R8d2e566f33f84557"/>
    <p:sldId xmlns:r="http://schemas.openxmlformats.org/officeDocument/2006/relationships" id="313" r:id="Rdcd688ab604d4df5"/>
    <p:sldId xmlns:r="http://schemas.openxmlformats.org/officeDocument/2006/relationships" id="314" r:id="Rc172626d9a0f4e6b"/>
    <p:sldId xmlns:r="http://schemas.openxmlformats.org/officeDocument/2006/relationships" id="315" r:id="Rcf1898478d0b416e"/>
    <p:sldId xmlns:r="http://schemas.openxmlformats.org/officeDocument/2006/relationships" id="316" r:id="R9e72481fe0da4fc0"/>
    <p:sldId xmlns:r="http://schemas.openxmlformats.org/officeDocument/2006/relationships" id="317" r:id="R242fe0debd344355"/>
    <p:sldId xmlns:r="http://schemas.openxmlformats.org/officeDocument/2006/relationships" id="318" r:id="Rc6144f8b7c394a30"/>
    <p:sldId xmlns:r="http://schemas.openxmlformats.org/officeDocument/2006/relationships" id="319" r:id="R9d65f753297c4a99"/>
    <p:sldId xmlns:r="http://schemas.openxmlformats.org/officeDocument/2006/relationships" id="320" r:id="Rea642b1c215646a5"/>
    <p:sldId xmlns:r="http://schemas.openxmlformats.org/officeDocument/2006/relationships" id="321" r:id="R489ae97773884a5f"/>
    <p:sldId xmlns:r="http://schemas.openxmlformats.org/officeDocument/2006/relationships" id="322" r:id="R8bf47429af2142ea"/>
    <p:sldId xmlns:r="http://schemas.openxmlformats.org/officeDocument/2006/relationships" id="323" r:id="R8e7c13b490de4734"/>
    <p:sldId xmlns:r="http://schemas.openxmlformats.org/officeDocument/2006/relationships" id="324" r:id="Rd46598889d704bdd"/>
    <p:sldId xmlns:r="http://schemas.openxmlformats.org/officeDocument/2006/relationships" id="325" r:id="Ra087bfd090b64c13"/>
    <p:sldId xmlns:r="http://schemas.openxmlformats.org/officeDocument/2006/relationships" id="326" r:id="R694323c224cb47e0"/>
    <p:sldId xmlns:r="http://schemas.openxmlformats.org/officeDocument/2006/relationships" id="327" r:id="R37a3bb6bd8ae4179"/>
    <p:sldId xmlns:r="http://schemas.openxmlformats.org/officeDocument/2006/relationships" id="328" r:id="R6e6ab01fdbd9402d"/>
    <p:sldId xmlns:r="http://schemas.openxmlformats.org/officeDocument/2006/relationships" id="329" r:id="R5fc33b7fa68843e0"/>
    <p:sldId xmlns:r="http://schemas.openxmlformats.org/officeDocument/2006/relationships" id="330" r:id="Rd5afe934482b4da8"/>
    <p:sldId xmlns:r="http://schemas.openxmlformats.org/officeDocument/2006/relationships" id="331" r:id="R9e22d2e5e50b4c8a"/>
    <p:sldId xmlns:r="http://schemas.openxmlformats.org/officeDocument/2006/relationships" id="332" r:id="R85aed953931c4d4e"/>
    <p:sldId xmlns:r="http://schemas.openxmlformats.org/officeDocument/2006/relationships" id="333" r:id="Rbac3c0c82f194527"/>
    <p:sldId xmlns:r="http://schemas.openxmlformats.org/officeDocument/2006/relationships" id="334" r:id="R8bd8d9a2e3b3428e"/>
    <p:sldId xmlns:r="http://schemas.openxmlformats.org/officeDocument/2006/relationships" id="335" r:id="R2ce78eec87744c31"/>
    <p:sldId xmlns:r="http://schemas.openxmlformats.org/officeDocument/2006/relationships" id="336" r:id="R244dc884d89f48b7"/>
    <p:sldId xmlns:r="http://schemas.openxmlformats.org/officeDocument/2006/relationships" id="337" r:id="R37051c2150944f3b"/>
    <p:sldId xmlns:r="http://schemas.openxmlformats.org/officeDocument/2006/relationships" id="338" r:id="R83ba6ae0fc6e4313"/>
    <p:sldId xmlns:r="http://schemas.openxmlformats.org/officeDocument/2006/relationships" id="339" r:id="R02aa3498a3f44a93"/>
    <p:sldId xmlns:r="http://schemas.openxmlformats.org/officeDocument/2006/relationships" id="340" r:id="R9242ab67fe4340be"/>
    <p:sldId xmlns:r="http://schemas.openxmlformats.org/officeDocument/2006/relationships" id="341" r:id="Ra0db2ec5648b4480"/>
    <p:sldId xmlns:r="http://schemas.openxmlformats.org/officeDocument/2006/relationships" id="342" r:id="R003bd1095e614593"/>
    <p:sldId xmlns:r="http://schemas.openxmlformats.org/officeDocument/2006/relationships" id="343" r:id="R8d594e9b0103460b"/>
    <p:sldId xmlns:r="http://schemas.openxmlformats.org/officeDocument/2006/relationships" id="344" r:id="Ra6f49d940733439e"/>
    <p:sldId xmlns:r="http://schemas.openxmlformats.org/officeDocument/2006/relationships" id="345" r:id="R345f581274804236"/>
    <p:sldId xmlns:r="http://schemas.openxmlformats.org/officeDocument/2006/relationships" id="346" r:id="Rcff14598413c4740"/>
    <p:sldId xmlns:r="http://schemas.openxmlformats.org/officeDocument/2006/relationships" id="347" r:id="Rb61f2a7bb34849bf"/>
    <p:sldId xmlns:r="http://schemas.openxmlformats.org/officeDocument/2006/relationships" id="348" r:id="R0c667428802740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37ca2055e34b56" /><Relationship Type="http://schemas.openxmlformats.org/officeDocument/2006/relationships/slideMaster" Target="/ppt/slideMasters/slideMaster1.xml" Id="R57ac4c086dae4e1d" /><Relationship Type="http://schemas.openxmlformats.org/officeDocument/2006/relationships/slideMaster" Target="/ppt/slideMasters/slideMaster2.xml" Id="R4dc0fa63ba184b2c" /><Relationship Type="http://schemas.openxmlformats.org/officeDocument/2006/relationships/notesMaster" Target="/ppt/notesMasters/notesMaster1.xml" Id="Rec2cdb0d6fef4b31" /><Relationship Type="http://schemas.openxmlformats.org/officeDocument/2006/relationships/presProps" Target="/ppt/presProps.xml" Id="R5251a9ceee9d44b0" /><Relationship Type="http://schemas.openxmlformats.org/officeDocument/2006/relationships/tableStyles" Target="/ppt/tableStyles.xml" Id="R964191ce19f346e8" /><Relationship Type="http://schemas.openxmlformats.org/officeDocument/2006/relationships/slide" Target="/ppt/slides/slide1.xml" Id="R2a665eea8f824829" /><Relationship Type="http://schemas.openxmlformats.org/officeDocument/2006/relationships/slide" Target="/ppt/slides/slide2.xml" Id="R7134593430f2445d" /><Relationship Type="http://schemas.openxmlformats.org/officeDocument/2006/relationships/slide" Target="/ppt/slides/slide3.xml" Id="R7ddbb95d511d4bc5" /><Relationship Type="http://schemas.openxmlformats.org/officeDocument/2006/relationships/slide" Target="/ppt/slides/slide4.xml" Id="Ra42dcce10e014de6" /><Relationship Type="http://schemas.openxmlformats.org/officeDocument/2006/relationships/slide" Target="/ppt/slides/slide5.xml" Id="Ra706a8ed0a664cc1" /><Relationship Type="http://schemas.openxmlformats.org/officeDocument/2006/relationships/slide" Target="/ppt/slides/slide6.xml" Id="R99d4808ca6114dd1" /><Relationship Type="http://schemas.openxmlformats.org/officeDocument/2006/relationships/slide" Target="/ppt/slides/slide7.xml" Id="Reebd1c16fd1f4872" /><Relationship Type="http://schemas.openxmlformats.org/officeDocument/2006/relationships/slide" Target="/ppt/slides/slide8.xml" Id="R6f37602ab4614aac" /><Relationship Type="http://schemas.openxmlformats.org/officeDocument/2006/relationships/slide" Target="/ppt/slides/slide9.xml" Id="R3a64b16d30ae4fb9" /><Relationship Type="http://schemas.openxmlformats.org/officeDocument/2006/relationships/slide" Target="/ppt/slides/slide10.xml" Id="Rada5806e794a45c8" /><Relationship Type="http://schemas.openxmlformats.org/officeDocument/2006/relationships/slide" Target="/ppt/slides/slide11.xml" Id="R4d74baecf93f4eb3" /><Relationship Type="http://schemas.openxmlformats.org/officeDocument/2006/relationships/slide" Target="/ppt/slides/slide12.xml" Id="R40593370073043a0" /><Relationship Type="http://schemas.openxmlformats.org/officeDocument/2006/relationships/slide" Target="/ppt/slides/slide13.xml" Id="R8c59e91d1a304499" /><Relationship Type="http://schemas.openxmlformats.org/officeDocument/2006/relationships/slide" Target="/ppt/slides/slide14.xml" Id="R5141f147e2b84b95" /><Relationship Type="http://schemas.openxmlformats.org/officeDocument/2006/relationships/slide" Target="/ppt/slides/slide15.xml" Id="R0a6be29dedc64e92" /><Relationship Type="http://schemas.openxmlformats.org/officeDocument/2006/relationships/slide" Target="/ppt/slides/slide16.xml" Id="R4fcfe0784dec423a" /><Relationship Type="http://schemas.openxmlformats.org/officeDocument/2006/relationships/slide" Target="/ppt/slides/slide17.xml" Id="R6c9ab70c7b114b4b" /><Relationship Type="http://schemas.openxmlformats.org/officeDocument/2006/relationships/slide" Target="/ppt/slides/slide18.xml" Id="R7bb757fa9a714afa" /><Relationship Type="http://schemas.openxmlformats.org/officeDocument/2006/relationships/slide" Target="/ppt/slides/slide19.xml" Id="R0e381d27c6064675" /><Relationship Type="http://schemas.openxmlformats.org/officeDocument/2006/relationships/slide" Target="/ppt/slides/slide20.xml" Id="Ra203c254a6314112" /><Relationship Type="http://schemas.openxmlformats.org/officeDocument/2006/relationships/slide" Target="/ppt/slides/slide21.xml" Id="R36b334f8e7074a75" /><Relationship Type="http://schemas.openxmlformats.org/officeDocument/2006/relationships/slide" Target="/ppt/slides/slide22.xml" Id="Raa052d8b1a264513" /><Relationship Type="http://schemas.openxmlformats.org/officeDocument/2006/relationships/slide" Target="/ppt/slides/slide23.xml" Id="Rc9e7c9d54114479b" /><Relationship Type="http://schemas.openxmlformats.org/officeDocument/2006/relationships/slide" Target="/ppt/slides/slide24.xml" Id="R326fefcba9a94eae" /><Relationship Type="http://schemas.openxmlformats.org/officeDocument/2006/relationships/slide" Target="/ppt/slides/slide25.xml" Id="R980221e246c649cd" /><Relationship Type="http://schemas.openxmlformats.org/officeDocument/2006/relationships/slide" Target="/ppt/slides/slide26.xml" Id="R026ac4232d194e3b" /><Relationship Type="http://schemas.openxmlformats.org/officeDocument/2006/relationships/slide" Target="/ppt/slides/slide27.xml" Id="R6d3d3a93ee304376" /><Relationship Type="http://schemas.openxmlformats.org/officeDocument/2006/relationships/slide" Target="/ppt/slides/slide28.xml" Id="R133f8dc91a6a4c29" /><Relationship Type="http://schemas.openxmlformats.org/officeDocument/2006/relationships/slide" Target="/ppt/slides/slide29.xml" Id="Rcaebe8ef8e2746cc" /><Relationship Type="http://schemas.openxmlformats.org/officeDocument/2006/relationships/slide" Target="/ppt/slides/slide30.xml" Id="R847d4804acec4828" /><Relationship Type="http://schemas.openxmlformats.org/officeDocument/2006/relationships/slide" Target="/ppt/slides/slide31.xml" Id="R0a970534e6ce4df0" /><Relationship Type="http://schemas.openxmlformats.org/officeDocument/2006/relationships/slide" Target="/ppt/slides/slide32.xml" Id="R44ca19a2a198455c" /><Relationship Type="http://schemas.openxmlformats.org/officeDocument/2006/relationships/slide" Target="/ppt/slides/slide33.xml" Id="R7284d981f075421c" /><Relationship Type="http://schemas.openxmlformats.org/officeDocument/2006/relationships/slide" Target="/ppt/slides/slide34.xml" Id="R577fb4612a2e4092" /><Relationship Type="http://schemas.openxmlformats.org/officeDocument/2006/relationships/slide" Target="/ppt/slides/slide35.xml" Id="Rb91174c2b55e42de" /><Relationship Type="http://schemas.openxmlformats.org/officeDocument/2006/relationships/slide" Target="/ppt/slides/slide36.xml" Id="R004e83b96c644d12" /><Relationship Type="http://schemas.openxmlformats.org/officeDocument/2006/relationships/slide" Target="/ppt/slides/slide37.xml" Id="R37cba340bfe542e8" /><Relationship Type="http://schemas.openxmlformats.org/officeDocument/2006/relationships/slide" Target="/ppt/slides/slide38.xml" Id="R6ceddeacd6d34dcb" /><Relationship Type="http://schemas.openxmlformats.org/officeDocument/2006/relationships/slide" Target="/ppt/slides/slide39.xml" Id="Redc2204328774b4f" /><Relationship Type="http://schemas.openxmlformats.org/officeDocument/2006/relationships/slide" Target="/ppt/slides/slide40.xml" Id="Ra05b3cce6dda4007" /><Relationship Type="http://schemas.openxmlformats.org/officeDocument/2006/relationships/slide" Target="/ppt/slides/slide41.xml" Id="R6a1c5cee60f24f7d" /><Relationship Type="http://schemas.openxmlformats.org/officeDocument/2006/relationships/slide" Target="/ppt/slides/slide42.xml" Id="R23de9dffa29d4b6f" /><Relationship Type="http://schemas.openxmlformats.org/officeDocument/2006/relationships/slide" Target="/ppt/slides/slide43.xml" Id="R7505cdd24bbd43a2" /><Relationship Type="http://schemas.openxmlformats.org/officeDocument/2006/relationships/slide" Target="/ppt/slides/slide44.xml" Id="R326682c4c34f4a36" /><Relationship Type="http://schemas.openxmlformats.org/officeDocument/2006/relationships/slide" Target="/ppt/slides/slide45.xml" Id="Ree9621eda0aa4264" /><Relationship Type="http://schemas.openxmlformats.org/officeDocument/2006/relationships/slide" Target="/ppt/slides/slide46.xml" Id="R48ded5fa055c4456" /><Relationship Type="http://schemas.openxmlformats.org/officeDocument/2006/relationships/slide" Target="/ppt/slides/slide47.xml" Id="R945fe6c4bf85458a" /><Relationship Type="http://schemas.openxmlformats.org/officeDocument/2006/relationships/slide" Target="/ppt/slides/slide48.xml" Id="Ra9bcf76e2e3c49b3" /><Relationship Type="http://schemas.openxmlformats.org/officeDocument/2006/relationships/slide" Target="/ppt/slides/slide49.xml" Id="Re960f2242e904eb3" /><Relationship Type="http://schemas.openxmlformats.org/officeDocument/2006/relationships/slide" Target="/ppt/slides/slide50.xml" Id="Re3cbeff8066b4a7e" /><Relationship Type="http://schemas.openxmlformats.org/officeDocument/2006/relationships/slide" Target="/ppt/slides/slide51.xml" Id="R21c8d7041dcf4924" /><Relationship Type="http://schemas.openxmlformats.org/officeDocument/2006/relationships/slide" Target="/ppt/slides/slide52.xml" Id="R5f98efa0477747ea" /><Relationship Type="http://schemas.openxmlformats.org/officeDocument/2006/relationships/slide" Target="/ppt/slides/slide53.xml" Id="Rd532981a10434a45" /><Relationship Type="http://schemas.openxmlformats.org/officeDocument/2006/relationships/slide" Target="/ppt/slides/slide54.xml" Id="Rd900fe2ce15b48b1" /><Relationship Type="http://schemas.openxmlformats.org/officeDocument/2006/relationships/slide" Target="/ppt/slides/slide55.xml" Id="R75962a1a747c4123" /><Relationship Type="http://schemas.openxmlformats.org/officeDocument/2006/relationships/slide" Target="/ppt/slides/slide56.xml" Id="Ra2d6dcaf22854340" /><Relationship Type="http://schemas.openxmlformats.org/officeDocument/2006/relationships/slide" Target="/ppt/slides/slide57.xml" Id="R8d2e566f33f84557" /><Relationship Type="http://schemas.openxmlformats.org/officeDocument/2006/relationships/slide" Target="/ppt/slides/slide58.xml" Id="Rdcd688ab604d4df5" /><Relationship Type="http://schemas.openxmlformats.org/officeDocument/2006/relationships/slide" Target="/ppt/slides/slide59.xml" Id="Rc172626d9a0f4e6b" /><Relationship Type="http://schemas.openxmlformats.org/officeDocument/2006/relationships/slide" Target="/ppt/slides/slide60.xml" Id="Rcf1898478d0b416e" /><Relationship Type="http://schemas.openxmlformats.org/officeDocument/2006/relationships/slide" Target="/ppt/slides/slide61.xml" Id="R9e72481fe0da4fc0" /><Relationship Type="http://schemas.openxmlformats.org/officeDocument/2006/relationships/slide" Target="/ppt/slides/slide62.xml" Id="R242fe0debd344355" /><Relationship Type="http://schemas.openxmlformats.org/officeDocument/2006/relationships/slide" Target="/ppt/slides/slide63.xml" Id="Rc6144f8b7c394a30" /><Relationship Type="http://schemas.openxmlformats.org/officeDocument/2006/relationships/slide" Target="/ppt/slides/slide64.xml" Id="R9d65f753297c4a99" /><Relationship Type="http://schemas.openxmlformats.org/officeDocument/2006/relationships/slide" Target="/ppt/slides/slide65.xml" Id="Rea642b1c215646a5" /><Relationship Type="http://schemas.openxmlformats.org/officeDocument/2006/relationships/slide" Target="/ppt/slides/slide66.xml" Id="R489ae97773884a5f" /><Relationship Type="http://schemas.openxmlformats.org/officeDocument/2006/relationships/slide" Target="/ppt/slides/slide67.xml" Id="R8bf47429af2142ea" /><Relationship Type="http://schemas.openxmlformats.org/officeDocument/2006/relationships/slide" Target="/ppt/slides/slide68.xml" Id="R8e7c13b490de4734" /><Relationship Type="http://schemas.openxmlformats.org/officeDocument/2006/relationships/slide" Target="/ppt/slides/slide69.xml" Id="Rd46598889d704bdd" /><Relationship Type="http://schemas.openxmlformats.org/officeDocument/2006/relationships/slide" Target="/ppt/slides/slide70.xml" Id="Ra087bfd090b64c13" /><Relationship Type="http://schemas.openxmlformats.org/officeDocument/2006/relationships/slide" Target="/ppt/slides/slide71.xml" Id="R694323c224cb47e0" /><Relationship Type="http://schemas.openxmlformats.org/officeDocument/2006/relationships/slide" Target="/ppt/slides/slide72.xml" Id="R37a3bb6bd8ae4179" /><Relationship Type="http://schemas.openxmlformats.org/officeDocument/2006/relationships/slide" Target="/ppt/slides/slide73.xml" Id="R6e6ab01fdbd9402d" /><Relationship Type="http://schemas.openxmlformats.org/officeDocument/2006/relationships/slide" Target="/ppt/slides/slide74.xml" Id="R5fc33b7fa68843e0" /><Relationship Type="http://schemas.openxmlformats.org/officeDocument/2006/relationships/slide" Target="/ppt/slides/slide75.xml" Id="Rd5afe934482b4da8" /><Relationship Type="http://schemas.openxmlformats.org/officeDocument/2006/relationships/slide" Target="/ppt/slides/slide76.xml" Id="R9e22d2e5e50b4c8a" /><Relationship Type="http://schemas.openxmlformats.org/officeDocument/2006/relationships/slide" Target="/ppt/slides/slide77.xml" Id="R85aed953931c4d4e" /><Relationship Type="http://schemas.openxmlformats.org/officeDocument/2006/relationships/slide" Target="/ppt/slides/slide78.xml" Id="Rbac3c0c82f194527" /><Relationship Type="http://schemas.openxmlformats.org/officeDocument/2006/relationships/slide" Target="/ppt/slides/slide79.xml" Id="R8bd8d9a2e3b3428e" /><Relationship Type="http://schemas.openxmlformats.org/officeDocument/2006/relationships/slide" Target="/ppt/slides/slide80.xml" Id="R2ce78eec87744c31" /><Relationship Type="http://schemas.openxmlformats.org/officeDocument/2006/relationships/slide" Target="/ppt/slides/slide81.xml" Id="R244dc884d89f48b7" /><Relationship Type="http://schemas.openxmlformats.org/officeDocument/2006/relationships/slide" Target="/ppt/slides/slide82.xml" Id="R37051c2150944f3b" /><Relationship Type="http://schemas.openxmlformats.org/officeDocument/2006/relationships/slide" Target="/ppt/slides/slide83.xml" Id="R83ba6ae0fc6e4313" /><Relationship Type="http://schemas.openxmlformats.org/officeDocument/2006/relationships/slide" Target="/ppt/slides/slide84.xml" Id="R02aa3498a3f44a93" /><Relationship Type="http://schemas.openxmlformats.org/officeDocument/2006/relationships/slide" Target="/ppt/slides/slide85.xml" Id="R9242ab67fe4340be" /><Relationship Type="http://schemas.openxmlformats.org/officeDocument/2006/relationships/slide" Target="/ppt/slides/slide86.xml" Id="Ra0db2ec5648b4480" /><Relationship Type="http://schemas.openxmlformats.org/officeDocument/2006/relationships/slide" Target="/ppt/slides/slide87.xml" Id="R003bd1095e614593" /><Relationship Type="http://schemas.openxmlformats.org/officeDocument/2006/relationships/slide" Target="/ppt/slides/slide88.xml" Id="R8d594e9b0103460b" /><Relationship Type="http://schemas.openxmlformats.org/officeDocument/2006/relationships/slide" Target="/ppt/slides/slide89.xml" Id="Ra6f49d940733439e" /><Relationship Type="http://schemas.openxmlformats.org/officeDocument/2006/relationships/slide" Target="/ppt/slides/slide90.xml" Id="R345f581274804236" /><Relationship Type="http://schemas.openxmlformats.org/officeDocument/2006/relationships/slide" Target="/ppt/slides/slide91.xml" Id="Rcff14598413c4740" /><Relationship Type="http://schemas.openxmlformats.org/officeDocument/2006/relationships/slide" Target="/ppt/slides/slide92.xml" Id="Rb61f2a7bb34849bf" /><Relationship Type="http://schemas.openxmlformats.org/officeDocument/2006/relationships/slide" Target="/ppt/slides/slide93.xml" Id="R0c667428802740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9cf9de75d80a47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Interlinear Baselines · Denim and Coral · 82% soft">
      <a:dk1>
        <a:srgbClr val="000000"/>
      </a:dk1>
      <a:lt1>
        <a:srgbClr val="FFFFFF"/>
      </a:lt1>
      <a:dk2>
        <a:srgbClr val="27313A"/>
      </a:dk2>
      <a:lt2>
        <a:srgbClr val="FAF9F5"/>
      </a:lt2>
      <a:accent1>
        <a:srgbClr val="537AA4"/>
      </a:accent1>
      <a:accent2>
        <a:srgbClr val="466484"/>
      </a:accent2>
      <a:accent3>
        <a:srgbClr val="B7C4CE"/>
      </a:accent3>
      <a:accent4>
        <a:srgbClr val="687078"/>
      </a:accent4>
      <a:accent5>
        <a:srgbClr val="72797E"/>
      </a:accent5>
      <a:accent6>
        <a:srgbClr val="E5E2DA"/>
      </a:accent6>
      <a:hlink>
        <a:srgbClr val="537AA4"/>
      </a:hlink>
      <a:folHlink>
        <a:srgbClr val="466484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Interlinear Baselines · Denim and Coral · 82% sof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67a49dc2ff4b68" /><Relationship Type="http://schemas.openxmlformats.org/officeDocument/2006/relationships/notesMaster" Target="/ppt/notesMasters/notesMaster1.xml" Id="R73af01e75ac144d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d5d9e28cd8d485a" /><Relationship Type="http://schemas.openxmlformats.org/officeDocument/2006/relationships/notesMaster" Target="/ppt/notesMasters/notesMaster1.xml" Id="R0b0b0b26dd3e4d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27118d1b8724a5f" /><Relationship Type="http://schemas.openxmlformats.org/officeDocument/2006/relationships/notesMaster" Target="/ppt/notesMasters/notesMaster1.xml" Id="R34c798f01d7e4e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80c36b546c4c8e" /><Relationship Type="http://schemas.openxmlformats.org/officeDocument/2006/relationships/notesMaster" Target="/ppt/notesMasters/notesMaster1.xml" Id="Raa401c91cfbb44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a69517589a43af" /><Relationship Type="http://schemas.openxmlformats.org/officeDocument/2006/relationships/notesMaster" Target="/ppt/notesMasters/notesMaster1.xml" Id="R26c06cbd262c46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3eef3906224944" /><Relationship Type="http://schemas.openxmlformats.org/officeDocument/2006/relationships/notesMaster" Target="/ppt/notesMasters/notesMaster1.xml" Id="R25b6c83116e84ab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f0730f9ef66462b" /><Relationship Type="http://schemas.openxmlformats.org/officeDocument/2006/relationships/notesMaster" Target="/ppt/notesMasters/notesMaster1.xml" Id="R1a8fb478fe36438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a7679f633547c5" /><Relationship Type="http://schemas.openxmlformats.org/officeDocument/2006/relationships/notesMaster" Target="/ppt/notesMasters/notesMaster1.xml" Id="Rf8e5d68b8fee4e4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b132adaa7474de9" /><Relationship Type="http://schemas.openxmlformats.org/officeDocument/2006/relationships/notesMaster" Target="/ppt/notesMasters/notesMaster1.xml" Id="R7d032bbfd593474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bdfdbda8c144007" /><Relationship Type="http://schemas.openxmlformats.org/officeDocument/2006/relationships/notesMaster" Target="/ppt/notesMasters/notesMaster1.xml" Id="Rf277987da7c3476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9b48cc4f984694" /><Relationship Type="http://schemas.openxmlformats.org/officeDocument/2006/relationships/notesMaster" Target="/ppt/notesMasters/notesMaster1.xml" Id="R8a3e2cc958c54b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2edd213d3bc42e5" /><Relationship Type="http://schemas.openxmlformats.org/officeDocument/2006/relationships/notesMaster" Target="/ppt/notesMasters/notesMaster1.xml" Id="R4d8965266ea7473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8a168efbfa441a8" /><Relationship Type="http://schemas.openxmlformats.org/officeDocument/2006/relationships/notesMaster" Target="/ppt/notesMasters/notesMaster1.xml" Id="Rf805154f4cbd406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b1f1f5cd6d044cd" /><Relationship Type="http://schemas.openxmlformats.org/officeDocument/2006/relationships/notesMaster" Target="/ppt/notesMasters/notesMaster1.xml" Id="Rfe3fbd151368465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6b4dcd42ccc4eaa" /><Relationship Type="http://schemas.openxmlformats.org/officeDocument/2006/relationships/notesMaster" Target="/ppt/notesMasters/notesMaster1.xml" Id="R4a9931a83239488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e7280f67dd54217" /><Relationship Type="http://schemas.openxmlformats.org/officeDocument/2006/relationships/notesMaster" Target="/ppt/notesMasters/notesMaster1.xml" Id="Rc44a49416da948b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e17296a06974a6b" /><Relationship Type="http://schemas.openxmlformats.org/officeDocument/2006/relationships/notesMaster" Target="/ppt/notesMasters/notesMaster1.xml" Id="R9552e76dbd4a474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6c1e85201c641ee" /><Relationship Type="http://schemas.openxmlformats.org/officeDocument/2006/relationships/notesMaster" Target="/ppt/notesMasters/notesMaster1.xml" Id="R52c26e74a3ae44f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b8c491875c64d19" /><Relationship Type="http://schemas.openxmlformats.org/officeDocument/2006/relationships/notesMaster" Target="/ppt/notesMasters/notesMaster1.xml" Id="R1c21cc4f3d09418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bd2f8c8300c4fb4" /><Relationship Type="http://schemas.openxmlformats.org/officeDocument/2006/relationships/notesMaster" Target="/ppt/notesMasters/notesMaster1.xml" Id="R818736dc072641a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f43bf3a45014f78" /><Relationship Type="http://schemas.openxmlformats.org/officeDocument/2006/relationships/notesMaster" Target="/ppt/notesMasters/notesMaster1.xml" Id="Ra3e7b25d89b4454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72478aa1b2d4d45" /><Relationship Type="http://schemas.openxmlformats.org/officeDocument/2006/relationships/notesMaster" Target="/ppt/notesMasters/notesMaster1.xml" Id="Rfaf3d7d750a5417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c23dea5b9324670" /><Relationship Type="http://schemas.openxmlformats.org/officeDocument/2006/relationships/notesMaster" Target="/ppt/notesMasters/notesMaster1.xml" Id="Rf403480cfc79455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a5a4c80efde4e35" /><Relationship Type="http://schemas.openxmlformats.org/officeDocument/2006/relationships/notesMaster" Target="/ppt/notesMasters/notesMaster1.xml" Id="Redbd28f602a84a2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935df3d3d314260" /><Relationship Type="http://schemas.openxmlformats.org/officeDocument/2006/relationships/notesMaster" Target="/ppt/notesMasters/notesMaster1.xml" Id="R1b75474649b94e4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fd83720099949e1" /><Relationship Type="http://schemas.openxmlformats.org/officeDocument/2006/relationships/notesMaster" Target="/ppt/notesMasters/notesMaster1.xml" Id="R9faeb60e6d8849c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dab9e35a53f443a" /><Relationship Type="http://schemas.openxmlformats.org/officeDocument/2006/relationships/notesMaster" Target="/ppt/notesMasters/notesMaster1.xml" Id="Rbaf0012a95174f7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73cc143110f4aa0" /><Relationship Type="http://schemas.openxmlformats.org/officeDocument/2006/relationships/notesMaster" Target="/ppt/notesMasters/notesMaster1.xml" Id="Rb2f7cf9945b1499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a31aa5a14a340a6" /><Relationship Type="http://schemas.openxmlformats.org/officeDocument/2006/relationships/notesMaster" Target="/ppt/notesMasters/notesMaster1.xml" Id="R9008e5a02fbd4e2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6fa4632955f4bb5" /><Relationship Type="http://schemas.openxmlformats.org/officeDocument/2006/relationships/notesMaster" Target="/ppt/notesMasters/notesMaster1.xml" Id="R6a707ddf3e654f3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c3cbe3400d34f60" /><Relationship Type="http://schemas.openxmlformats.org/officeDocument/2006/relationships/notesMaster" Target="/ppt/notesMasters/notesMaster1.xml" Id="Rb514a7456f474ce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4101727e1f649ea" /><Relationship Type="http://schemas.openxmlformats.org/officeDocument/2006/relationships/notesMaster" Target="/ppt/notesMasters/notesMaster1.xml" Id="R998108170fa7429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aaca3cc89034f2c" /><Relationship Type="http://schemas.openxmlformats.org/officeDocument/2006/relationships/notesMaster" Target="/ppt/notesMasters/notesMaster1.xml" Id="R920ee1862cd64e6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fb2f913a9f24511" /><Relationship Type="http://schemas.openxmlformats.org/officeDocument/2006/relationships/notesMaster" Target="/ppt/notesMasters/notesMaster1.xml" Id="R885b961998d647d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6ec4270941f41a6" /><Relationship Type="http://schemas.openxmlformats.org/officeDocument/2006/relationships/notesMaster" Target="/ppt/notesMasters/notesMaster1.xml" Id="R1ad98523de0e453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ddba22ef8ad45f7" /><Relationship Type="http://schemas.openxmlformats.org/officeDocument/2006/relationships/notesMaster" Target="/ppt/notesMasters/notesMaster1.xml" Id="Rbba1649e2a694097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3eea75777dd6472b" /><Relationship Type="http://schemas.openxmlformats.org/officeDocument/2006/relationships/notesMaster" Target="/ppt/notesMasters/notesMaster1.xml" Id="Re125a03cf1334f6e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5e21c78f6244357" /><Relationship Type="http://schemas.openxmlformats.org/officeDocument/2006/relationships/notesMaster" Target="/ppt/notesMasters/notesMaster1.xml" Id="R6c3f06fb80034f21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ceabb3f365b34d48" /><Relationship Type="http://schemas.openxmlformats.org/officeDocument/2006/relationships/notesMaster" Target="/ppt/notesMasters/notesMaster1.xml" Id="Rb3608d8f99a54a85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cdab2c733a7d4d40" /><Relationship Type="http://schemas.openxmlformats.org/officeDocument/2006/relationships/notesMaster" Target="/ppt/notesMasters/notesMaster1.xml" Id="R43ec484590a24ab9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8f169cc8a2214b6f" /><Relationship Type="http://schemas.openxmlformats.org/officeDocument/2006/relationships/notesMaster" Target="/ppt/notesMasters/notesMaster1.xml" Id="Ra8ac4369ce8b4905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e15a008aa07649d1" /><Relationship Type="http://schemas.openxmlformats.org/officeDocument/2006/relationships/notesMaster" Target="/ppt/notesMasters/notesMaster1.xml" Id="R87813b815f854280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9f03fb2b025484f" /><Relationship Type="http://schemas.openxmlformats.org/officeDocument/2006/relationships/notesMaster" Target="/ppt/notesMasters/notesMaster1.xml" Id="R0a6febec08b44e6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3fa1613a1ed049c8" /><Relationship Type="http://schemas.openxmlformats.org/officeDocument/2006/relationships/notesMaster" Target="/ppt/notesMasters/notesMaster1.xml" Id="R6e58ed3a68274402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ecba378b4d9248ec" /><Relationship Type="http://schemas.openxmlformats.org/officeDocument/2006/relationships/notesMaster" Target="/ppt/notesMasters/notesMaster1.xml" Id="R995d818655e84acb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d67e06695e5149b6" /><Relationship Type="http://schemas.openxmlformats.org/officeDocument/2006/relationships/notesMaster" Target="/ppt/notesMasters/notesMaster1.xml" Id="Rf0bb90ed74254d99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b2b62b60a72a4671" /><Relationship Type="http://schemas.openxmlformats.org/officeDocument/2006/relationships/notesMaster" Target="/ppt/notesMasters/notesMaster1.xml" Id="R5817f0449e484e02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730d62a290c24cd5" /><Relationship Type="http://schemas.openxmlformats.org/officeDocument/2006/relationships/notesMaster" Target="/ppt/notesMasters/notesMaster1.xml" Id="Rc5847bc000f04261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6105e938e06d4fa4" /><Relationship Type="http://schemas.openxmlformats.org/officeDocument/2006/relationships/notesMaster" Target="/ppt/notesMasters/notesMaster1.xml" Id="R27d0d31c23084e1b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d0cb3d3eb93d48db" /><Relationship Type="http://schemas.openxmlformats.org/officeDocument/2006/relationships/notesMaster" Target="/ppt/notesMasters/notesMaster1.xml" Id="R83d73c61a1494140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35e46f5210ff4a09" /><Relationship Type="http://schemas.openxmlformats.org/officeDocument/2006/relationships/notesMaster" Target="/ppt/notesMasters/notesMaster1.xml" Id="R471e965bb5024299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ecc875d0ba3d40cc" /><Relationship Type="http://schemas.openxmlformats.org/officeDocument/2006/relationships/notesMaster" Target="/ppt/notesMasters/notesMaster1.xml" Id="R5e2d96a31a3347b6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998cdb1b5f234017" /><Relationship Type="http://schemas.openxmlformats.org/officeDocument/2006/relationships/notesMaster" Target="/ppt/notesMasters/notesMaster1.xml" Id="R059134e9ba2c4288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2b2ba2171b984f04" /><Relationship Type="http://schemas.openxmlformats.org/officeDocument/2006/relationships/notesMaster" Target="/ppt/notesMasters/notesMaster1.xml" Id="R80fc36fe5b8247c4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61ac9ba49fb641f1" /><Relationship Type="http://schemas.openxmlformats.org/officeDocument/2006/relationships/notesMaster" Target="/ppt/notesMasters/notesMaster1.xml" Id="R5f106725488b492b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b544f0b261be48e5" /><Relationship Type="http://schemas.openxmlformats.org/officeDocument/2006/relationships/notesMaster" Target="/ppt/notesMasters/notesMaster1.xml" Id="R8b47f625438a45db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c4c049b0d8b74679" /><Relationship Type="http://schemas.openxmlformats.org/officeDocument/2006/relationships/notesMaster" Target="/ppt/notesMasters/notesMaster1.xml" Id="R57dd3dea4cac42df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a3d39321af0a4924" /><Relationship Type="http://schemas.openxmlformats.org/officeDocument/2006/relationships/notesMaster" Target="/ppt/notesMasters/notesMaster1.xml" Id="R802755ae47764b71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04999aad7556432d" /><Relationship Type="http://schemas.openxmlformats.org/officeDocument/2006/relationships/notesMaster" Target="/ppt/notesMasters/notesMaster1.xml" Id="R090be2ee18c14bfc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af302efd7c9d4495" /><Relationship Type="http://schemas.openxmlformats.org/officeDocument/2006/relationships/notesMaster" Target="/ppt/notesMasters/notesMaster1.xml" Id="Raa76440341184c8a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e4197417d1204712" /><Relationship Type="http://schemas.openxmlformats.org/officeDocument/2006/relationships/notesMaster" Target="/ppt/notesMasters/notesMaster1.xml" Id="Rb96f2cd7c103487e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9b6b9956404c4db0" /><Relationship Type="http://schemas.openxmlformats.org/officeDocument/2006/relationships/notesMaster" Target="/ppt/notesMasters/notesMaster1.xml" Id="Rb4ca58edf8d54990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b7e1f49f815b42d1" /><Relationship Type="http://schemas.openxmlformats.org/officeDocument/2006/relationships/notesMaster" Target="/ppt/notesMasters/notesMaster1.xml" Id="Re05dbf23c30f4381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d93f0b7143bb47cb" /><Relationship Type="http://schemas.openxmlformats.org/officeDocument/2006/relationships/notesMaster" Target="/ppt/notesMasters/notesMaster1.xml" Id="R5b3a4c10e9e6493c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25aac6b24a404945" /><Relationship Type="http://schemas.openxmlformats.org/officeDocument/2006/relationships/notesMaster" Target="/ppt/notesMasters/notesMaster1.xml" Id="R0a285a9272cb4a29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022a50506abb4f7e" /><Relationship Type="http://schemas.openxmlformats.org/officeDocument/2006/relationships/notesMaster" Target="/ppt/notesMasters/notesMaster1.xml" Id="R48d07cda67d84147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56b4432c6fba4caa" /><Relationship Type="http://schemas.openxmlformats.org/officeDocument/2006/relationships/notesMaster" Target="/ppt/notesMasters/notesMaster1.xml" Id="R05d5d24db7fc4a2a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d21393d3fb564e25" /><Relationship Type="http://schemas.openxmlformats.org/officeDocument/2006/relationships/notesMaster" Target="/ppt/notesMasters/notesMaster1.xml" Id="R27f086d3fb684a9c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c2260088529341ba" /><Relationship Type="http://schemas.openxmlformats.org/officeDocument/2006/relationships/notesMaster" Target="/ppt/notesMasters/notesMaster1.xml" Id="Ra050a51da6dd4ae7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319f4a69d8724d88" /><Relationship Type="http://schemas.openxmlformats.org/officeDocument/2006/relationships/notesMaster" Target="/ppt/notesMasters/notesMaster1.xml" Id="R75dab89b9b354ed8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a2daf18b6c8f4f7c" /><Relationship Type="http://schemas.openxmlformats.org/officeDocument/2006/relationships/notesMaster" Target="/ppt/notesMasters/notesMaster1.xml" Id="R36a8130864744fcb" /></Relationships>
</file>

<file path=ppt/notesSlides/_rels/notesSlide72.xml.rels>&#65279;<?xml version="1.0" encoding="utf-8"?><Relationships xmlns="http://schemas.openxmlformats.org/package/2006/relationships"><Relationship Type="http://schemas.openxmlformats.org/officeDocument/2006/relationships/slide" Target="/ppt/slides/slide72.xml" Id="R11ccaf23727941b1" /><Relationship Type="http://schemas.openxmlformats.org/officeDocument/2006/relationships/notesMaster" Target="/ppt/notesMasters/notesMaster1.xml" Id="R52e4a9d5f8c24a83" /></Relationships>
</file>

<file path=ppt/notesSlides/_rels/notesSlide73.xml.rels>&#65279;<?xml version="1.0" encoding="utf-8"?><Relationships xmlns="http://schemas.openxmlformats.org/package/2006/relationships"><Relationship Type="http://schemas.openxmlformats.org/officeDocument/2006/relationships/slide" Target="/ppt/slides/slide73.xml" Id="R9a04d2d9041643f1" /><Relationship Type="http://schemas.openxmlformats.org/officeDocument/2006/relationships/notesMaster" Target="/ppt/notesMasters/notesMaster1.xml" Id="Reeb5ce339260456b" /></Relationships>
</file>

<file path=ppt/notesSlides/_rels/notesSlide74.xml.rels>&#65279;<?xml version="1.0" encoding="utf-8"?><Relationships xmlns="http://schemas.openxmlformats.org/package/2006/relationships"><Relationship Type="http://schemas.openxmlformats.org/officeDocument/2006/relationships/slide" Target="/ppt/slides/slide74.xml" Id="R1102b7fc86044871" /><Relationship Type="http://schemas.openxmlformats.org/officeDocument/2006/relationships/notesMaster" Target="/ppt/notesMasters/notesMaster1.xml" Id="R1be19a7ef4bb43ab" /></Relationships>
</file>

<file path=ppt/notesSlides/_rels/notesSlide75.xml.rels>&#65279;<?xml version="1.0" encoding="utf-8"?><Relationships xmlns="http://schemas.openxmlformats.org/package/2006/relationships"><Relationship Type="http://schemas.openxmlformats.org/officeDocument/2006/relationships/slide" Target="/ppt/slides/slide75.xml" Id="Ra4ced4f63b5c4405" /><Relationship Type="http://schemas.openxmlformats.org/officeDocument/2006/relationships/notesMaster" Target="/ppt/notesMasters/notesMaster1.xml" Id="Rd1d0396d58b34907" /></Relationships>
</file>

<file path=ppt/notesSlides/_rels/notesSlide76.xml.rels>&#65279;<?xml version="1.0" encoding="utf-8"?><Relationships xmlns="http://schemas.openxmlformats.org/package/2006/relationships"><Relationship Type="http://schemas.openxmlformats.org/officeDocument/2006/relationships/slide" Target="/ppt/slides/slide76.xml" Id="R2decc700c581400e" /><Relationship Type="http://schemas.openxmlformats.org/officeDocument/2006/relationships/notesMaster" Target="/ppt/notesMasters/notesMaster1.xml" Id="Rc981b8ceead0488f" /></Relationships>
</file>

<file path=ppt/notesSlides/_rels/notesSlide77.xml.rels>&#65279;<?xml version="1.0" encoding="utf-8"?><Relationships xmlns="http://schemas.openxmlformats.org/package/2006/relationships"><Relationship Type="http://schemas.openxmlformats.org/officeDocument/2006/relationships/slide" Target="/ppt/slides/slide77.xml" Id="Rb4e9bc32aab241a3" /><Relationship Type="http://schemas.openxmlformats.org/officeDocument/2006/relationships/notesMaster" Target="/ppt/notesMasters/notesMaster1.xml" Id="R9a888dbc151d428f" /></Relationships>
</file>

<file path=ppt/notesSlides/_rels/notesSlide78.xml.rels>&#65279;<?xml version="1.0" encoding="utf-8"?><Relationships xmlns="http://schemas.openxmlformats.org/package/2006/relationships"><Relationship Type="http://schemas.openxmlformats.org/officeDocument/2006/relationships/slide" Target="/ppt/slides/slide78.xml" Id="R21c31b8dd1e1433b" /><Relationship Type="http://schemas.openxmlformats.org/officeDocument/2006/relationships/notesMaster" Target="/ppt/notesMasters/notesMaster1.xml" Id="Rf14df0cb95a84def" /></Relationships>
</file>

<file path=ppt/notesSlides/_rels/notesSlide79.xml.rels>&#65279;<?xml version="1.0" encoding="utf-8"?><Relationships xmlns="http://schemas.openxmlformats.org/package/2006/relationships"><Relationship Type="http://schemas.openxmlformats.org/officeDocument/2006/relationships/slide" Target="/ppt/slides/slide79.xml" Id="R7704c2c8bb1d47a6" /><Relationship Type="http://schemas.openxmlformats.org/officeDocument/2006/relationships/notesMaster" Target="/ppt/notesMasters/notesMaster1.xml" Id="Rb4fba238ff77452b" /></Relationships>
</file>

<file path=ppt/notesSlides/_rels/notesSlide80.xml.rels>&#65279;<?xml version="1.0" encoding="utf-8"?><Relationships xmlns="http://schemas.openxmlformats.org/package/2006/relationships"><Relationship Type="http://schemas.openxmlformats.org/officeDocument/2006/relationships/slide" Target="/ppt/slides/slide80.xml" Id="R16de1203e9d74108" /><Relationship Type="http://schemas.openxmlformats.org/officeDocument/2006/relationships/notesMaster" Target="/ppt/notesMasters/notesMaster1.xml" Id="R5fa93fc76dd14a1e" /></Relationships>
</file>

<file path=ppt/notesSlides/_rels/notesSlide81.xml.rels>&#65279;<?xml version="1.0" encoding="utf-8"?><Relationships xmlns="http://schemas.openxmlformats.org/package/2006/relationships"><Relationship Type="http://schemas.openxmlformats.org/officeDocument/2006/relationships/slide" Target="/ppt/slides/slide81.xml" Id="Rdbdf969df2e142ec" /><Relationship Type="http://schemas.openxmlformats.org/officeDocument/2006/relationships/notesMaster" Target="/ppt/notesMasters/notesMaster1.xml" Id="R213cfa1d515c49d5" /></Relationships>
</file>

<file path=ppt/notesSlides/_rels/notesSlide82.xml.rels>&#65279;<?xml version="1.0" encoding="utf-8"?><Relationships xmlns="http://schemas.openxmlformats.org/package/2006/relationships"><Relationship Type="http://schemas.openxmlformats.org/officeDocument/2006/relationships/slide" Target="/ppt/slides/slide82.xml" Id="R52e04bc8917c4d2a" /><Relationship Type="http://schemas.openxmlformats.org/officeDocument/2006/relationships/notesMaster" Target="/ppt/notesMasters/notesMaster1.xml" Id="Rdf18fd33dbbf4b0f" /></Relationships>
</file>

<file path=ppt/notesSlides/_rels/notesSlide83.xml.rels>&#65279;<?xml version="1.0" encoding="utf-8"?><Relationships xmlns="http://schemas.openxmlformats.org/package/2006/relationships"><Relationship Type="http://schemas.openxmlformats.org/officeDocument/2006/relationships/slide" Target="/ppt/slides/slide83.xml" Id="Rafbae9ba4f9a4dd3" /><Relationship Type="http://schemas.openxmlformats.org/officeDocument/2006/relationships/notesMaster" Target="/ppt/notesMasters/notesMaster1.xml" Id="Rfc4be3645c974b5e" /></Relationships>
</file>

<file path=ppt/notesSlides/_rels/notesSlide84.xml.rels>&#65279;<?xml version="1.0" encoding="utf-8"?><Relationships xmlns="http://schemas.openxmlformats.org/package/2006/relationships"><Relationship Type="http://schemas.openxmlformats.org/officeDocument/2006/relationships/slide" Target="/ppt/slides/slide84.xml" Id="R802ff943d9254afb" /><Relationship Type="http://schemas.openxmlformats.org/officeDocument/2006/relationships/notesMaster" Target="/ppt/notesMasters/notesMaster1.xml" Id="Rae73abc850e44f08" /></Relationships>
</file>

<file path=ppt/notesSlides/_rels/notesSlide85.xml.rels>&#65279;<?xml version="1.0" encoding="utf-8"?><Relationships xmlns="http://schemas.openxmlformats.org/package/2006/relationships"><Relationship Type="http://schemas.openxmlformats.org/officeDocument/2006/relationships/slide" Target="/ppt/slides/slide85.xml" Id="Rdb466311fbae4140" /><Relationship Type="http://schemas.openxmlformats.org/officeDocument/2006/relationships/notesMaster" Target="/ppt/notesMasters/notesMaster1.xml" Id="Rd605e52e45864d57" /></Relationships>
</file>

<file path=ppt/notesSlides/_rels/notesSlide86.xml.rels>&#65279;<?xml version="1.0" encoding="utf-8"?><Relationships xmlns="http://schemas.openxmlformats.org/package/2006/relationships"><Relationship Type="http://schemas.openxmlformats.org/officeDocument/2006/relationships/slide" Target="/ppt/slides/slide86.xml" Id="R27fbc10a0fcd433d" /><Relationship Type="http://schemas.openxmlformats.org/officeDocument/2006/relationships/notesMaster" Target="/ppt/notesMasters/notesMaster1.xml" Id="Reabaccb946d441c7" /></Relationships>
</file>

<file path=ppt/notesSlides/_rels/notesSlide87.xml.rels>&#65279;<?xml version="1.0" encoding="utf-8"?><Relationships xmlns="http://schemas.openxmlformats.org/package/2006/relationships"><Relationship Type="http://schemas.openxmlformats.org/officeDocument/2006/relationships/slide" Target="/ppt/slides/slide87.xml" Id="R40405371ba8045e9" /><Relationship Type="http://schemas.openxmlformats.org/officeDocument/2006/relationships/notesMaster" Target="/ppt/notesMasters/notesMaster1.xml" Id="R99c4c34810b340d5" /></Relationships>
</file>

<file path=ppt/notesSlides/_rels/notesSlide88.xml.rels>&#65279;<?xml version="1.0" encoding="utf-8"?><Relationships xmlns="http://schemas.openxmlformats.org/package/2006/relationships"><Relationship Type="http://schemas.openxmlformats.org/officeDocument/2006/relationships/slide" Target="/ppt/slides/slide88.xml" Id="R97d8c1ddd3874692" /><Relationship Type="http://schemas.openxmlformats.org/officeDocument/2006/relationships/notesMaster" Target="/ppt/notesMasters/notesMaster1.xml" Id="Re6710a782afa4c04" /></Relationships>
</file>

<file path=ppt/notesSlides/_rels/notesSlide89.xml.rels>&#65279;<?xml version="1.0" encoding="utf-8"?><Relationships xmlns="http://schemas.openxmlformats.org/package/2006/relationships"><Relationship Type="http://schemas.openxmlformats.org/officeDocument/2006/relationships/slide" Target="/ppt/slides/slide89.xml" Id="R6a138c5b3f8d46c6" /><Relationship Type="http://schemas.openxmlformats.org/officeDocument/2006/relationships/notesMaster" Target="/ppt/notesMasters/notesMaster1.xml" Id="R5f718e62826a4c14" /></Relationships>
</file>

<file path=ppt/notesSlides/_rels/notesSlide90.xml.rels>&#65279;<?xml version="1.0" encoding="utf-8"?><Relationships xmlns="http://schemas.openxmlformats.org/package/2006/relationships"><Relationship Type="http://schemas.openxmlformats.org/officeDocument/2006/relationships/slide" Target="/ppt/slides/slide90.xml" Id="R1c29464703a7497c" /><Relationship Type="http://schemas.openxmlformats.org/officeDocument/2006/relationships/notesMaster" Target="/ppt/notesMasters/notesMaster1.xml" Id="Re195bcfe30e54a03" /></Relationships>
</file>

<file path=ppt/notesSlides/_rels/notesSlide91.xml.rels>&#65279;<?xml version="1.0" encoding="utf-8"?><Relationships xmlns="http://schemas.openxmlformats.org/package/2006/relationships"><Relationship Type="http://schemas.openxmlformats.org/officeDocument/2006/relationships/slide" Target="/ppt/slides/slide91.xml" Id="Rf6cea92452d946e5" /><Relationship Type="http://schemas.openxmlformats.org/officeDocument/2006/relationships/notesMaster" Target="/ppt/notesMasters/notesMaster1.xml" Id="Rfa0ef3576e9948ae" /></Relationships>
</file>

<file path=ppt/notesSlides/_rels/notesSlide92.xml.rels>&#65279;<?xml version="1.0" encoding="utf-8"?><Relationships xmlns="http://schemas.openxmlformats.org/package/2006/relationships"><Relationship Type="http://schemas.openxmlformats.org/officeDocument/2006/relationships/slide" Target="/ppt/slides/slide92.xml" Id="R010e6cc25161479e" /><Relationship Type="http://schemas.openxmlformats.org/officeDocument/2006/relationships/notesMaster" Target="/ppt/notesMasters/notesMaster1.xml" Id="Re977332b7f7c4968" /></Relationships>
</file>

<file path=ppt/notesSlides/_rels/notesSlide93.xml.rels>&#65279;<?xml version="1.0" encoding="utf-8"?><Relationships xmlns="http://schemas.openxmlformats.org/package/2006/relationships"><Relationship Type="http://schemas.openxmlformats.org/officeDocument/2006/relationships/slide" Target="/ppt/slides/slide93.xml" Id="R2883db448a6849ea" /><Relationship Type="http://schemas.openxmlformats.org/officeDocument/2006/relationships/notesMaster" Target="/ppt/notesMasters/notesMaster1.xml" Id="R7b71dd3ca0f940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intuition, evidence, limits</a:t>
            </a:r>
          </a:p>
          <a:p xmlns:a="http://schemas.openxmlformats.org/drawingml/2006/main">
            <a:r>
              <a:t>- method still under evaluation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Hello. My name is Maciej Rapacz, from AGH University of Krakow.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Today I am going to present a method for quantifying translator intervention</a:t>
            </a:r>
          </a:p>
          <a:p xmlns:a="http://schemas.openxmlformats.org/drawingml/2006/main">
            <a:r>
              <a:t>with an interlinear baseline. The method is still being evaluated, so I will</a:t>
            </a:r>
          </a:p>
          <a:p xmlns:a="http://schemas.openxmlformats.org/drawingml/2006/main">
            <a:r>
              <a:t>focus on the intuition behind it, the evidence we have so far, and the limits of</a:t>
            </a:r>
          </a:p>
          <a:p xmlns:a="http://schemas.openxmlformats.org/drawingml/2006/main">
            <a:r>
              <a:t>that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“Measuring the Shift: Interlinear Baselines for Quantifying Translator Intervention in Vector Spaces.” EADH2026 accepted abstract.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same source, different choices</a:t>
            </a:r>
          </a:p>
          <a:p xmlns:a="http://schemas.openxmlformats.org/drawingml/2006/main">
            <a:r>
              <a:t>- not translation quality</a:t>
            </a:r>
          </a:p>
          <a:p xmlns:a="http://schemas.openxmlformats.org/drawingml/2006/main">
            <a:r>
              <a:t>- represent the differences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me begin with one passage from the Greek New Testament: Matthew 6:11.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King James Version gives us: “Give us this day our daily bread.” The New</a:t>
            </a:r>
          </a:p>
          <a:p xmlns:a="http://schemas.openxmlformats.org/drawingml/2006/main">
            <a:r>
              <a:t>International Version makes only a small change: “Give us today our daily</a:t>
            </a:r>
          </a:p>
          <a:p xmlns:a="http://schemas.openxmlformats.org/drawingml/2006/main">
            <a:r>
              <a:t>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New Living Translation moves further: “Give us today the food we need.”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Other translations choose “appointed bread” or “supersubstantial 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Message moves furthest from the familiar formulation: “Keep us alive with</a:t>
            </a:r>
          </a:p>
          <a:p xmlns:a="http://schemas.openxmlformats.org/drawingml/2006/main">
            <a:r>
              <a:t>three square meals.”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source passage is the same, but the translators make different lexical,</a:t>
            </a:r>
          </a:p>
          <a:p xmlns:a="http://schemas.openxmlformats.org/drawingml/2006/main">
            <a:r>
              <a:t>syntactic, interpretive, and cultural decisions. I am not asking which version</a:t>
            </a:r>
          </a:p>
          <a:p xmlns:a="http://schemas.openxmlformats.org/drawingml/2006/main">
            <a:r>
              <a:t>is best. I am asking whether we can represent the differences between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Matthew 6:11, Greek New Testament; King James Version, New International Version, New Living Translation, Literal Standard Version, Douay-Rheims Bible, and The Message.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same source, different choices</a:t>
            </a:r>
          </a:p>
          <a:p xmlns:a="http://schemas.openxmlformats.org/drawingml/2006/main">
            <a:r>
              <a:t>- not translation quality</a:t>
            </a:r>
          </a:p>
          <a:p xmlns:a="http://schemas.openxmlformats.org/drawingml/2006/main">
            <a:r>
              <a:t>- represent the differences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me begin with one passage from the Greek New Testament: Matthew 6:11.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King James Version gives us: “Give us this day our daily bread.” The New</a:t>
            </a:r>
          </a:p>
          <a:p xmlns:a="http://schemas.openxmlformats.org/drawingml/2006/main">
            <a:r>
              <a:t>International Version makes only a small change: “Give us today our daily</a:t>
            </a:r>
          </a:p>
          <a:p xmlns:a="http://schemas.openxmlformats.org/drawingml/2006/main">
            <a:r>
              <a:t>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New Living Translation moves further: “Give us today the food we need.”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Other translations choose “appointed bread” or “supersubstantial 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Message moves furthest from the familiar formulation: “Keep us alive with</a:t>
            </a:r>
          </a:p>
          <a:p xmlns:a="http://schemas.openxmlformats.org/drawingml/2006/main">
            <a:r>
              <a:t>three square meals.”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source passage is the same, but the translators make different lexical,</a:t>
            </a:r>
          </a:p>
          <a:p xmlns:a="http://schemas.openxmlformats.org/drawingml/2006/main">
            <a:r>
              <a:t>syntactic, interpretive, and cultural decisions. I am not asking which version</a:t>
            </a:r>
          </a:p>
          <a:p xmlns:a="http://schemas.openxmlformats.org/drawingml/2006/main">
            <a:r>
              <a:t>is best. I am asking whether we can represent the differences between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Matthew 6:11, Greek New Testament; King James Version, New International Version, New Living Translation, Literal Standard Version, Douay-Rheims Bible, and The Message.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same source, different choices</a:t>
            </a:r>
          </a:p>
          <a:p xmlns:a="http://schemas.openxmlformats.org/drawingml/2006/main">
            <a:r>
              <a:t>- not translation quality</a:t>
            </a:r>
          </a:p>
          <a:p xmlns:a="http://schemas.openxmlformats.org/drawingml/2006/main">
            <a:r>
              <a:t>- represent the differences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me begin with one passage from the Greek New Testament: Matthew 6:11.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King James Version gives us: “Give us this day our daily bread.” The New</a:t>
            </a:r>
          </a:p>
          <a:p xmlns:a="http://schemas.openxmlformats.org/drawingml/2006/main">
            <a:r>
              <a:t>International Version makes only a small change: “Give us today our daily</a:t>
            </a:r>
          </a:p>
          <a:p xmlns:a="http://schemas.openxmlformats.org/drawingml/2006/main">
            <a:r>
              <a:t>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New Living Translation moves further: “Give us today the food we need.”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Other translations choose “appointed bread” or “supersubstantial 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Message moves furthest from the familiar formulation: “Keep us alive with</a:t>
            </a:r>
          </a:p>
          <a:p xmlns:a="http://schemas.openxmlformats.org/drawingml/2006/main">
            <a:r>
              <a:t>three square meals.”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source passage is the same, but the translators make different lexical,</a:t>
            </a:r>
          </a:p>
          <a:p xmlns:a="http://schemas.openxmlformats.org/drawingml/2006/main">
            <a:r>
              <a:t>syntactic, interpretive, and cultural decisions. I am not asking which version</a:t>
            </a:r>
          </a:p>
          <a:p xmlns:a="http://schemas.openxmlformats.org/drawingml/2006/main">
            <a:r>
              <a:t>is best. I am asking whether we can represent the differences between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Matthew 6:11, Greek New Testament; King James Version, New International Version, New Living Translation, Literal Standard Version, Douay-Rheims Bible, and The Message.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same source, different choices</a:t>
            </a:r>
          </a:p>
          <a:p xmlns:a="http://schemas.openxmlformats.org/drawingml/2006/main">
            <a:r>
              <a:t>- not translation quality</a:t>
            </a:r>
          </a:p>
          <a:p xmlns:a="http://schemas.openxmlformats.org/drawingml/2006/main">
            <a:r>
              <a:t>- represent the differences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me begin with one passage from the Greek New Testament: Matthew 6:11.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King James Version gives us: “Give us this day our daily bread.” The New</a:t>
            </a:r>
          </a:p>
          <a:p xmlns:a="http://schemas.openxmlformats.org/drawingml/2006/main">
            <a:r>
              <a:t>International Version makes only a small change: “Give us today our daily</a:t>
            </a:r>
          </a:p>
          <a:p xmlns:a="http://schemas.openxmlformats.org/drawingml/2006/main">
            <a:r>
              <a:t>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New Living Translation moves further: “Give us today the food we need.”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Other translations choose “appointed bread” or “supersubstantial 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Message moves furthest from the familiar formulation: “Keep us alive with</a:t>
            </a:r>
          </a:p>
          <a:p xmlns:a="http://schemas.openxmlformats.org/drawingml/2006/main">
            <a:r>
              <a:t>three square meals.”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source passage is the same, but the translators make different lexical,</a:t>
            </a:r>
          </a:p>
          <a:p xmlns:a="http://schemas.openxmlformats.org/drawingml/2006/main">
            <a:r>
              <a:t>syntactic, interpretive, and cultural decisions. I am not asking which version</a:t>
            </a:r>
          </a:p>
          <a:p xmlns:a="http://schemas.openxmlformats.org/drawingml/2006/main">
            <a:r>
              <a:t>is best. I am asking whether we can represent the differences between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Matthew 6:11, Greek New Testament; King James Version, New International Version, New Living Translation, Literal Standard Version, Douay-Rheims Bible, and The Message.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same source, different choices</a:t>
            </a:r>
          </a:p>
          <a:p xmlns:a="http://schemas.openxmlformats.org/drawingml/2006/main">
            <a:r>
              <a:t>- not translation quality</a:t>
            </a:r>
          </a:p>
          <a:p xmlns:a="http://schemas.openxmlformats.org/drawingml/2006/main">
            <a:r>
              <a:t>- represent the differences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me begin with one passage from the Greek New Testament: Matthew 6:11.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King James Version gives us: “Give us this day our daily bread.” The New</a:t>
            </a:r>
          </a:p>
          <a:p xmlns:a="http://schemas.openxmlformats.org/drawingml/2006/main">
            <a:r>
              <a:t>International Version makes only a small change: “Give us today our daily</a:t>
            </a:r>
          </a:p>
          <a:p xmlns:a="http://schemas.openxmlformats.org/drawingml/2006/main">
            <a:r>
              <a:t>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New Living Translation moves further: “Give us today the food we need.”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Other translations choose “appointed bread” or “supersubstantial bread.”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Message moves furthest from the familiar formulation: “Keep us alive with</a:t>
            </a:r>
          </a:p>
          <a:p xmlns:a="http://schemas.openxmlformats.org/drawingml/2006/main">
            <a:r>
              <a:t>three square meals.”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source passage is the same, but the translators make different lexical,</a:t>
            </a:r>
          </a:p>
          <a:p xmlns:a="http://schemas.openxmlformats.org/drawingml/2006/main">
            <a:r>
              <a:t>syntactic, interpretive, and cultural decisions. I am not asking which version</a:t>
            </a:r>
          </a:p>
          <a:p xmlns:a="http://schemas.openxmlformats.org/drawingml/2006/main">
            <a:r>
              <a:t>is best. I am asking whether we can represent the differences between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Matthew 6:11, Greek New Testament; King James Version, New International Version, New Living Translation, Literal Standard Version, Douay-Rheims Bible, and The Message.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purposeful rewriting</a:t>
            </a:r>
          </a:p>
          <a:p xmlns:a="http://schemas.openxmlformats.org/drawingml/2006/main">
            <a:r>
              <a:t>- manipulation is theoretical</a:t>
            </a:r>
          </a:p>
          <a:p xmlns:a="http://schemas.openxmlformats.org/drawingml/2006/main">
            <a:r>
              <a:t>- add, omit, explain, reinterpret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This is not a new observation. Translation Studies has long treated</a:t>
            </a:r>
          </a:p>
          <a:p xmlns:a="http://schemas.openxmlformats.org/drawingml/2006/main">
            <a:r>
              <a:t>translation as purposeful rewriting.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Theo Hermans, writing within the Manipulation School, says that translation</a:t>
            </a:r>
          </a:p>
          <a:p xmlns:a="http://schemas.openxmlformats.org/drawingml/2006/main">
            <a:r>
              <a:t>implies a degree of manipulation of the source text for a certain purpose.</a:t>
            </a:r>
          </a:p>
          <a:p xmlns:a="http://schemas.openxmlformats.org/drawingml/2006/main">
            <a:r>
              <a:t>Here, manipulation is a theoretical term, not an accusation.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translator may add, omit, simplify, explain, or choose a particular</a:t>
            </a:r>
          </a:p>
          <a:p xmlns:a="http://schemas.openxmlformats.org/drawingml/2006/main">
            <a:r>
              <a:t>interpretation. I use *translator intervention* as an umbrella term for these</a:t>
            </a:r>
          </a:p>
          <a:p xmlns:a="http://schemas.openxmlformats.org/drawingml/2006/main">
            <a:r>
              <a:t>decisions beyond the obligatory change of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Hermans, Theo, ed. 1985. The Manipulation of Literature. Croom Helm, p. 11.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purposeful rewriting</a:t>
            </a:r>
          </a:p>
          <a:p xmlns:a="http://schemas.openxmlformats.org/drawingml/2006/main">
            <a:r>
              <a:t>- manipulation is theoretical</a:t>
            </a:r>
          </a:p>
          <a:p xmlns:a="http://schemas.openxmlformats.org/drawingml/2006/main">
            <a:r>
              <a:t>- add, omit, explain, reinterpret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This is not a new observation. Translation Studies has long treated</a:t>
            </a:r>
          </a:p>
          <a:p xmlns:a="http://schemas.openxmlformats.org/drawingml/2006/main">
            <a:r>
              <a:t>translation as purposeful rewriting.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Theo Hermans, writing within the Manipulation School, says that translation</a:t>
            </a:r>
          </a:p>
          <a:p xmlns:a="http://schemas.openxmlformats.org/drawingml/2006/main">
            <a:r>
              <a:t>implies a degree of manipulation of the source text for a certain purpose.</a:t>
            </a:r>
          </a:p>
          <a:p xmlns:a="http://schemas.openxmlformats.org/drawingml/2006/main">
            <a:r>
              <a:t>Here, manipulation is a theoretical term, not an accusation.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translator may add, omit, simplify, explain, or choose a particular</a:t>
            </a:r>
          </a:p>
          <a:p xmlns:a="http://schemas.openxmlformats.org/drawingml/2006/main">
            <a:r>
              <a:t>interpretation. I use *translator intervention* as an umbrella term for these</a:t>
            </a:r>
          </a:p>
          <a:p xmlns:a="http://schemas.openxmlformats.org/drawingml/2006/main">
            <a:r>
              <a:t>decisions beyond the obligatory change of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Hermans, Theo, ed. 1985. The Manipulation of Literature. Croom Helm, p. 11.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rich existing terminology</a:t>
            </a:r>
          </a:p>
          <a:p xmlns:a="http://schemas.openxmlformats.org/drawingml/2006/main">
            <a:r>
              <a:t>- no new taxonomy</a:t>
            </a:r>
          </a:p>
          <a:p xmlns:a="http://schemas.openxmlformats.org/drawingml/2006/main">
            <a:r>
              <a:t>- no predefined labels</a:t>
            </a:r>
          </a:p>
          <a:p xmlns:a="http://schemas.openxmlformats.org/drawingml/2006/main">
            <a:r>
              <a:t>- not discrete</a:t>
            </a:r>
          </a:p>
          <a:p xmlns:a="http://schemas.openxmlformats.org/drawingml/2006/main">
            <a:r>
              <a:t>- not corpus-relative</a:t>
            </a:r>
          </a:p>
          <a:p xmlns:a="http://schemas.openxmlformats.org/drawingml/2006/main">
            <a:r>
              <a:t>- one passage is enough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Translation Studies does not lack terminology for such phenomena.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Different traditions describe procedures, shifts, strategies, techniques, and</a:t>
            </a:r>
          </a:p>
          <a:p xmlns:a="http://schemas.openxmlformats.org/drawingml/2006/main">
            <a:r>
              <a:t>corpus-level tendencies. These terms are not interchangeable: they refer to</a:t>
            </a:r>
          </a:p>
          <a:p xmlns:a="http://schemas.openxmlformats.org/drawingml/2006/main">
            <a:r>
              <a:t>textual solutions, structural differences, problem-solving processes, and</a:t>
            </a:r>
          </a:p>
          <a:p xmlns:a="http://schemas.openxmlformats.org/drawingml/2006/main">
            <a:r>
              <a:t>patterns across corpora.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am not proposing another taxonomy. I want a representation with four</a:t>
            </a:r>
          </a:p>
          <a:p xmlns:a="http://schemas.openxmlformats.org/drawingml/2006/main">
            <a:r>
              <a:t>properties.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First, its construction should be **taxonomy-independent**. We should not have</a:t>
            </a:r>
          </a:p>
          <a:p xmlns:a="http://schemas.openxmlformats.org/drawingml/2006/main">
            <a:r>
              <a:t>to select one inventory of operations before measuring anything. The existing</a:t>
            </a:r>
          </a:p>
          <a:p xmlns:a="http://schemas.openxmlformats.org/drawingml/2006/main">
            <a:r>
              <a:t>taxonomies can still help us interpret the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Second, it should be **continuous**. A translation need not occupy one discrete</a:t>
            </a:r>
          </a:p>
          <a:p xmlns:a="http://schemas.openxmlformats.org/drawingml/2006/main">
            <a:r>
              <a:t>category; its position, magnitude, and direction can vary.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Third, it should be **corpus-independent**. The representation should not be</a:t>
            </a:r>
          </a:p>
          <a:p xmlns:a="http://schemas.openxmlformats.org/drawingml/2006/main">
            <a:r>
              <a:t>defined relative to a comparison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Fourth, it should operate at **passage level**. One passage is enough; we do</a:t>
            </a:r>
          </a:p>
          <a:p xmlns:a="http://schemas.openxmlformats.org/drawingml/2006/main">
            <a:r>
              <a:t>not need a whole text before constructing the representation.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Vinay, Jean-Paul, and Jean Darbelnet. 1995. Comparative Stylistics of French and English.</a:t>
            </a:r>
          </a:p>
          <a:p xmlns:a="http://schemas.openxmlformats.org/drawingml/2006/main">
            <a:r>
              <a:t>- Catford, J. C. 1965. A Linguistic Theory of Translation.</a:t>
            </a:r>
          </a:p>
          <a:p xmlns:a="http://schemas.openxmlformats.org/drawingml/2006/main">
            <a:r>
              <a:t>- Chesterman, Andrew. 1997. Memes of Translation.</a:t>
            </a:r>
          </a:p>
          <a:p xmlns:a="http://schemas.openxmlformats.org/drawingml/2006/main">
            <a:r>
              <a:t>- Molina, Lucía, and Amparo Hurtado Albir. 2002. “Translation Techniques Revisited.” Meta 47(4).</a:t>
            </a:r>
          </a:p>
          <a:p xmlns:a="http://schemas.openxmlformats.org/drawingml/2006/main">
            <a:r>
              <a:t>- Blum-Kulka, Shoshana; Mona Baker; and Sara Laviosa, on explicitation and corpus-level translation tendencies.</a:t>
            </a:r>
          </a:p>
          <a:p xmlns:a="http://schemas.openxmlformats.org/drawingml/2006/main">
            <a:r>
              <a:t>- Rapacz, Maciej. EADH2026 accepted abstract, research-design framing.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rich existing terminology</a:t>
            </a:r>
          </a:p>
          <a:p xmlns:a="http://schemas.openxmlformats.org/drawingml/2006/main">
            <a:r>
              <a:t>- no new taxonomy</a:t>
            </a:r>
          </a:p>
          <a:p xmlns:a="http://schemas.openxmlformats.org/drawingml/2006/main">
            <a:r>
              <a:t>- no predefined labels</a:t>
            </a:r>
          </a:p>
          <a:p xmlns:a="http://schemas.openxmlformats.org/drawingml/2006/main">
            <a:r>
              <a:t>- not discrete</a:t>
            </a:r>
          </a:p>
          <a:p xmlns:a="http://schemas.openxmlformats.org/drawingml/2006/main">
            <a:r>
              <a:t>- not corpus-relative</a:t>
            </a:r>
          </a:p>
          <a:p xmlns:a="http://schemas.openxmlformats.org/drawingml/2006/main">
            <a:r>
              <a:t>- one passage is enough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Translation Studies does not lack terminology for such phenomena.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Different traditions describe procedures, shifts, strategies, techniques, and</a:t>
            </a:r>
          </a:p>
          <a:p xmlns:a="http://schemas.openxmlformats.org/drawingml/2006/main">
            <a:r>
              <a:t>corpus-level tendencies. These terms are not interchangeable: they refer to</a:t>
            </a:r>
          </a:p>
          <a:p xmlns:a="http://schemas.openxmlformats.org/drawingml/2006/main">
            <a:r>
              <a:t>textual solutions, structural differences, problem-solving processes, and</a:t>
            </a:r>
          </a:p>
          <a:p xmlns:a="http://schemas.openxmlformats.org/drawingml/2006/main">
            <a:r>
              <a:t>patterns across corpora.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am not proposing another taxonomy. I want a representation with four</a:t>
            </a:r>
          </a:p>
          <a:p xmlns:a="http://schemas.openxmlformats.org/drawingml/2006/main">
            <a:r>
              <a:t>properties.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First, its construction should be **taxonomy-independent**. We should not have</a:t>
            </a:r>
          </a:p>
          <a:p xmlns:a="http://schemas.openxmlformats.org/drawingml/2006/main">
            <a:r>
              <a:t>to select one inventory of operations before measuring anything. The existing</a:t>
            </a:r>
          </a:p>
          <a:p xmlns:a="http://schemas.openxmlformats.org/drawingml/2006/main">
            <a:r>
              <a:t>taxonomies can still help us interpret the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Second, it should be **continuous**. A translation need not occupy one discrete</a:t>
            </a:r>
          </a:p>
          <a:p xmlns:a="http://schemas.openxmlformats.org/drawingml/2006/main">
            <a:r>
              <a:t>category; its position, magnitude, and direction can vary.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Third, it should be **corpus-independent**. The representation should not be</a:t>
            </a:r>
          </a:p>
          <a:p xmlns:a="http://schemas.openxmlformats.org/drawingml/2006/main">
            <a:r>
              <a:t>defined relative to a comparison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Fourth, it should operate at **passage level**. One passage is enough; we do</a:t>
            </a:r>
          </a:p>
          <a:p xmlns:a="http://schemas.openxmlformats.org/drawingml/2006/main">
            <a:r>
              <a:t>not need a whole text before constructing the representation.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Vinay, Jean-Paul, and Jean Darbelnet. 1995. Comparative Stylistics of French and English.</a:t>
            </a:r>
          </a:p>
          <a:p xmlns:a="http://schemas.openxmlformats.org/drawingml/2006/main">
            <a:r>
              <a:t>- Catford, J. C. 1965. A Linguistic Theory of Translation.</a:t>
            </a:r>
          </a:p>
          <a:p xmlns:a="http://schemas.openxmlformats.org/drawingml/2006/main">
            <a:r>
              <a:t>- Chesterman, Andrew. 1997. Memes of Translation.</a:t>
            </a:r>
          </a:p>
          <a:p xmlns:a="http://schemas.openxmlformats.org/drawingml/2006/main">
            <a:r>
              <a:t>- Molina, Lucía, and Amparo Hurtado Albir. 2002. “Translation Techniques Revisited.” Meta 47(4).</a:t>
            </a:r>
          </a:p>
          <a:p xmlns:a="http://schemas.openxmlformats.org/drawingml/2006/main">
            <a:r>
              <a:t>- Blum-Kulka, Shoshana; Mona Baker; and Sara Laviosa, on explicitation and corpus-level translation tendencies.</a:t>
            </a:r>
          </a:p>
          <a:p xmlns:a="http://schemas.openxmlformats.org/drawingml/2006/main">
            <a:r>
              <a:t>- Rapacz, Maciej. EADH2026 accepted abstract, research-design framing.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rich existing terminology</a:t>
            </a:r>
          </a:p>
          <a:p xmlns:a="http://schemas.openxmlformats.org/drawingml/2006/main">
            <a:r>
              <a:t>- no new taxonomy</a:t>
            </a:r>
          </a:p>
          <a:p xmlns:a="http://schemas.openxmlformats.org/drawingml/2006/main">
            <a:r>
              <a:t>- no predefined labels</a:t>
            </a:r>
          </a:p>
          <a:p xmlns:a="http://schemas.openxmlformats.org/drawingml/2006/main">
            <a:r>
              <a:t>- not discrete</a:t>
            </a:r>
          </a:p>
          <a:p xmlns:a="http://schemas.openxmlformats.org/drawingml/2006/main">
            <a:r>
              <a:t>- not corpus-relative</a:t>
            </a:r>
          </a:p>
          <a:p xmlns:a="http://schemas.openxmlformats.org/drawingml/2006/main">
            <a:r>
              <a:t>- one passage is enough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Translation Studies does not lack terminology for such phenomena.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Different traditions describe procedures, shifts, strategies, techniques, and</a:t>
            </a:r>
          </a:p>
          <a:p xmlns:a="http://schemas.openxmlformats.org/drawingml/2006/main">
            <a:r>
              <a:t>corpus-level tendencies. These terms are not interchangeable: they refer to</a:t>
            </a:r>
          </a:p>
          <a:p xmlns:a="http://schemas.openxmlformats.org/drawingml/2006/main">
            <a:r>
              <a:t>textual solutions, structural differences, problem-solving processes, and</a:t>
            </a:r>
          </a:p>
          <a:p xmlns:a="http://schemas.openxmlformats.org/drawingml/2006/main">
            <a:r>
              <a:t>patterns across corpora.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am not proposing another taxonomy. I want a representation with four</a:t>
            </a:r>
          </a:p>
          <a:p xmlns:a="http://schemas.openxmlformats.org/drawingml/2006/main">
            <a:r>
              <a:t>properties.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First, its construction should be **taxonomy-independent**. We should not have</a:t>
            </a:r>
          </a:p>
          <a:p xmlns:a="http://schemas.openxmlformats.org/drawingml/2006/main">
            <a:r>
              <a:t>to select one inventory of operations before measuring anything. The existing</a:t>
            </a:r>
          </a:p>
          <a:p xmlns:a="http://schemas.openxmlformats.org/drawingml/2006/main">
            <a:r>
              <a:t>taxonomies can still help us interpret the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Second, it should be **continuous**. A translation need not occupy one discrete</a:t>
            </a:r>
          </a:p>
          <a:p xmlns:a="http://schemas.openxmlformats.org/drawingml/2006/main">
            <a:r>
              <a:t>category; its position, magnitude, and direction can vary.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Third, it should be **corpus-independent**. The representation should not be</a:t>
            </a:r>
          </a:p>
          <a:p xmlns:a="http://schemas.openxmlformats.org/drawingml/2006/main">
            <a:r>
              <a:t>defined relative to a comparison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Fourth, it should operate at **passage level**. One passage is enough; we do</a:t>
            </a:r>
          </a:p>
          <a:p xmlns:a="http://schemas.openxmlformats.org/drawingml/2006/main">
            <a:r>
              <a:t>not need a whole text before constructing the representation.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Vinay, Jean-Paul, and Jean Darbelnet. 1995. Comparative Stylistics of French and English.</a:t>
            </a:r>
          </a:p>
          <a:p xmlns:a="http://schemas.openxmlformats.org/drawingml/2006/main">
            <a:r>
              <a:t>- Catford, J. C. 1965. A Linguistic Theory of Translation.</a:t>
            </a:r>
          </a:p>
          <a:p xmlns:a="http://schemas.openxmlformats.org/drawingml/2006/main">
            <a:r>
              <a:t>- Chesterman, Andrew. 1997. Memes of Translation.</a:t>
            </a:r>
          </a:p>
          <a:p xmlns:a="http://schemas.openxmlformats.org/drawingml/2006/main">
            <a:r>
              <a:t>- Molina, Lucía, and Amparo Hurtado Albir. 2002. “Translation Techniques Revisited.” Meta 47(4).</a:t>
            </a:r>
          </a:p>
          <a:p xmlns:a="http://schemas.openxmlformats.org/drawingml/2006/main">
            <a:r>
              <a:t>- Blum-Kulka, Shoshana; Mona Baker; and Sara Laviosa, on explicitation and corpus-level translation tendencies.</a:t>
            </a:r>
          </a:p>
          <a:p xmlns:a="http://schemas.openxmlformats.org/drawingml/2006/main">
            <a:r>
              <a:t>- Rapacz, Maciej. EADH2026 accepted abstract, research-design framing.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rich existing terminology</a:t>
            </a:r>
          </a:p>
          <a:p xmlns:a="http://schemas.openxmlformats.org/drawingml/2006/main">
            <a:r>
              <a:t>- no new taxonomy</a:t>
            </a:r>
          </a:p>
          <a:p xmlns:a="http://schemas.openxmlformats.org/drawingml/2006/main">
            <a:r>
              <a:t>- no predefined labels</a:t>
            </a:r>
          </a:p>
          <a:p xmlns:a="http://schemas.openxmlformats.org/drawingml/2006/main">
            <a:r>
              <a:t>- not discrete</a:t>
            </a:r>
          </a:p>
          <a:p xmlns:a="http://schemas.openxmlformats.org/drawingml/2006/main">
            <a:r>
              <a:t>- not corpus-relative</a:t>
            </a:r>
          </a:p>
          <a:p xmlns:a="http://schemas.openxmlformats.org/drawingml/2006/main">
            <a:r>
              <a:t>- one passage is enough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Translation Studies does not lack terminology for such phenomena.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Different traditions describe procedures, shifts, strategies, techniques, and</a:t>
            </a:r>
          </a:p>
          <a:p xmlns:a="http://schemas.openxmlformats.org/drawingml/2006/main">
            <a:r>
              <a:t>corpus-level tendencies. These terms are not interchangeable: they refer to</a:t>
            </a:r>
          </a:p>
          <a:p xmlns:a="http://schemas.openxmlformats.org/drawingml/2006/main">
            <a:r>
              <a:t>textual solutions, structural differences, problem-solving processes, and</a:t>
            </a:r>
          </a:p>
          <a:p xmlns:a="http://schemas.openxmlformats.org/drawingml/2006/main">
            <a:r>
              <a:t>patterns across corpora.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am not proposing another taxonomy. I want a representation with four</a:t>
            </a:r>
          </a:p>
          <a:p xmlns:a="http://schemas.openxmlformats.org/drawingml/2006/main">
            <a:r>
              <a:t>properties.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First, its construction should be **taxonomy-independent**. We should not have</a:t>
            </a:r>
          </a:p>
          <a:p xmlns:a="http://schemas.openxmlformats.org/drawingml/2006/main">
            <a:r>
              <a:t>to select one inventory of operations before measuring anything. The existing</a:t>
            </a:r>
          </a:p>
          <a:p xmlns:a="http://schemas.openxmlformats.org/drawingml/2006/main">
            <a:r>
              <a:t>taxonomies can still help us interpret the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Second, it should be **continuous**. A translation need not occupy one discrete</a:t>
            </a:r>
          </a:p>
          <a:p xmlns:a="http://schemas.openxmlformats.org/drawingml/2006/main">
            <a:r>
              <a:t>category; its position, magnitude, and direction can vary.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Third, it should be **corpus-independent**. The representation should not be</a:t>
            </a:r>
          </a:p>
          <a:p xmlns:a="http://schemas.openxmlformats.org/drawingml/2006/main">
            <a:r>
              <a:t>defined relative to a comparison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Fourth, it should operate at **passage level**. One passage is enough; we do</a:t>
            </a:r>
          </a:p>
          <a:p xmlns:a="http://schemas.openxmlformats.org/drawingml/2006/main">
            <a:r>
              <a:t>not need a whole text before constructing the representation.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Vinay, Jean-Paul, and Jean Darbelnet. 1995. Comparative Stylistics of French and English.</a:t>
            </a:r>
          </a:p>
          <a:p xmlns:a="http://schemas.openxmlformats.org/drawingml/2006/main">
            <a:r>
              <a:t>- Catford, J. C. 1965. A Linguistic Theory of Translation.</a:t>
            </a:r>
          </a:p>
          <a:p xmlns:a="http://schemas.openxmlformats.org/drawingml/2006/main">
            <a:r>
              <a:t>- Chesterman, Andrew. 1997. Memes of Translation.</a:t>
            </a:r>
          </a:p>
          <a:p xmlns:a="http://schemas.openxmlformats.org/drawingml/2006/main">
            <a:r>
              <a:t>- Molina, Lucía, and Amparo Hurtado Albir. 2002. “Translation Techniques Revisited.” Meta 47(4).</a:t>
            </a:r>
          </a:p>
          <a:p xmlns:a="http://schemas.openxmlformats.org/drawingml/2006/main">
            <a:r>
              <a:t>- Blum-Kulka, Shoshana; Mona Baker; and Sara Laviosa, on explicitation and corpus-level translation tendencies.</a:t>
            </a:r>
          </a:p>
          <a:p xmlns:a="http://schemas.openxmlformats.org/drawingml/2006/main">
            <a:r>
              <a:t>- Rapacz, Maciej. EADH2026 accepted abstract, research-design framing.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rich existing terminology</a:t>
            </a:r>
          </a:p>
          <a:p xmlns:a="http://schemas.openxmlformats.org/drawingml/2006/main">
            <a:r>
              <a:t>- no new taxonomy</a:t>
            </a:r>
          </a:p>
          <a:p xmlns:a="http://schemas.openxmlformats.org/drawingml/2006/main">
            <a:r>
              <a:t>- no predefined labels</a:t>
            </a:r>
          </a:p>
          <a:p xmlns:a="http://schemas.openxmlformats.org/drawingml/2006/main">
            <a:r>
              <a:t>- not discrete</a:t>
            </a:r>
          </a:p>
          <a:p xmlns:a="http://schemas.openxmlformats.org/drawingml/2006/main">
            <a:r>
              <a:t>- not corpus-relative</a:t>
            </a:r>
          </a:p>
          <a:p xmlns:a="http://schemas.openxmlformats.org/drawingml/2006/main">
            <a:r>
              <a:t>- one passage is enough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Translation Studies does not lack terminology for such phenomena.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Different traditions describe procedures, shifts, strategies, techniques, and</a:t>
            </a:r>
          </a:p>
          <a:p xmlns:a="http://schemas.openxmlformats.org/drawingml/2006/main">
            <a:r>
              <a:t>corpus-level tendencies. These terms are not interchangeable: they refer to</a:t>
            </a:r>
          </a:p>
          <a:p xmlns:a="http://schemas.openxmlformats.org/drawingml/2006/main">
            <a:r>
              <a:t>textual solutions, structural differences, problem-solving processes, and</a:t>
            </a:r>
          </a:p>
          <a:p xmlns:a="http://schemas.openxmlformats.org/drawingml/2006/main">
            <a:r>
              <a:t>patterns across corpora.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am not proposing another taxonomy. I want a representation with four</a:t>
            </a:r>
          </a:p>
          <a:p xmlns:a="http://schemas.openxmlformats.org/drawingml/2006/main">
            <a:r>
              <a:t>properties.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First, its construction should be **taxonomy-independent**. We should not have</a:t>
            </a:r>
          </a:p>
          <a:p xmlns:a="http://schemas.openxmlformats.org/drawingml/2006/main">
            <a:r>
              <a:t>to select one inventory of operations before measuring anything. The existing</a:t>
            </a:r>
          </a:p>
          <a:p xmlns:a="http://schemas.openxmlformats.org/drawingml/2006/main">
            <a:r>
              <a:t>taxonomies can still help us interpret the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Second, it should be **continuous**. A translation need not occupy one discrete</a:t>
            </a:r>
          </a:p>
          <a:p xmlns:a="http://schemas.openxmlformats.org/drawingml/2006/main">
            <a:r>
              <a:t>category; its position, magnitude, and direction can vary.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Third, it should be **corpus-independent**. The representation should not be</a:t>
            </a:r>
          </a:p>
          <a:p xmlns:a="http://schemas.openxmlformats.org/drawingml/2006/main">
            <a:r>
              <a:t>defined relative to a comparison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Fourth, it should operate at **passage level**. One passage is enough; we do</a:t>
            </a:r>
          </a:p>
          <a:p xmlns:a="http://schemas.openxmlformats.org/drawingml/2006/main">
            <a:r>
              <a:t>not need a whole text before constructing the representation.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Vinay, Jean-Paul, and Jean Darbelnet. 1995. Comparative Stylistics of French and English.</a:t>
            </a:r>
          </a:p>
          <a:p xmlns:a="http://schemas.openxmlformats.org/drawingml/2006/main">
            <a:r>
              <a:t>- Catford, J. C. 1965. A Linguistic Theory of Translation.</a:t>
            </a:r>
          </a:p>
          <a:p xmlns:a="http://schemas.openxmlformats.org/drawingml/2006/main">
            <a:r>
              <a:t>- Chesterman, Andrew. 1997. Memes of Translation.</a:t>
            </a:r>
          </a:p>
          <a:p xmlns:a="http://schemas.openxmlformats.org/drawingml/2006/main">
            <a:r>
              <a:t>- Molina, Lucía, and Amparo Hurtado Albir. 2002. “Translation Techniques Revisited.” Meta 47(4).</a:t>
            </a:r>
          </a:p>
          <a:p xmlns:a="http://schemas.openxmlformats.org/drawingml/2006/main">
            <a:r>
              <a:t>- Blum-Kulka, Shoshana; Mona Baker; and Sara Laviosa, on explicitation and corpus-level translation tendencies.</a:t>
            </a:r>
          </a:p>
          <a:p xmlns:a="http://schemas.openxmlformats.org/drawingml/2006/main">
            <a:r>
              <a:t>- Rapacz, Maciej. EADH2026 accepted abstract, research-design framing.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rich existing terminology</a:t>
            </a:r>
          </a:p>
          <a:p xmlns:a="http://schemas.openxmlformats.org/drawingml/2006/main">
            <a:r>
              <a:t>- no new taxonomy</a:t>
            </a:r>
          </a:p>
          <a:p xmlns:a="http://schemas.openxmlformats.org/drawingml/2006/main">
            <a:r>
              <a:t>- no predefined labels</a:t>
            </a:r>
          </a:p>
          <a:p xmlns:a="http://schemas.openxmlformats.org/drawingml/2006/main">
            <a:r>
              <a:t>- not discrete</a:t>
            </a:r>
          </a:p>
          <a:p xmlns:a="http://schemas.openxmlformats.org/drawingml/2006/main">
            <a:r>
              <a:t>- not corpus-relative</a:t>
            </a:r>
          </a:p>
          <a:p xmlns:a="http://schemas.openxmlformats.org/drawingml/2006/main">
            <a:r>
              <a:t>- one passage is enough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Translation Studies does not lack terminology for such phenomena.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Different traditions describe procedures, shifts, strategies, techniques, and</a:t>
            </a:r>
          </a:p>
          <a:p xmlns:a="http://schemas.openxmlformats.org/drawingml/2006/main">
            <a:r>
              <a:t>corpus-level tendencies. These terms are not interchangeable: they refer to</a:t>
            </a:r>
          </a:p>
          <a:p xmlns:a="http://schemas.openxmlformats.org/drawingml/2006/main">
            <a:r>
              <a:t>textual solutions, structural differences, problem-solving processes, and</a:t>
            </a:r>
          </a:p>
          <a:p xmlns:a="http://schemas.openxmlformats.org/drawingml/2006/main">
            <a:r>
              <a:t>patterns across corpora.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am not proposing another taxonomy. I want a representation with four</a:t>
            </a:r>
          </a:p>
          <a:p xmlns:a="http://schemas.openxmlformats.org/drawingml/2006/main">
            <a:r>
              <a:t>properties.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First, its construction should be **taxonomy-independent**. We should not have</a:t>
            </a:r>
          </a:p>
          <a:p xmlns:a="http://schemas.openxmlformats.org/drawingml/2006/main">
            <a:r>
              <a:t>to select one inventory of operations before measuring anything. The existing</a:t>
            </a:r>
          </a:p>
          <a:p xmlns:a="http://schemas.openxmlformats.org/drawingml/2006/main">
            <a:r>
              <a:t>taxonomies can still help us interpret the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Second, it should be **continuous**. A translation need not occupy one discrete</a:t>
            </a:r>
          </a:p>
          <a:p xmlns:a="http://schemas.openxmlformats.org/drawingml/2006/main">
            <a:r>
              <a:t>category; its position, magnitude, and direction can vary.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Third, it should be **corpus-independent**. The representation should not be</a:t>
            </a:r>
          </a:p>
          <a:p xmlns:a="http://schemas.openxmlformats.org/drawingml/2006/main">
            <a:r>
              <a:t>defined relative to a comparison corpus.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Fourth, it should operate at **passage level**. One passage is enough; we do</a:t>
            </a:r>
          </a:p>
          <a:p xmlns:a="http://schemas.openxmlformats.org/drawingml/2006/main">
            <a:r>
              <a:t>not need a whole text before constructing the representation.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Vinay, Jean-Paul, and Jean Darbelnet. 1995. Comparative Stylistics of French and English.</a:t>
            </a:r>
          </a:p>
          <a:p xmlns:a="http://schemas.openxmlformats.org/drawingml/2006/main">
            <a:r>
              <a:t>- Catford, J. C. 1965. A Linguistic Theory of Translation.</a:t>
            </a:r>
          </a:p>
          <a:p xmlns:a="http://schemas.openxmlformats.org/drawingml/2006/main">
            <a:r>
              <a:t>- Chesterman, Andrew. 1997. Memes of Translation.</a:t>
            </a:r>
          </a:p>
          <a:p xmlns:a="http://schemas.openxmlformats.org/drawingml/2006/main">
            <a:r>
              <a:t>- Molina, Lucía, and Amparo Hurtado Albir. 2002. “Translation Techniques Revisited.” Meta 47(4).</a:t>
            </a:r>
          </a:p>
          <a:p xmlns:a="http://schemas.openxmlformats.org/drawingml/2006/main">
            <a:r>
              <a:t>- Blum-Kulka, Shoshana; Mona Baker; and Sara Laviosa, on explicitation and corpus-level translation tendencies.</a:t>
            </a:r>
          </a:p>
          <a:p xmlns:a="http://schemas.openxmlformats.org/drawingml/2006/main">
            <a:r>
              <a:t>- Rapacz, Maciej. EADH2026 accepted abstract, research-design framing.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source and literary text</a:t>
            </a:r>
          </a:p>
          <a:p xmlns:a="http://schemas.openxmlformats.org/drawingml/2006/main">
            <a:r>
              <a:t>- texts as points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intuition begins with a simple geometric picture.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have a source text and a literary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Imagine that both texts can be represented as points in a shared conceptual</a:t>
            </a:r>
          </a:p>
          <a:p xmlns:a="http://schemas.openxmlformats.org/drawingml/2006/main">
            <a:r>
              <a:t>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can now leave the text behind and keep only the two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Translation then becomes a displacement between these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source and literary text</a:t>
            </a:r>
          </a:p>
          <a:p xmlns:a="http://schemas.openxmlformats.org/drawingml/2006/main">
            <a:r>
              <a:t>- texts as points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intuition begins with a simple geometric picture.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have a source text and a literary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Imagine that both texts can be represented as points in a shared conceptual</a:t>
            </a:r>
          </a:p>
          <a:p xmlns:a="http://schemas.openxmlformats.org/drawingml/2006/main">
            <a:r>
              <a:t>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can now leave the text behind and keep only the two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Translation then becomes a displacement between these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source and literary text</a:t>
            </a:r>
          </a:p>
          <a:p xmlns:a="http://schemas.openxmlformats.org/drawingml/2006/main">
            <a:r>
              <a:t>- texts as points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intuition begins with a simple geometric picture.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have a source text and a literary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Imagine that both texts can be represented as points in a shared conceptual</a:t>
            </a:r>
          </a:p>
          <a:p xmlns:a="http://schemas.openxmlformats.org/drawingml/2006/main">
            <a:r>
              <a:t>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can now leave the text behind and keep only the two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Translation then becomes a displacement between these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source and literary text</a:t>
            </a:r>
          </a:p>
          <a:p xmlns:a="http://schemas.openxmlformats.org/drawingml/2006/main">
            <a:r>
              <a:t>- texts as points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intuition begins with a simple geometric picture.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have a source text and a literary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Imagine that both texts can be represented as points in a shared conceptual</a:t>
            </a:r>
          </a:p>
          <a:p xmlns:a="http://schemas.openxmlformats.org/drawingml/2006/main">
            <a:r>
              <a:t>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can now leave the text behind and keep only the two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Translation then becomes a displacement between these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source and literary text</a:t>
            </a:r>
          </a:p>
          <a:p xmlns:a="http://schemas.openxmlformats.org/drawingml/2006/main">
            <a:r>
              <a:t>- texts as points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intuition begins with a simple geometric picture.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have a source text and a literary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Imagine that both texts can be represented as points in a shared conceptual</a:t>
            </a:r>
          </a:p>
          <a:p xmlns:a="http://schemas.openxmlformats.org/drawingml/2006/main">
            <a:r>
              <a:t>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can now leave the text behind and keep only the two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Translation then becomes a displacement between these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displacement in embedding space</a:t>
            </a:r>
          </a:p>
          <a:p xmlns:a="http://schemas.openxmlformats.org/drawingml/2006/main">
            <a:r>
              <a:t>- language change plus intervention</a:t>
            </a:r>
          </a:p>
          <a:p xmlns:a="http://schemas.openxmlformats.org/drawingml/2006/main">
            <a:r>
              <a:t>- missing third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That displacement combines at least two effects.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 contains the obligatory change of language, and it contains the</a:t>
            </a:r>
          </a:p>
          <a:p xmlns:a="http://schemas.openxmlformats.org/drawingml/2006/main">
            <a:r>
              <a:t>restructuring and interpretation involved in producing this particular</a:t>
            </a:r>
          </a:p>
          <a:p xmlns:a="http://schemas.openxmlformats.org/drawingml/2006/main">
            <a:r>
              <a:t>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isolate intervention, I need an intermediate target-language point where</a:t>
            </a:r>
          </a:p>
          <a:p xmlns:a="http://schemas.openxmlformats.org/drawingml/2006/main">
            <a:r>
              <a:t>restructuring is deliberately constrained.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two component vectors]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displacement should approximate the change of language. The second</a:t>
            </a:r>
          </a:p>
          <a:p xmlns:a="http://schemas.openxmlformats.org/drawingml/2006/main">
            <a:r>
              <a:t>is then the candidate representation of intervention.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question is: what could approximate that intermediate point?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displacement in embedding space</a:t>
            </a:r>
          </a:p>
          <a:p xmlns:a="http://schemas.openxmlformats.org/drawingml/2006/main">
            <a:r>
              <a:t>- language change plus intervention</a:t>
            </a:r>
          </a:p>
          <a:p xmlns:a="http://schemas.openxmlformats.org/drawingml/2006/main">
            <a:r>
              <a:t>- missing third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That displacement combines at least two effects.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 contains the obligatory change of language, and it contains the</a:t>
            </a:r>
          </a:p>
          <a:p xmlns:a="http://schemas.openxmlformats.org/drawingml/2006/main">
            <a:r>
              <a:t>restructuring and interpretation involved in producing this particular</a:t>
            </a:r>
          </a:p>
          <a:p xmlns:a="http://schemas.openxmlformats.org/drawingml/2006/main">
            <a:r>
              <a:t>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isolate intervention, I need an intermediate target-language point where</a:t>
            </a:r>
          </a:p>
          <a:p xmlns:a="http://schemas.openxmlformats.org/drawingml/2006/main">
            <a:r>
              <a:t>restructuring is deliberately constrained.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two component vectors]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displacement should approximate the change of language. The second</a:t>
            </a:r>
          </a:p>
          <a:p xmlns:a="http://schemas.openxmlformats.org/drawingml/2006/main">
            <a:r>
              <a:t>is then the candidate representation of intervention.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question is: what could approximate that intermediate point?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displacement in embedding space</a:t>
            </a:r>
          </a:p>
          <a:p xmlns:a="http://schemas.openxmlformats.org/drawingml/2006/main">
            <a:r>
              <a:t>- language change plus intervention</a:t>
            </a:r>
          </a:p>
          <a:p xmlns:a="http://schemas.openxmlformats.org/drawingml/2006/main">
            <a:r>
              <a:t>- missing third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That displacement combines at least two effects.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 contains the obligatory change of language, and it contains the</a:t>
            </a:r>
          </a:p>
          <a:p xmlns:a="http://schemas.openxmlformats.org/drawingml/2006/main">
            <a:r>
              <a:t>restructuring and interpretation involved in producing this particular</a:t>
            </a:r>
          </a:p>
          <a:p xmlns:a="http://schemas.openxmlformats.org/drawingml/2006/main">
            <a:r>
              <a:t>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isolate intervention, I need an intermediate target-language point where</a:t>
            </a:r>
          </a:p>
          <a:p xmlns:a="http://schemas.openxmlformats.org/drawingml/2006/main">
            <a:r>
              <a:t>restructuring is deliberately constrained.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two component vectors]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displacement should approximate the change of language. The second</a:t>
            </a:r>
          </a:p>
          <a:p xmlns:a="http://schemas.openxmlformats.org/drawingml/2006/main">
            <a:r>
              <a:t>is then the candidate representation of intervention.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question is: what could approximate that intermediate point?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displacement in embedding space</a:t>
            </a:r>
          </a:p>
          <a:p xmlns:a="http://schemas.openxmlformats.org/drawingml/2006/main">
            <a:r>
              <a:t>- language change plus intervention</a:t>
            </a:r>
          </a:p>
          <a:p xmlns:a="http://schemas.openxmlformats.org/drawingml/2006/main">
            <a:r>
              <a:t>- missing third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That displacement combines at least two effects.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 contains the obligatory change of language, and it contains the</a:t>
            </a:r>
          </a:p>
          <a:p xmlns:a="http://schemas.openxmlformats.org/drawingml/2006/main">
            <a:r>
              <a:t>restructuring and interpretation involved in producing this particular</a:t>
            </a:r>
          </a:p>
          <a:p xmlns:a="http://schemas.openxmlformats.org/drawingml/2006/main">
            <a:r>
              <a:t>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isolate intervention, I need an intermediate target-language point where</a:t>
            </a:r>
          </a:p>
          <a:p xmlns:a="http://schemas.openxmlformats.org/drawingml/2006/main">
            <a:r>
              <a:t>restructuring is deliberately constrained.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two component vectors]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displacement should approximate the change of language. The second</a:t>
            </a:r>
          </a:p>
          <a:p xmlns:a="http://schemas.openxmlformats.org/drawingml/2006/main">
            <a:r>
              <a:t>is then the candidate representation of intervention.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question is: what could approximate that intermediate point?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displacement in embedding space</a:t>
            </a:r>
          </a:p>
          <a:p xmlns:a="http://schemas.openxmlformats.org/drawingml/2006/main">
            <a:r>
              <a:t>- language change plus intervention</a:t>
            </a:r>
          </a:p>
          <a:p xmlns:a="http://schemas.openxmlformats.org/drawingml/2006/main">
            <a:r>
              <a:t>- missing third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That displacement combines at least two effects.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 contains the obligatory change of language, and it contains the</a:t>
            </a:r>
          </a:p>
          <a:p xmlns:a="http://schemas.openxmlformats.org/drawingml/2006/main">
            <a:r>
              <a:t>restructuring and interpretation involved in producing this particular</a:t>
            </a:r>
          </a:p>
          <a:p xmlns:a="http://schemas.openxmlformats.org/drawingml/2006/main">
            <a:r>
              <a:t>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isolate intervention, I need an intermediate target-language point where</a:t>
            </a:r>
          </a:p>
          <a:p xmlns:a="http://schemas.openxmlformats.org/drawingml/2006/main">
            <a:r>
              <a:t>restructuring is deliberately constrained.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two component vectors]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displacement should approximate the change of language. The second</a:t>
            </a:r>
          </a:p>
          <a:p xmlns:a="http://schemas.openxmlformats.org/drawingml/2006/main">
            <a:r>
              <a:t>is then the candidate representation of intervention.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question is: what could approximate that intermediate point?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displacement in embedding space</a:t>
            </a:r>
          </a:p>
          <a:p xmlns:a="http://schemas.openxmlformats.org/drawingml/2006/main">
            <a:r>
              <a:t>- language change plus intervention</a:t>
            </a:r>
          </a:p>
          <a:p xmlns:a="http://schemas.openxmlformats.org/drawingml/2006/main">
            <a:r>
              <a:t>- missing third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That displacement combines at least two effects.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 contains the obligatory change of language, and it contains the</a:t>
            </a:r>
          </a:p>
          <a:p xmlns:a="http://schemas.openxmlformats.org/drawingml/2006/main">
            <a:r>
              <a:t>restructuring and interpretation involved in producing this particular</a:t>
            </a:r>
          </a:p>
          <a:p xmlns:a="http://schemas.openxmlformats.org/drawingml/2006/main">
            <a:r>
              <a:t>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isolate intervention, I need an intermediate target-language point where</a:t>
            </a:r>
          </a:p>
          <a:p xmlns:a="http://schemas.openxmlformats.org/drawingml/2006/main">
            <a:r>
              <a:t>restructuring is deliberately constrained.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two component vectors]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displacement should approximate the change of language. The second</a:t>
            </a:r>
          </a:p>
          <a:p xmlns:a="http://schemas.openxmlformats.org/drawingml/2006/main">
            <a:r>
              <a:t>is then the candidate representation of intervention.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question is: what could approximate that intermediate point?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method intuition.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 sentence first</a:t>
            </a:r>
          </a:p>
          <a:p xmlns:a="http://schemas.openxmlformats.org/drawingml/2006/main">
            <a:r>
              <a:t>- word-by-word gloss</a:t>
            </a:r>
          </a:p>
          <a:p xmlns:a="http://schemas.openxmlformats.org/drawingml/2006/main">
            <a:r>
              <a:t>- constrained, not objective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My proposal is to use an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Here is the complete Greek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glosses]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interlinear aligns each source item with a target-language gloss while</a:t>
            </a:r>
          </a:p>
          <a:p xmlns:a="http://schemas.openxmlformats.org/drawingml/2006/main">
            <a:r>
              <a:t>preserving the source order. The resulting English is recognisable, but it is</a:t>
            </a:r>
          </a:p>
          <a:p xmlns:a="http://schemas.openxmlformats.org/drawingml/2006/main">
            <a:r>
              <a:t>not fluent literary English: “Became a man sent from God, name to him John.”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Walter Benjamin called the interlinear version of Scripture the prototype or</a:t>
            </a:r>
          </a:p>
          <a:p xmlns:a="http://schemas.openxmlformats.org/drawingml/2006/main">
            <a:r>
              <a:t>ideal of all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it more narrowly, as a low-intervention approximation. It is not</a:t>
            </a:r>
          </a:p>
          <a:p xmlns:a="http://schemas.openxmlformats.org/drawingml/2006/main">
            <a:r>
              <a:t>objective or interpretation-free. Selecting an English gloss already requires</a:t>
            </a:r>
          </a:p>
          <a:p xmlns:a="http://schemas.openxmlformats.org/drawingml/2006/main">
            <a:r>
              <a:t>interpretation. But the format deliberately constrains syntactic restructuring</a:t>
            </a:r>
          </a:p>
          <a:p xmlns:a="http://schemas.openxmlformats.org/drawingml/2006/main">
            <a:r>
              <a:t>and other literary choices.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Benjamin, Walter. “The Task of the Translator.” In The Translation Studies Reader.</a:t>
            </a:r>
          </a:p>
          <a:p xmlns:a="http://schemas.openxmlformats.org/drawingml/2006/main">
            <a:r>
              <a:t>- John 1:6 interlinear example adapted from the author’s IPI PAN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missing point is interlinear</a:t>
            </a:r>
          </a:p>
          <a:p xmlns:a="http://schemas.openxmlformats.org/drawingml/2006/main">
            <a:r>
              <a:t>- constrained language change</a:t>
            </a:r>
          </a:p>
          <a:p xmlns:a="http://schemas.openxmlformats.org/drawingml/2006/main">
            <a:r>
              <a:t>- intervention remains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We can now return to the geometry.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missing point is the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movement from source to interlinear approximates a constrained change of</a:t>
            </a:r>
          </a:p>
          <a:p xmlns:a="http://schemas.openxmlformats.org/drawingml/2006/main">
            <a:r>
              <a:t>language. The remaining movement, from interlinear to literary translation, is</a:t>
            </a:r>
          </a:p>
          <a:p xmlns:a="http://schemas.openxmlformats.org/drawingml/2006/main">
            <a:r>
              <a:t>our candidate representation of translator intervention.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still need to test what that displacement contains.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interlinear-baseline construction.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missing point is interlinear</a:t>
            </a:r>
          </a:p>
          <a:p xmlns:a="http://schemas.openxmlformats.org/drawingml/2006/main">
            <a:r>
              <a:t>- constrained language change</a:t>
            </a:r>
          </a:p>
          <a:p xmlns:a="http://schemas.openxmlformats.org/drawingml/2006/main">
            <a:r>
              <a:t>- intervention remains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We can now return to the geometry.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missing point is the interlinear translation.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movement from source to interlinear approximates a constrained change of</a:t>
            </a:r>
          </a:p>
          <a:p xmlns:a="http://schemas.openxmlformats.org/drawingml/2006/main">
            <a:r>
              <a:t>language. The remaining movement, from interlinear to literary translation, is</a:t>
            </a:r>
          </a:p>
          <a:p xmlns:a="http://schemas.openxmlformats.org/drawingml/2006/main">
            <a:r>
              <a:t>our candidate representation of translator intervention.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still need to test what that displacement contains.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interlinear-baseline construction.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difference between vectors</a:t>
            </a:r>
          </a:p>
          <a:p xmlns:a="http://schemas.openxmlformats.org/drawingml/2006/main">
            <a:r>
              <a:t>- shared source cancels</a:t>
            </a:r>
          </a:p>
          <a:p xmlns:a="http://schemas.openxmlformats.org/drawingml/2006/main">
            <a:r>
              <a:t>- two target-language representations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Intervention Vector is the difference between the literary vector and the</a:t>
            </a:r>
          </a:p>
          <a:p xmlns:a="http://schemas.openxmlformats.org/drawingml/2006/main">
            <a:r>
              <a:t>interlinear vector.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can expand both vectors as embedding differences relative to the shared</a:t>
            </a:r>
          </a:p>
          <a:p xmlns:a="http://schemas.openxmlformats.org/drawingml/2006/main">
            <a:r>
              <a:t>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shared source term cancels algebraically.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leaves E of the literary text minus E of the interlinear text. The final</a:t>
            </a:r>
          </a:p>
          <a:p xmlns:a="http://schemas.openxmlformats.org/drawingml/2006/main">
            <a:r>
              <a:t>subtraction uses two target-language representations.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Intervention Vector definition.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difference between vectors</a:t>
            </a:r>
          </a:p>
          <a:p xmlns:a="http://schemas.openxmlformats.org/drawingml/2006/main">
            <a:r>
              <a:t>- shared source cancels</a:t>
            </a:r>
          </a:p>
          <a:p xmlns:a="http://schemas.openxmlformats.org/drawingml/2006/main">
            <a:r>
              <a:t>- two target-language representations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Intervention Vector is the difference between the literary vector and the</a:t>
            </a:r>
          </a:p>
          <a:p xmlns:a="http://schemas.openxmlformats.org/drawingml/2006/main">
            <a:r>
              <a:t>interlinear vector.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can expand both vectors as embedding differences relative to the shared</a:t>
            </a:r>
          </a:p>
          <a:p xmlns:a="http://schemas.openxmlformats.org/drawingml/2006/main">
            <a:r>
              <a:t>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shared source term cancels algebraically.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leaves E of the literary text minus E of the interlinear text. The final</a:t>
            </a:r>
          </a:p>
          <a:p xmlns:a="http://schemas.openxmlformats.org/drawingml/2006/main">
            <a:r>
              <a:t>subtraction uses two target-language representations.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Intervention Vector definition.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difference between vectors</a:t>
            </a:r>
          </a:p>
          <a:p xmlns:a="http://schemas.openxmlformats.org/drawingml/2006/main">
            <a:r>
              <a:t>- shared source cancels</a:t>
            </a:r>
          </a:p>
          <a:p xmlns:a="http://schemas.openxmlformats.org/drawingml/2006/main">
            <a:r>
              <a:t>- two target-language representations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Intervention Vector is the difference between the literary vector and the</a:t>
            </a:r>
          </a:p>
          <a:p xmlns:a="http://schemas.openxmlformats.org/drawingml/2006/main">
            <a:r>
              <a:t>interlinear vector.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can expand both vectors as embedding differences relative to the shared</a:t>
            </a:r>
          </a:p>
          <a:p xmlns:a="http://schemas.openxmlformats.org/drawingml/2006/main">
            <a:r>
              <a:t>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shared source term cancels algebraically.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leaves E of the literary text minus E of the interlinear text. The final</a:t>
            </a:r>
          </a:p>
          <a:p xmlns:a="http://schemas.openxmlformats.org/drawingml/2006/main">
            <a:r>
              <a:t>subtraction uses two target-language representations.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Intervention Vector definition.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difference between vectors</a:t>
            </a:r>
          </a:p>
          <a:p xmlns:a="http://schemas.openxmlformats.org/drawingml/2006/main">
            <a:r>
              <a:t>- shared source cancels</a:t>
            </a:r>
          </a:p>
          <a:p xmlns:a="http://schemas.openxmlformats.org/drawingml/2006/main">
            <a:r>
              <a:t>- two target-language representations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Intervention Vector is the difference between the literary vector and the</a:t>
            </a:r>
          </a:p>
          <a:p xmlns:a="http://schemas.openxmlformats.org/drawingml/2006/main">
            <a:r>
              <a:t>interlinear vector.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 can expand both vectors as embedding differences relative to the shared</a:t>
            </a:r>
          </a:p>
          <a:p xmlns:a="http://schemas.openxmlformats.org/drawingml/2006/main">
            <a:r>
              <a:t>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shared source term cancels algebraically.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leaves E of the literary text minus E of the interlinear text. The final</a:t>
            </a:r>
          </a:p>
          <a:p xmlns:a="http://schemas.openxmlformats.org/drawingml/2006/main">
            <a:r>
              <a:t>subtraction uses two target-language representations.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Intervention Vector definition.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magnitude: extent?</a:t>
            </a:r>
          </a:p>
          <a:p xmlns:a="http://schemas.openxmlformats.org/drawingml/2006/main">
            <a:r>
              <a:t>- direction: character?</a:t>
            </a:r>
          </a:p>
          <a:p xmlns:a="http://schemas.openxmlformats.org/drawingml/2006/main">
            <a:r>
              <a:t>- hypotheses, not definitions</a:t>
            </a:r>
          </a:p>
          <a:p xmlns:a="http://schemas.openxmlformats.org/drawingml/2006/main">
            <a:r>
              <a:t>- Matthew 13:9: Disciples’ Literal New Testament 0.547; New World Translation</a:t>
            </a:r>
          </a:p>
          <a:p xmlns:a="http://schemas.openxmlformats.org/drawingml/2006/main">
            <a:r>
              <a:t>  0.597; New Living Translation 0.656; The Message 0.903</a:t>
            </a:r>
          </a:p>
          <a:p xmlns:a="http://schemas.openxmlformats.org/drawingml/2006/main">
            <a:r>
              <a:t>- same verse/model/baseline; not quality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This vector gives us two hypotheses.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Its magnitude may encode the **extent** of intervention: how far the literary</a:t>
            </a:r>
          </a:p>
          <a:p xmlns:a="http://schemas.openxmlformats.org/drawingml/2006/main">
            <a:r>
              <a:t>translation moves from the constrained baseline.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Its direction may encode the **character** of intervention: not only how much</a:t>
            </a:r>
          </a:p>
          <a:p xmlns:a="http://schemas.openxmlformats.org/drawingml/2006/main">
            <a:r>
              <a:t>changed, but in what 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hypotheses, not definitions. The remainder of the talk evaluates how</a:t>
            </a:r>
          </a:p>
          <a:p xmlns:a="http://schemas.openxmlformats.org/drawingml/2006/main">
            <a:r>
              <a:t>much support we currently have for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Before moving to the corpus-level experiment, consider one verse. In Matthew</a:t>
            </a:r>
          </a:p>
          <a:p xmlns:a="http://schemas.openxmlformats.org/drawingml/2006/main">
            <a:r>
              <a:t>13:9, four English translations form an interpretable progression in the</a:t>
            </a:r>
          </a:p>
          <a:p xmlns:a="http://schemas.openxmlformats.org/drawingml/2006/main">
            <a:r>
              <a:t>historical Qwen verse-level snapshot. The Disciples’ Literal New Testament is</a:t>
            </a:r>
          </a:p>
          <a:p xmlns:a="http://schemas.openxmlformats.org/drawingml/2006/main">
            <a:r>
              <a:t>at 0.547. [click] The New World Translation is at 0.597. [click] The New Living</a:t>
            </a:r>
          </a:p>
          <a:p xmlns:a="http://schemas.openxmlformats.org/drawingml/2006/main">
            <a:r>
              <a:t>Translation, which adds “understand,” is at 0.656. [click] The Message</a:t>
            </a:r>
          </a:p>
          <a:p xmlns:a="http://schemas.openxmlformats.org/drawingml/2006/main">
            <a:r>
              <a:t>recasts the verse as a direct conversational question and reaches 0.903.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is the same verse, language, model, and historical baseline. The selected</a:t>
            </a:r>
          </a:p>
          <a:p xmlns:a="http://schemas.openxmlformats.org/drawingml/2006/main">
            <a:r>
              <a:t>case shows an ordering that makes intuitive sense; it does not turn magnitude</a:t>
            </a:r>
          </a:p>
          <a:p xmlns:a="http://schemas.openxmlformats.org/drawingml/2006/main">
            <a:r>
              <a:t>into a quality judgment or establish that every verse behaves this cleanly.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magnitude and direction hypotheses.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magnitude: extent?</a:t>
            </a:r>
          </a:p>
          <a:p xmlns:a="http://schemas.openxmlformats.org/drawingml/2006/main">
            <a:r>
              <a:t>- direction: character?</a:t>
            </a:r>
          </a:p>
          <a:p xmlns:a="http://schemas.openxmlformats.org/drawingml/2006/main">
            <a:r>
              <a:t>- hypotheses, not definitions</a:t>
            </a:r>
          </a:p>
          <a:p xmlns:a="http://schemas.openxmlformats.org/drawingml/2006/main">
            <a:r>
              <a:t>- Matthew 13:9: Disciples’ Literal New Testament 0.547; New World Translation</a:t>
            </a:r>
          </a:p>
          <a:p xmlns:a="http://schemas.openxmlformats.org/drawingml/2006/main">
            <a:r>
              <a:t>  0.597; New Living Translation 0.656; The Message 0.903</a:t>
            </a:r>
          </a:p>
          <a:p xmlns:a="http://schemas.openxmlformats.org/drawingml/2006/main">
            <a:r>
              <a:t>- same verse/model/baseline; not quality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This vector gives us two hypotheses.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Its magnitude may encode the **extent** of intervention: how far the literary</a:t>
            </a:r>
          </a:p>
          <a:p xmlns:a="http://schemas.openxmlformats.org/drawingml/2006/main">
            <a:r>
              <a:t>translation moves from the constrained baseline.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Its direction may encode the **character** of intervention: not only how much</a:t>
            </a:r>
          </a:p>
          <a:p xmlns:a="http://schemas.openxmlformats.org/drawingml/2006/main">
            <a:r>
              <a:t>changed, but in what 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hypotheses, not definitions. The remainder of the talk evaluates how</a:t>
            </a:r>
          </a:p>
          <a:p xmlns:a="http://schemas.openxmlformats.org/drawingml/2006/main">
            <a:r>
              <a:t>much support we currently have for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Before moving to the corpus-level experiment, consider one verse. In Matthew</a:t>
            </a:r>
          </a:p>
          <a:p xmlns:a="http://schemas.openxmlformats.org/drawingml/2006/main">
            <a:r>
              <a:t>13:9, four English translations form an interpretable progression in the</a:t>
            </a:r>
          </a:p>
          <a:p xmlns:a="http://schemas.openxmlformats.org/drawingml/2006/main">
            <a:r>
              <a:t>historical Qwen verse-level snapshot. The Disciples’ Literal New Testament is</a:t>
            </a:r>
          </a:p>
          <a:p xmlns:a="http://schemas.openxmlformats.org/drawingml/2006/main">
            <a:r>
              <a:t>at 0.547. [click] The New World Translation is at 0.597. [click] The New Living</a:t>
            </a:r>
          </a:p>
          <a:p xmlns:a="http://schemas.openxmlformats.org/drawingml/2006/main">
            <a:r>
              <a:t>Translation, which adds “understand,” is at 0.656. [click] The Message</a:t>
            </a:r>
          </a:p>
          <a:p xmlns:a="http://schemas.openxmlformats.org/drawingml/2006/main">
            <a:r>
              <a:t>recasts the verse as a direct conversational question and reaches 0.903.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is the same verse, language, model, and historical baseline. The selected</a:t>
            </a:r>
          </a:p>
          <a:p xmlns:a="http://schemas.openxmlformats.org/drawingml/2006/main">
            <a:r>
              <a:t>case shows an ordering that makes intuitive sense; it does not turn magnitude</a:t>
            </a:r>
          </a:p>
          <a:p xmlns:a="http://schemas.openxmlformats.org/drawingml/2006/main">
            <a:r>
              <a:t>into a quality judgment or establish that every verse behaves this cleanly.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magnitude and direction hypotheses.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magnitude: extent?</a:t>
            </a:r>
          </a:p>
          <a:p xmlns:a="http://schemas.openxmlformats.org/drawingml/2006/main">
            <a:r>
              <a:t>- direction: character?</a:t>
            </a:r>
          </a:p>
          <a:p xmlns:a="http://schemas.openxmlformats.org/drawingml/2006/main">
            <a:r>
              <a:t>- hypotheses, not definitions</a:t>
            </a:r>
          </a:p>
          <a:p xmlns:a="http://schemas.openxmlformats.org/drawingml/2006/main">
            <a:r>
              <a:t>- Matthew 13:9: Disciples’ Literal New Testament 0.547; New World Translation</a:t>
            </a:r>
          </a:p>
          <a:p xmlns:a="http://schemas.openxmlformats.org/drawingml/2006/main">
            <a:r>
              <a:t>  0.597; New Living Translation 0.656; The Message 0.903</a:t>
            </a:r>
          </a:p>
          <a:p xmlns:a="http://schemas.openxmlformats.org/drawingml/2006/main">
            <a:r>
              <a:t>- same verse/model/baseline; not quality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This vector gives us two hypotheses.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Its magnitude may encode the **extent** of intervention: how far the literary</a:t>
            </a:r>
          </a:p>
          <a:p xmlns:a="http://schemas.openxmlformats.org/drawingml/2006/main">
            <a:r>
              <a:t>translation moves from the constrained baseline.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Its direction may encode the **character** of intervention: not only how much</a:t>
            </a:r>
          </a:p>
          <a:p xmlns:a="http://schemas.openxmlformats.org/drawingml/2006/main">
            <a:r>
              <a:t>changed, but in what 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hypotheses, not definitions. The remainder of the talk evaluates how</a:t>
            </a:r>
          </a:p>
          <a:p xmlns:a="http://schemas.openxmlformats.org/drawingml/2006/main">
            <a:r>
              <a:t>much support we currently have for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Before moving to the corpus-level experiment, consider one verse. In Matthew</a:t>
            </a:r>
          </a:p>
          <a:p xmlns:a="http://schemas.openxmlformats.org/drawingml/2006/main">
            <a:r>
              <a:t>13:9, four English translations form an interpretable progression in the</a:t>
            </a:r>
          </a:p>
          <a:p xmlns:a="http://schemas.openxmlformats.org/drawingml/2006/main">
            <a:r>
              <a:t>historical Qwen verse-level snapshot. The Disciples’ Literal New Testament is</a:t>
            </a:r>
          </a:p>
          <a:p xmlns:a="http://schemas.openxmlformats.org/drawingml/2006/main">
            <a:r>
              <a:t>at 0.547. [click] The New World Translation is at 0.597. [click] The New Living</a:t>
            </a:r>
          </a:p>
          <a:p xmlns:a="http://schemas.openxmlformats.org/drawingml/2006/main">
            <a:r>
              <a:t>Translation, which adds “understand,” is at 0.656. [click] The Message</a:t>
            </a:r>
          </a:p>
          <a:p xmlns:a="http://schemas.openxmlformats.org/drawingml/2006/main">
            <a:r>
              <a:t>recasts the verse as a direct conversational question and reaches 0.903.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is the same verse, language, model, and historical baseline. The selected</a:t>
            </a:r>
          </a:p>
          <a:p xmlns:a="http://schemas.openxmlformats.org/drawingml/2006/main">
            <a:r>
              <a:t>case shows an ordering that makes intuitive sense; it does not turn magnitude</a:t>
            </a:r>
          </a:p>
          <a:p xmlns:a="http://schemas.openxmlformats.org/drawingml/2006/main">
            <a:r>
              <a:t>into a quality judgment or establish that every verse behaves this cleanly.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magnitude and direction hypotheses.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magnitude: extent?</a:t>
            </a:r>
          </a:p>
          <a:p xmlns:a="http://schemas.openxmlformats.org/drawingml/2006/main">
            <a:r>
              <a:t>- direction: character?</a:t>
            </a:r>
          </a:p>
          <a:p xmlns:a="http://schemas.openxmlformats.org/drawingml/2006/main">
            <a:r>
              <a:t>- hypotheses, not definitions</a:t>
            </a:r>
          </a:p>
          <a:p xmlns:a="http://schemas.openxmlformats.org/drawingml/2006/main">
            <a:r>
              <a:t>- Matthew 13:9: Disciples’ Literal New Testament 0.547; New World Translation</a:t>
            </a:r>
          </a:p>
          <a:p xmlns:a="http://schemas.openxmlformats.org/drawingml/2006/main">
            <a:r>
              <a:t>  0.597; New Living Translation 0.656; The Message 0.903</a:t>
            </a:r>
          </a:p>
          <a:p xmlns:a="http://schemas.openxmlformats.org/drawingml/2006/main">
            <a:r>
              <a:t>- same verse/model/baseline; not quality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Before testing magnitude across the full corpus, consider one verse with four English translations.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Matthew 13:9, the historical Qwen verse-level snapshot gives a steadily increasing sequence: the Disciples’ Literal New Testament at 0.547, the New World Translation at 0.597, the New Living Translation at 0.656, and The Message at 0.903.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wording moves from a close reordering of the interlinear baseline, through a more idiomatic instruction and an explicit addition of understanding, to a direct conversational reformulation.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values use the same verse, language, model, and historical baseline. They illustrate an interpretable ordering in one selected case; they do not make magnitude a quality score.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Historical Qwen3 verse-level embeddings used by the DH2026 analysis; values recorded in targum/public/sighum/data/monotonic_examples.txt.</a:t>
            </a:r>
          </a:p>
          <a:p xmlns:a="http://schemas.openxmlformats.org/drawingml/2006/main">
            <a:r>
              <a:t>- Matthew 13:9: Disciples’ Literal New Testament, New World Translation, New Living Translation, and The Message.</a:t>
            </a:r>
          </a:p>
          <a:p xmlns:a="http://schemas.openxmlformats.org/drawingml/2006/main">
            <a:r>
              <a:t>- Historical English interlinear baseline: BibleHub.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magnitude: extent?</a:t>
            </a:r>
          </a:p>
          <a:p xmlns:a="http://schemas.openxmlformats.org/drawingml/2006/main">
            <a:r>
              <a:t>- direction: character?</a:t>
            </a:r>
          </a:p>
          <a:p xmlns:a="http://schemas.openxmlformats.org/drawingml/2006/main">
            <a:r>
              <a:t>- hypotheses, not definitions</a:t>
            </a:r>
          </a:p>
          <a:p xmlns:a="http://schemas.openxmlformats.org/drawingml/2006/main">
            <a:r>
              <a:t>- Matthew 13:9: Disciples’ Literal New Testament 0.547; New World Translation</a:t>
            </a:r>
          </a:p>
          <a:p xmlns:a="http://schemas.openxmlformats.org/drawingml/2006/main">
            <a:r>
              <a:t>  0.597; New Living Translation 0.656; The Message 0.903</a:t>
            </a:r>
          </a:p>
          <a:p xmlns:a="http://schemas.openxmlformats.org/drawingml/2006/main">
            <a:r>
              <a:t>- same verse/model/baseline; not quality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Before testing magnitude across the full corpus, consider one verse with four English translations.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Matthew 13:9, the historical Qwen verse-level snapshot gives a steadily increasing sequence: the Disciples’ Literal New Testament at 0.547, the New World Translation at 0.597, the New Living Translation at 0.656, and The Message at 0.903.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wording moves from a close reordering of the interlinear baseline, through a more idiomatic instruction and an explicit addition of understanding, to a direct conversational reformulation.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values use the same verse, language, model, and historical baseline. They illustrate an interpretable ordering in one selected case; they do not make magnitude a quality score.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Historical Qwen3 verse-level embeddings used by the DH2026 analysis; values recorded in targum/public/sighum/data/monotonic_examples.txt.</a:t>
            </a:r>
          </a:p>
          <a:p xmlns:a="http://schemas.openxmlformats.org/drawingml/2006/main">
            <a:r>
              <a:t>- Matthew 13:9: Disciples’ Literal New Testament, New World Translation, New Living Translation, and The Message.</a:t>
            </a:r>
          </a:p>
          <a:p xmlns:a="http://schemas.openxmlformats.org/drawingml/2006/main">
            <a:r>
              <a:t>- Historical English interlinear baseline: BibleHub.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magnitude: extent?</a:t>
            </a:r>
          </a:p>
          <a:p xmlns:a="http://schemas.openxmlformats.org/drawingml/2006/main">
            <a:r>
              <a:t>- direction: character?</a:t>
            </a:r>
          </a:p>
          <a:p xmlns:a="http://schemas.openxmlformats.org/drawingml/2006/main">
            <a:r>
              <a:t>- hypotheses, not definitions</a:t>
            </a:r>
          </a:p>
          <a:p xmlns:a="http://schemas.openxmlformats.org/drawingml/2006/main">
            <a:r>
              <a:t>- Matthew 13:9: Disciples’ Literal New Testament 0.547; New World Translation</a:t>
            </a:r>
          </a:p>
          <a:p xmlns:a="http://schemas.openxmlformats.org/drawingml/2006/main">
            <a:r>
              <a:t>  0.597; New Living Translation 0.656; The Message 0.903</a:t>
            </a:r>
          </a:p>
          <a:p xmlns:a="http://schemas.openxmlformats.org/drawingml/2006/main">
            <a:r>
              <a:t>- same verse/model/baseline; not quality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Before testing magnitude across the full corpus, consider one verse with four English translations.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Matthew 13:9, the historical Qwen verse-level snapshot gives a steadily increasing sequence: the Disciples’ Literal New Testament at 0.547, the New World Translation at 0.597, the New Living Translation at 0.656, and The Message at 0.903.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wording moves from a close reordering of the interlinear baseline, through a more idiomatic instruction and an explicit addition of understanding, to a direct conversational reformulation.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values use the same verse, language, model, and historical baseline. They illustrate an interpretable ordering in one selected case; they do not make magnitude a quality score.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Historical Qwen3 verse-level embeddings used by the DH2026 analysis; values recorded in targum/public/sighum/data/monotonic_examples.txt.</a:t>
            </a:r>
          </a:p>
          <a:p xmlns:a="http://schemas.openxmlformats.org/drawingml/2006/main">
            <a:r>
              <a:t>- Matthew 13:9: Disciples’ Literal New Testament, New World Translation, New Living Translation, and The Message.</a:t>
            </a:r>
          </a:p>
          <a:p xmlns:a="http://schemas.openxmlformats.org/drawingml/2006/main">
            <a:r>
              <a:t>- Historical English interlinear baseline: BibleHub.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magnitude: extent?</a:t>
            </a:r>
          </a:p>
          <a:p xmlns:a="http://schemas.openxmlformats.org/drawingml/2006/main">
            <a:r>
              <a:t>- direction: character?</a:t>
            </a:r>
          </a:p>
          <a:p xmlns:a="http://schemas.openxmlformats.org/drawingml/2006/main">
            <a:r>
              <a:t>- hypotheses, not definitions</a:t>
            </a:r>
          </a:p>
          <a:p xmlns:a="http://schemas.openxmlformats.org/drawingml/2006/main">
            <a:r>
              <a:t>- Matthew 13:9: Disciples’ Literal New Testament 0.547; New World Translation</a:t>
            </a:r>
          </a:p>
          <a:p xmlns:a="http://schemas.openxmlformats.org/drawingml/2006/main">
            <a:r>
              <a:t>  0.597; New Living Translation 0.656; The Message 0.903</a:t>
            </a:r>
          </a:p>
          <a:p xmlns:a="http://schemas.openxmlformats.org/drawingml/2006/main">
            <a:r>
              <a:t>- same verse/model/baseline; not quality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Before testing magnitude across the full corpus, consider one verse with four English translations.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Matthew 13:9, the historical Qwen verse-level snapshot gives a steadily increasing sequence: the Disciples’ Literal New Testament at 0.547, the New World Translation at 0.597, the New Living Translation at 0.656, and The Message at 0.903.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wording moves from a close reordering of the interlinear baseline, through a more idiomatic instruction and an explicit addition of understanding, to a direct conversational reformulation.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values use the same verse, language, model, and historical baseline. They illustrate an interpretable ordering in one selected case; they do not make magnitude a quality score.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Historical Qwen3 verse-level embeddings used by the DH2026 analysis; values recorded in targum/public/sighum/data/monotonic_examples.txt.</a:t>
            </a:r>
          </a:p>
          <a:p xmlns:a="http://schemas.openxmlformats.org/drawingml/2006/main">
            <a:r>
              <a:t>- Matthew 13:9: Disciples’ Literal New Testament, New World Translation, New Living Translation, and The Message.</a:t>
            </a:r>
          </a:p>
          <a:p xmlns:a="http://schemas.openxmlformats.org/drawingml/2006/main">
            <a:r>
              <a:t>- Historical English interlinear baseline: BibleHub.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test the signal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me now move from the conceptual construction to the experiments.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Targum callback</a:t>
            </a:r>
          </a:p>
          <a:p xmlns:a="http://schemas.openxmlformats.org/drawingml/2006/main">
            <a:r>
              <a:t>- 74 records, five languages</a:t>
            </a:r>
          </a:p>
          <a:p xmlns:a="http://schemas.openxmlformats.org/drawingml/2006/main">
            <a:r>
              <a:t>- 260 chapters, five baselines</a:t>
            </a:r>
          </a:p>
          <a:p xmlns:a="http://schemas.openxmlformats.org/drawingml/2006/main">
            <a:r>
              <a:t>- name the five sites</a:t>
            </a:r>
          </a:p>
          <a:p xmlns:a="http://schemas.openxmlformats.org/drawingml/2006/main">
            <a:r>
              <a:t>- categories only for evaluation</a:t>
            </a:r>
          </a:p>
          <a:p xmlns:a="http://schemas.openxmlformats.org/drawingml/2006/main">
            <a:r>
              <a:t>- uneven category counts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translations from Targum, the corpus I presented yesterday. If you missed</a:t>
            </a:r>
          </a:p>
          <a:p xmlns:a="http://schemas.openxmlformats.org/drawingml/2006/main">
            <a:r>
              <a:t>that talk, the relevant point is simply that Targum brings together many</a:t>
            </a:r>
          </a:p>
          <a:p xmlns:a="http://schemas.openxmlformats.org/drawingml/2006/main">
            <a:r>
              <a:t>translations of the same New Testament books.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this experiment, I selected 74 translation records in English, French,</a:t>
            </a:r>
          </a:p>
          <a:p xmlns:a="http://schemas.openxmlformats.org/drawingml/2006/main">
            <a:r>
              <a:t>Italian, Polish, and Spanish. Each language has an interlinear baseline, and</a:t>
            </a:r>
          </a:p>
          <a:p xmlns:a="http://schemas.openxmlformats.org/drawingml/2006/main">
            <a:r>
              <a:t>the unit of analysis is the chapter.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five baselines came from BibleHub, Editeur BPC, Altervista, Oblubienica,</a:t>
            </a:r>
          </a:p>
          <a:p xmlns:a="http://schemas.openxmlformats.org/drawingml/2006/main">
            <a:r>
              <a:t>and BibliaTodo.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evaluate magnitude, I placed the translations on a coarse four-point</a:t>
            </a:r>
          </a:p>
          <a:p xmlns:a="http://schemas.openxmlformats.org/drawingml/2006/main">
            <a:r>
              <a:t>orientational scale: Literal, Formal, Dynamic, and Paraphrase.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scale is evaluation scaffolding. It is not an input to the embedding</a:t>
            </a:r>
          </a:p>
          <a:p xmlns:a="http://schemas.openxmlformats.org/drawingml/2006/main">
            <a:r>
              <a:t>model, a quality judgment, or a claim that translation naturally falls into</a:t>
            </a:r>
          </a:p>
          <a:p xmlns:a="http://schemas.openxmlformats.org/drawingml/2006/main">
            <a:r>
              <a:t>four boxes. I only use it to test whether broad differences appear in a</a:t>
            </a:r>
          </a:p>
          <a:p xmlns:a="http://schemas.openxmlformats.org/drawingml/2006/main">
            <a:r>
              <a:t>representation constructed without these labels.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groups are not balanced across languages. English contains more Dynamic</a:t>
            </a:r>
          </a:p>
          <a:p xmlns:a="http://schemas.openxmlformats.org/drawingml/2006/main">
            <a:r>
              <a:t>translations, French and Polish more Formal translations, and Spanish more</a:t>
            </a:r>
          </a:p>
          <a:p xmlns:a="http://schemas.openxmlformats.org/drawingml/2006/main">
            <a:r>
              <a:t>Paraphrases. The table describes the available evaluation set; it is not a</a:t>
            </a:r>
          </a:p>
          <a:p xmlns:a="http://schemas.openxmlformats.org/drawingml/2006/main">
            <a:r>
              <a:t>sampling target.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began with Qwen3-Embedding-8B.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 et al. 2026. Targum corpus.</a:t>
            </a:r>
          </a:p>
          <a:p xmlns:a="http://schemas.openxmlformats.org/drawingml/2006/main">
            <a:r>
              <a:t>- Targum translations manifest and pinned experimental data snapshot.</a:t>
            </a:r>
          </a:p>
          <a:p xmlns:a="http://schemas.openxmlformats.org/drawingml/2006/main">
            <a:r>
              <a:t>- Selected interlinear sources: biblehub.com (English), editeurbpc.com (French), altervista.org (Italian), oblubienica.eu (Polish), and bibliatodo.com (Spanish).</a:t>
            </a:r>
          </a:p>
          <a:p xmlns:a="http://schemas.openxmlformats.org/drawingml/2006/main">
            <a:r>
              <a:t>- Targum mark © Targum project; used from the local presentation asset.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Targum callback</a:t>
            </a:r>
          </a:p>
          <a:p xmlns:a="http://schemas.openxmlformats.org/drawingml/2006/main">
            <a:r>
              <a:t>- 74 records, five languages</a:t>
            </a:r>
          </a:p>
          <a:p xmlns:a="http://schemas.openxmlformats.org/drawingml/2006/main">
            <a:r>
              <a:t>- 260 chapters, five baselines</a:t>
            </a:r>
          </a:p>
          <a:p xmlns:a="http://schemas.openxmlformats.org/drawingml/2006/main">
            <a:r>
              <a:t>- name the five sites</a:t>
            </a:r>
          </a:p>
          <a:p xmlns:a="http://schemas.openxmlformats.org/drawingml/2006/main">
            <a:r>
              <a:t>- categories only for evaluation</a:t>
            </a:r>
          </a:p>
          <a:p xmlns:a="http://schemas.openxmlformats.org/drawingml/2006/main">
            <a:r>
              <a:t>- uneven category counts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translations from Targum, the corpus I presented yesterday. If you missed</a:t>
            </a:r>
          </a:p>
          <a:p xmlns:a="http://schemas.openxmlformats.org/drawingml/2006/main">
            <a:r>
              <a:t>that talk, the relevant point is simply that Targum brings together many</a:t>
            </a:r>
          </a:p>
          <a:p xmlns:a="http://schemas.openxmlformats.org/drawingml/2006/main">
            <a:r>
              <a:t>translations of the same New Testament books.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this experiment, I selected 74 translation records in English, French,</a:t>
            </a:r>
          </a:p>
          <a:p xmlns:a="http://schemas.openxmlformats.org/drawingml/2006/main">
            <a:r>
              <a:t>Italian, Polish, and Spanish. Each language has an interlinear baseline, and</a:t>
            </a:r>
          </a:p>
          <a:p xmlns:a="http://schemas.openxmlformats.org/drawingml/2006/main">
            <a:r>
              <a:t>the unit of analysis is the chapter.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five baselines came from BibleHub, Editeur BPC, Altervista, Oblubienica,</a:t>
            </a:r>
          </a:p>
          <a:p xmlns:a="http://schemas.openxmlformats.org/drawingml/2006/main">
            <a:r>
              <a:t>and BibliaTodo.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evaluate magnitude, I placed the translations on a coarse four-point</a:t>
            </a:r>
          </a:p>
          <a:p xmlns:a="http://schemas.openxmlformats.org/drawingml/2006/main">
            <a:r>
              <a:t>orientational scale: Literal, Formal, Dynamic, and Paraphrase.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scale is evaluation scaffolding. It is not an input to the embedding</a:t>
            </a:r>
          </a:p>
          <a:p xmlns:a="http://schemas.openxmlformats.org/drawingml/2006/main">
            <a:r>
              <a:t>model, a quality judgment, or a claim that translation naturally falls into</a:t>
            </a:r>
          </a:p>
          <a:p xmlns:a="http://schemas.openxmlformats.org/drawingml/2006/main">
            <a:r>
              <a:t>four boxes. I only use it to test whether broad differences appear in a</a:t>
            </a:r>
          </a:p>
          <a:p xmlns:a="http://schemas.openxmlformats.org/drawingml/2006/main">
            <a:r>
              <a:t>representation constructed without these labels.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groups are not balanced across languages. English contains more Dynamic</a:t>
            </a:r>
          </a:p>
          <a:p xmlns:a="http://schemas.openxmlformats.org/drawingml/2006/main">
            <a:r>
              <a:t>translations, French and Polish more Formal translations, and Spanish more</a:t>
            </a:r>
          </a:p>
          <a:p xmlns:a="http://schemas.openxmlformats.org/drawingml/2006/main">
            <a:r>
              <a:t>Paraphrases. The table describes the available evaluation set; it is not a</a:t>
            </a:r>
          </a:p>
          <a:p xmlns:a="http://schemas.openxmlformats.org/drawingml/2006/main">
            <a:r>
              <a:t>sampling target.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began with Qwen3-Embedding-8B.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 et al. 2026. Targum corpus.</a:t>
            </a:r>
          </a:p>
          <a:p xmlns:a="http://schemas.openxmlformats.org/drawingml/2006/main">
            <a:r>
              <a:t>- Targum translations manifest and pinned experimental data snapshot.</a:t>
            </a:r>
          </a:p>
          <a:p xmlns:a="http://schemas.openxmlformats.org/drawingml/2006/main">
            <a:r>
              <a:t>- Selected interlinear sources: biblehub.com (English), editeurbpc.com (French), altervista.org (Italian), oblubienica.eu (Polish), and bibliatodo.com (Spanish).</a:t>
            </a:r>
          </a:p>
          <a:p xmlns:a="http://schemas.openxmlformats.org/drawingml/2006/main">
            <a:r>
              <a:t>- Targum mark © Targum project; used from the local presentation asset.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Targum callback</a:t>
            </a:r>
          </a:p>
          <a:p xmlns:a="http://schemas.openxmlformats.org/drawingml/2006/main">
            <a:r>
              <a:t>- 74 records, five languages</a:t>
            </a:r>
          </a:p>
          <a:p xmlns:a="http://schemas.openxmlformats.org/drawingml/2006/main">
            <a:r>
              <a:t>- 260 chapters, five baselines</a:t>
            </a:r>
          </a:p>
          <a:p xmlns:a="http://schemas.openxmlformats.org/drawingml/2006/main">
            <a:r>
              <a:t>- name the five sites</a:t>
            </a:r>
          </a:p>
          <a:p xmlns:a="http://schemas.openxmlformats.org/drawingml/2006/main">
            <a:r>
              <a:t>- categories only for evaluation</a:t>
            </a:r>
          </a:p>
          <a:p xmlns:a="http://schemas.openxmlformats.org/drawingml/2006/main">
            <a:r>
              <a:t>- uneven category counts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translations from Targum, the corpus I presented yesterday. If you missed</a:t>
            </a:r>
          </a:p>
          <a:p xmlns:a="http://schemas.openxmlformats.org/drawingml/2006/main">
            <a:r>
              <a:t>that talk, the relevant point is simply that Targum brings together many</a:t>
            </a:r>
          </a:p>
          <a:p xmlns:a="http://schemas.openxmlformats.org/drawingml/2006/main">
            <a:r>
              <a:t>translations of the same New Testament books.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this experiment, I selected 74 translation records in English, French,</a:t>
            </a:r>
          </a:p>
          <a:p xmlns:a="http://schemas.openxmlformats.org/drawingml/2006/main">
            <a:r>
              <a:t>Italian, Polish, and Spanish. Each language has an interlinear baseline, and</a:t>
            </a:r>
          </a:p>
          <a:p xmlns:a="http://schemas.openxmlformats.org/drawingml/2006/main">
            <a:r>
              <a:t>the unit of analysis is the chapter.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five baselines came from BibleHub, Editeur BPC, Altervista, Oblubienica,</a:t>
            </a:r>
          </a:p>
          <a:p xmlns:a="http://schemas.openxmlformats.org/drawingml/2006/main">
            <a:r>
              <a:t>and BibliaTodo.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evaluate magnitude, I placed the translations on a coarse four-point</a:t>
            </a:r>
          </a:p>
          <a:p xmlns:a="http://schemas.openxmlformats.org/drawingml/2006/main">
            <a:r>
              <a:t>orientational scale: Literal, Formal, Dynamic, and Paraphrase.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scale is evaluation scaffolding. It is not an input to the embedding</a:t>
            </a:r>
          </a:p>
          <a:p xmlns:a="http://schemas.openxmlformats.org/drawingml/2006/main">
            <a:r>
              <a:t>model, a quality judgment, or a claim that translation naturally falls into</a:t>
            </a:r>
          </a:p>
          <a:p xmlns:a="http://schemas.openxmlformats.org/drawingml/2006/main">
            <a:r>
              <a:t>four boxes. I only use it to test whether broad differences appear in a</a:t>
            </a:r>
          </a:p>
          <a:p xmlns:a="http://schemas.openxmlformats.org/drawingml/2006/main">
            <a:r>
              <a:t>representation constructed without these labels.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groups are not balanced across languages. English contains more Dynamic</a:t>
            </a:r>
          </a:p>
          <a:p xmlns:a="http://schemas.openxmlformats.org/drawingml/2006/main">
            <a:r>
              <a:t>translations, French and Polish more Formal translations, and Spanish more</a:t>
            </a:r>
          </a:p>
          <a:p xmlns:a="http://schemas.openxmlformats.org/drawingml/2006/main">
            <a:r>
              <a:t>Paraphrases. The table describes the available evaluation set; it is not a</a:t>
            </a:r>
          </a:p>
          <a:p xmlns:a="http://schemas.openxmlformats.org/drawingml/2006/main">
            <a:r>
              <a:t>sampling target.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began with Qwen3-Embedding-8B.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 et al. 2026. Targum corpus.</a:t>
            </a:r>
          </a:p>
          <a:p xmlns:a="http://schemas.openxmlformats.org/drawingml/2006/main">
            <a:r>
              <a:t>- Targum translations manifest and pinned experimental data snapshot.</a:t>
            </a:r>
          </a:p>
          <a:p xmlns:a="http://schemas.openxmlformats.org/drawingml/2006/main">
            <a:r>
              <a:t>- Selected interlinear sources: biblehub.com (English), editeurbpc.com (French), altervista.org (Italian), oblubienica.eu (Polish), and bibliatodo.com (Spanish).</a:t>
            </a:r>
          </a:p>
          <a:p xmlns:a="http://schemas.openxmlformats.org/drawingml/2006/main">
            <a:r>
              <a:t>- Targum mark © Targum project; used from the local presentation asset.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Targum callback</a:t>
            </a:r>
          </a:p>
          <a:p xmlns:a="http://schemas.openxmlformats.org/drawingml/2006/main">
            <a:r>
              <a:t>- 74 records, five languages</a:t>
            </a:r>
          </a:p>
          <a:p xmlns:a="http://schemas.openxmlformats.org/drawingml/2006/main">
            <a:r>
              <a:t>- 260 chapters, five baselines</a:t>
            </a:r>
          </a:p>
          <a:p xmlns:a="http://schemas.openxmlformats.org/drawingml/2006/main">
            <a:r>
              <a:t>- name the five sites</a:t>
            </a:r>
          </a:p>
          <a:p xmlns:a="http://schemas.openxmlformats.org/drawingml/2006/main">
            <a:r>
              <a:t>- categories only for evaluation</a:t>
            </a:r>
          </a:p>
          <a:p xmlns:a="http://schemas.openxmlformats.org/drawingml/2006/main">
            <a:r>
              <a:t>- uneven category counts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translations from Targum, the corpus I presented yesterday. If you missed</a:t>
            </a:r>
          </a:p>
          <a:p xmlns:a="http://schemas.openxmlformats.org/drawingml/2006/main">
            <a:r>
              <a:t>that talk, the relevant point is simply that Targum brings together many</a:t>
            </a:r>
          </a:p>
          <a:p xmlns:a="http://schemas.openxmlformats.org/drawingml/2006/main">
            <a:r>
              <a:t>translations of the same New Testament books.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this experiment, I selected 74 translation records in English, French,</a:t>
            </a:r>
          </a:p>
          <a:p xmlns:a="http://schemas.openxmlformats.org/drawingml/2006/main">
            <a:r>
              <a:t>Italian, Polish, and Spanish. Each language has an interlinear baseline, and</a:t>
            </a:r>
          </a:p>
          <a:p xmlns:a="http://schemas.openxmlformats.org/drawingml/2006/main">
            <a:r>
              <a:t>the unit of analysis is the chapter.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five baselines came from BibleHub, Editeur BPC, Altervista, Oblubienica,</a:t>
            </a:r>
          </a:p>
          <a:p xmlns:a="http://schemas.openxmlformats.org/drawingml/2006/main">
            <a:r>
              <a:t>and BibliaTodo.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evaluate magnitude, I placed the translations on a coarse four-point</a:t>
            </a:r>
          </a:p>
          <a:p xmlns:a="http://schemas.openxmlformats.org/drawingml/2006/main">
            <a:r>
              <a:t>orientational scale: Literal, Formal, Dynamic, and Paraphrase.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scale is evaluation scaffolding. It is not an input to the embedding</a:t>
            </a:r>
          </a:p>
          <a:p xmlns:a="http://schemas.openxmlformats.org/drawingml/2006/main">
            <a:r>
              <a:t>model, a quality judgment, or a claim that translation naturally falls into</a:t>
            </a:r>
          </a:p>
          <a:p xmlns:a="http://schemas.openxmlformats.org/drawingml/2006/main">
            <a:r>
              <a:t>four boxes. I only use it to test whether broad differences appear in a</a:t>
            </a:r>
          </a:p>
          <a:p xmlns:a="http://schemas.openxmlformats.org/drawingml/2006/main">
            <a:r>
              <a:t>representation constructed without these labels.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groups are not balanced across languages. English contains more Dynamic</a:t>
            </a:r>
          </a:p>
          <a:p xmlns:a="http://schemas.openxmlformats.org/drawingml/2006/main">
            <a:r>
              <a:t>translations, French and Polish more Formal translations, and Spanish more</a:t>
            </a:r>
          </a:p>
          <a:p xmlns:a="http://schemas.openxmlformats.org/drawingml/2006/main">
            <a:r>
              <a:t>Paraphrases. The table describes the available evaluation set; it is not a</a:t>
            </a:r>
          </a:p>
          <a:p xmlns:a="http://schemas.openxmlformats.org/drawingml/2006/main">
            <a:r>
              <a:t>sampling target.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began with Qwen3-Embedding-8B.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 et al. 2026. Targum corpus.</a:t>
            </a:r>
          </a:p>
          <a:p xmlns:a="http://schemas.openxmlformats.org/drawingml/2006/main">
            <a:r>
              <a:t>- Targum translations manifest and pinned experimental data snapshot.</a:t>
            </a:r>
          </a:p>
          <a:p xmlns:a="http://schemas.openxmlformats.org/drawingml/2006/main">
            <a:r>
              <a:t>- Selected interlinear sources: biblehub.com (English), editeurbpc.com (French), altervista.org (Italian), oblubienica.eu (Polish), and bibliatodo.com (Spanish).</a:t>
            </a:r>
          </a:p>
          <a:p xmlns:a="http://schemas.openxmlformats.org/drawingml/2006/main">
            <a:r>
              <a:t>- Targum mark © Targum project; used from the local presentation asset.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Targum callback</a:t>
            </a:r>
          </a:p>
          <a:p xmlns:a="http://schemas.openxmlformats.org/drawingml/2006/main">
            <a:r>
              <a:t>- 74 records, five languages</a:t>
            </a:r>
          </a:p>
          <a:p xmlns:a="http://schemas.openxmlformats.org/drawingml/2006/main">
            <a:r>
              <a:t>- 260 chapters, five baselines</a:t>
            </a:r>
          </a:p>
          <a:p xmlns:a="http://schemas.openxmlformats.org/drawingml/2006/main">
            <a:r>
              <a:t>- name the five sites</a:t>
            </a:r>
          </a:p>
          <a:p xmlns:a="http://schemas.openxmlformats.org/drawingml/2006/main">
            <a:r>
              <a:t>- categories only for evaluation</a:t>
            </a:r>
          </a:p>
          <a:p xmlns:a="http://schemas.openxmlformats.org/drawingml/2006/main">
            <a:r>
              <a:t>- uneven category counts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use translations from Targum, the corpus I presented yesterday. If you missed</a:t>
            </a:r>
          </a:p>
          <a:p xmlns:a="http://schemas.openxmlformats.org/drawingml/2006/main">
            <a:r>
              <a:t>that talk, the relevant point is simply that Targum brings together many</a:t>
            </a:r>
          </a:p>
          <a:p xmlns:a="http://schemas.openxmlformats.org/drawingml/2006/main">
            <a:r>
              <a:t>translations of the same New Testament books.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For this experiment, I selected 74 translation records in English, French,</a:t>
            </a:r>
          </a:p>
          <a:p xmlns:a="http://schemas.openxmlformats.org/drawingml/2006/main">
            <a:r>
              <a:t>Italian, Polish, and Spanish. Each language has an interlinear baseline, and</a:t>
            </a:r>
          </a:p>
          <a:p xmlns:a="http://schemas.openxmlformats.org/drawingml/2006/main">
            <a:r>
              <a:t>the unit of analysis is the chapter.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five baselines came from BibleHub, Editeur BPC, Altervista, Oblubienica,</a:t>
            </a:r>
          </a:p>
          <a:p xmlns:a="http://schemas.openxmlformats.org/drawingml/2006/main">
            <a:r>
              <a:t>and BibliaTodo.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 evaluate magnitude, I placed the translations on a coarse four-point</a:t>
            </a:r>
          </a:p>
          <a:p xmlns:a="http://schemas.openxmlformats.org/drawingml/2006/main">
            <a:r>
              <a:t>orientational scale: Literal, Formal, Dynamic, and Paraphrase.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scale is evaluation scaffolding. It is not an input to the embedding</a:t>
            </a:r>
          </a:p>
          <a:p xmlns:a="http://schemas.openxmlformats.org/drawingml/2006/main">
            <a:r>
              <a:t>model, a quality judgment, or a claim that translation naturally falls into</a:t>
            </a:r>
          </a:p>
          <a:p xmlns:a="http://schemas.openxmlformats.org/drawingml/2006/main">
            <a:r>
              <a:t>four boxes. I only use it to test whether broad differences appear in a</a:t>
            </a:r>
          </a:p>
          <a:p xmlns:a="http://schemas.openxmlformats.org/drawingml/2006/main">
            <a:r>
              <a:t>representation constructed without these labels.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groups are not balanced across languages. English contains more Dynamic</a:t>
            </a:r>
          </a:p>
          <a:p xmlns:a="http://schemas.openxmlformats.org/drawingml/2006/main">
            <a:r>
              <a:t>translations, French and Polish more Formal translations, and Spanish more</a:t>
            </a:r>
          </a:p>
          <a:p xmlns:a="http://schemas.openxmlformats.org/drawingml/2006/main">
            <a:r>
              <a:t>Paraphrases. The table describes the available evaluation set; it is not a</a:t>
            </a:r>
          </a:p>
          <a:p xmlns:a="http://schemas.openxmlformats.org/drawingml/2006/main">
            <a:r>
              <a:t>sampling target.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began with Qwen3-Embedding-8B.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 et al. 2026. Targum corpus.</a:t>
            </a:r>
          </a:p>
          <a:p xmlns:a="http://schemas.openxmlformats.org/drawingml/2006/main">
            <a:r>
              <a:t>- Targum translations manifest and pinned experimental data snapshot.</a:t>
            </a:r>
          </a:p>
          <a:p xmlns:a="http://schemas.openxmlformats.org/drawingml/2006/main">
            <a:r>
              <a:t>- Selected interlinear sources: biblehub.com (English), editeurbpc.com (French), altervista.org (Italian), oblubienica.eu (Polish), and bibliatodo.com (Spanish).</a:t>
            </a:r>
          </a:p>
          <a:p xmlns:a="http://schemas.openxmlformats.org/drawingml/2006/main">
            <a:r>
              <a:t>- Targum mark © Targum project; used from the local presentation asset.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embed literary chapter</a:t>
            </a:r>
          </a:p>
          <a:p xmlns:a="http://schemas.openxmlformats.org/drawingml/2006/main">
            <a:r>
              <a:t>- embed interlinear chapter</a:t>
            </a:r>
          </a:p>
          <a:p xmlns:a="http://schemas.openxmlformats.org/drawingml/2006/main">
            <a:r>
              <a:t>- subtract</a:t>
            </a:r>
          </a:p>
          <a:p xmlns:a="http://schemas.openxmlformats.org/drawingml/2006/main">
            <a:r>
              <a:t>- roughly nineteen thousand vectors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For each translation and chapter, I encode the literary rendering and the</a:t>
            </a:r>
          </a:p>
          <a:p xmlns:a="http://schemas.openxmlformats.org/drawingml/2006/main">
            <a:r>
              <a:t>corresponding interlinear with the same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subtract the interlinear embedding from the literary embedding. The result is</a:t>
            </a:r>
          </a:p>
          <a:p xmlns:a="http://schemas.openxmlformats.org/drawingml/2006/main">
            <a:r>
              <a:t>one intervention vector for that translation and chapter.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Across 74 translation records and 260 New Testament chapters, this gives us</a:t>
            </a:r>
          </a:p>
          <a:p xmlns:a="http://schemas.openxmlformats.org/drawingml/2006/main">
            <a:r>
              <a:t>roughly nineteen thousand vectors per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intervention-vector computation.</a:t>
            </a:r>
          </a:p>
          <a:p xmlns:a="http://schemas.openxmlformats.org/drawingml/2006/main">
            <a:r>
              <a:t>- Pinned Targum experimental manifest: 74 translation records × 260 chapters.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embed literary chapter</a:t>
            </a:r>
          </a:p>
          <a:p xmlns:a="http://schemas.openxmlformats.org/drawingml/2006/main">
            <a:r>
              <a:t>- embed interlinear chapter</a:t>
            </a:r>
          </a:p>
          <a:p xmlns:a="http://schemas.openxmlformats.org/drawingml/2006/main">
            <a:r>
              <a:t>- subtract</a:t>
            </a:r>
          </a:p>
          <a:p xmlns:a="http://schemas.openxmlformats.org/drawingml/2006/main">
            <a:r>
              <a:t>- roughly nineteen thousand vectors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For each translation and chapter, I encode the literary rendering and the</a:t>
            </a:r>
          </a:p>
          <a:p xmlns:a="http://schemas.openxmlformats.org/drawingml/2006/main">
            <a:r>
              <a:t>corresponding interlinear with the same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subtract the interlinear embedding from the literary embedding. The result is</a:t>
            </a:r>
          </a:p>
          <a:p xmlns:a="http://schemas.openxmlformats.org/drawingml/2006/main">
            <a:r>
              <a:t>one intervention vector for that translation and chapter.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Across 74 translation records and 260 New Testament chapters, this gives us</a:t>
            </a:r>
          </a:p>
          <a:p xmlns:a="http://schemas.openxmlformats.org/drawingml/2006/main">
            <a:r>
              <a:t>roughly nineteen thousand vectors per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intervention-vector computation.</a:t>
            </a:r>
          </a:p>
          <a:p xmlns:a="http://schemas.openxmlformats.org/drawingml/2006/main">
            <a:r>
              <a:t>- Pinned Targum experimental manifest: 74 translation records × 260 chapters.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embed literary chapter</a:t>
            </a:r>
          </a:p>
          <a:p xmlns:a="http://schemas.openxmlformats.org/drawingml/2006/main">
            <a:r>
              <a:t>- embed interlinear chapter</a:t>
            </a:r>
          </a:p>
          <a:p xmlns:a="http://schemas.openxmlformats.org/drawingml/2006/main">
            <a:r>
              <a:t>- subtract</a:t>
            </a:r>
          </a:p>
          <a:p xmlns:a="http://schemas.openxmlformats.org/drawingml/2006/main">
            <a:r>
              <a:t>- roughly nineteen thousand vectors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For each translation and chapter, I encode the literary rendering and the</a:t>
            </a:r>
          </a:p>
          <a:p xmlns:a="http://schemas.openxmlformats.org/drawingml/2006/main">
            <a:r>
              <a:t>corresponding interlinear with the same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subtract the interlinear embedding from the literary embedding. The result is</a:t>
            </a:r>
          </a:p>
          <a:p xmlns:a="http://schemas.openxmlformats.org/drawingml/2006/main">
            <a:r>
              <a:t>one intervention vector for that translation and chapter.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Across 74 translation records and 260 New Testament chapters, this gives us</a:t>
            </a:r>
          </a:p>
          <a:p xmlns:a="http://schemas.openxmlformats.org/drawingml/2006/main">
            <a:r>
              <a:t>roughly nineteen thousand vectors per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intervention-vector computation.</a:t>
            </a:r>
          </a:p>
          <a:p xmlns:a="http://schemas.openxmlformats.org/drawingml/2006/main">
            <a:r>
              <a:t>- Pinned Targum experimental manifest: 74 translation records × 260 chapters.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extremes work</a:t>
            </a:r>
          </a:p>
          <a:p xmlns:a="http://schemas.openxmlformats.org/drawingml/2006/main">
            <a:r>
              <a:t>- middle overlaps</a:t>
            </a:r>
          </a:p>
          <a:p xmlns:a="http://schemas.openxmlformats.org/drawingml/2006/main">
            <a:r>
              <a:t>- broad extent signal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us begin with magnitude.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languages]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panel shows chapter-level distance from the interlinear baseline,</a:t>
            </a:r>
          </a:p>
          <a:p xmlns:a="http://schemas.openxmlformats.org/drawingml/2006/main">
            <a:r>
              <a:t>separated by the four orientational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clearest result is the contrast at the extremes. Literal translations tend</a:t>
            </a:r>
          </a:p>
          <a:p xmlns:a="http://schemas.openxmlformats.org/drawingml/2006/main">
            <a:r>
              <a:t>to be closer to the interlinear, while paraphrases tend to be further away.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middle is less clean. Formal and Dynamic translations overlap, and some</a:t>
            </a:r>
          </a:p>
          <a:p xmlns:a="http://schemas.openxmlformats.org/drawingml/2006/main">
            <a:r>
              <a:t>intermediate groups invert in Italian, Polish, and Spanish.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would therefore not describe this as a perfect four-step scale. The safer</a:t>
            </a:r>
          </a:p>
          <a:p xmlns:a="http://schemas.openxmlformats.org/drawingml/2006/main">
            <a:r>
              <a:t>conclusion is that magnitude captures a broad extent signal, especially between</a:t>
            </a:r>
          </a:p>
          <a:p xmlns:a="http://schemas.openxmlformats.org/drawingml/2006/main">
            <a:r>
              <a:t>the extremes.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chapter-level intervention dataset; figure generated from the pinned V1 snapshot.</a:t>
            </a:r>
          </a:p>
          <a:p xmlns:a="http://schemas.openxmlformats.org/drawingml/2006/main">
            <a:r>
              <a:t>- Cross-model sensitivity analysis in assets/figures/sensitivity-analysis.json.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extremes work</a:t>
            </a:r>
          </a:p>
          <a:p xmlns:a="http://schemas.openxmlformats.org/drawingml/2006/main">
            <a:r>
              <a:t>- middle overlaps</a:t>
            </a:r>
          </a:p>
          <a:p xmlns:a="http://schemas.openxmlformats.org/drawingml/2006/main">
            <a:r>
              <a:t>- broad extent signal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us begin with magnitude.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languages]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panel shows chapter-level distance from the interlinear baseline,</a:t>
            </a:r>
          </a:p>
          <a:p xmlns:a="http://schemas.openxmlformats.org/drawingml/2006/main">
            <a:r>
              <a:t>separated by the four orientational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clearest result is the contrast at the extremes. Literal translations tend</a:t>
            </a:r>
          </a:p>
          <a:p xmlns:a="http://schemas.openxmlformats.org/drawingml/2006/main">
            <a:r>
              <a:t>to be closer to the interlinear, while paraphrases tend to be further away.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middle is less clean. Formal and Dynamic translations overlap, and some</a:t>
            </a:r>
          </a:p>
          <a:p xmlns:a="http://schemas.openxmlformats.org/drawingml/2006/main">
            <a:r>
              <a:t>intermediate groups invert in Italian, Polish, and Spanish.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would therefore not describe this as a perfect four-step scale. The safer</a:t>
            </a:r>
          </a:p>
          <a:p xmlns:a="http://schemas.openxmlformats.org/drawingml/2006/main">
            <a:r>
              <a:t>conclusion is that magnitude captures a broad extent signal, especially between</a:t>
            </a:r>
          </a:p>
          <a:p xmlns:a="http://schemas.openxmlformats.org/drawingml/2006/main">
            <a:r>
              <a:t>the extremes.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chapter-level intervention dataset; figure generated from the pinned V1 snapshot.</a:t>
            </a:r>
          </a:p>
          <a:p xmlns:a="http://schemas.openxmlformats.org/drawingml/2006/main">
            <a:r>
              <a:t>- Cross-model sensitivity analysis in assets/figures/sensitivity-analysis.json.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extremes work</a:t>
            </a:r>
          </a:p>
          <a:p xmlns:a="http://schemas.openxmlformats.org/drawingml/2006/main">
            <a:r>
              <a:t>- middle overlaps</a:t>
            </a:r>
          </a:p>
          <a:p xmlns:a="http://schemas.openxmlformats.org/drawingml/2006/main">
            <a:r>
              <a:t>- broad extent signal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us begin with magnitude.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languages]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panel shows chapter-level distance from the interlinear baseline,</a:t>
            </a:r>
          </a:p>
          <a:p xmlns:a="http://schemas.openxmlformats.org/drawingml/2006/main">
            <a:r>
              <a:t>separated by the four orientational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clearest result is the contrast at the extremes. Literal translations tend</a:t>
            </a:r>
          </a:p>
          <a:p xmlns:a="http://schemas.openxmlformats.org/drawingml/2006/main">
            <a:r>
              <a:t>to be closer to the interlinear, while paraphrases tend to be further away.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middle is less clean. Formal and Dynamic translations overlap, and some</a:t>
            </a:r>
          </a:p>
          <a:p xmlns:a="http://schemas.openxmlformats.org/drawingml/2006/main">
            <a:r>
              <a:t>intermediate groups invert in Italian, Polish, and Spanish.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would therefore not describe this as a perfect four-step scale. The safer</a:t>
            </a:r>
          </a:p>
          <a:p xmlns:a="http://schemas.openxmlformats.org/drawingml/2006/main">
            <a:r>
              <a:t>conclusion is that magnitude captures a broad extent signal, especially between</a:t>
            </a:r>
          </a:p>
          <a:p xmlns:a="http://schemas.openxmlformats.org/drawingml/2006/main">
            <a:r>
              <a:t>the extremes.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chapter-level intervention dataset; figure generated from the pinned V1 snapshot.</a:t>
            </a:r>
          </a:p>
          <a:p xmlns:a="http://schemas.openxmlformats.org/drawingml/2006/main">
            <a:r>
              <a:t>- Cross-model sensitivity analysis in assets/figures/sensitivity-analysis.json.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extremes work</a:t>
            </a:r>
          </a:p>
          <a:p xmlns:a="http://schemas.openxmlformats.org/drawingml/2006/main">
            <a:r>
              <a:t>- middle overlaps</a:t>
            </a:r>
          </a:p>
          <a:p xmlns:a="http://schemas.openxmlformats.org/drawingml/2006/main">
            <a:r>
              <a:t>- broad extent signal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us begin with magnitude.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languages]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panel shows chapter-level distance from the interlinear baseline,</a:t>
            </a:r>
          </a:p>
          <a:p xmlns:a="http://schemas.openxmlformats.org/drawingml/2006/main">
            <a:r>
              <a:t>separated by the four orientational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clearest result is the contrast at the extremes. Literal translations tend</a:t>
            </a:r>
          </a:p>
          <a:p xmlns:a="http://schemas.openxmlformats.org/drawingml/2006/main">
            <a:r>
              <a:t>to be closer to the interlinear, while paraphrases tend to be further away.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middle is less clean. Formal and Dynamic translations overlap, and some</a:t>
            </a:r>
          </a:p>
          <a:p xmlns:a="http://schemas.openxmlformats.org/drawingml/2006/main">
            <a:r>
              <a:t>intermediate groups invert in Italian, Polish, and Spanish.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would therefore not describe this as a perfect four-step scale. The safer</a:t>
            </a:r>
          </a:p>
          <a:p xmlns:a="http://schemas.openxmlformats.org/drawingml/2006/main">
            <a:r>
              <a:t>conclusion is that magnitude captures a broad extent signal, especially between</a:t>
            </a:r>
          </a:p>
          <a:p xmlns:a="http://schemas.openxmlformats.org/drawingml/2006/main">
            <a:r>
              <a:t>the extremes.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chapter-level intervention dataset; figure generated from the pinned V1 snapshot.</a:t>
            </a:r>
          </a:p>
          <a:p xmlns:a="http://schemas.openxmlformats.org/drawingml/2006/main">
            <a:r>
              <a:t>- Cross-model sensitivity analysis in assets/figures/sensitivity-analysis.json.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extremes work</a:t>
            </a:r>
          </a:p>
          <a:p xmlns:a="http://schemas.openxmlformats.org/drawingml/2006/main">
            <a:r>
              <a:t>- middle overlaps</a:t>
            </a:r>
          </a:p>
          <a:p xmlns:a="http://schemas.openxmlformats.org/drawingml/2006/main">
            <a:r>
              <a:t>- broad extent signal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us begin with magnitude.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languages]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panel shows chapter-level distance from the interlinear baseline,</a:t>
            </a:r>
          </a:p>
          <a:p xmlns:a="http://schemas.openxmlformats.org/drawingml/2006/main">
            <a:r>
              <a:t>separated by the four orientational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clearest result is the contrast at the extremes. Literal translations tend</a:t>
            </a:r>
          </a:p>
          <a:p xmlns:a="http://schemas.openxmlformats.org/drawingml/2006/main">
            <a:r>
              <a:t>to be closer to the interlinear, while paraphrases tend to be further away.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middle is less clean. Formal and Dynamic translations overlap, and some</a:t>
            </a:r>
          </a:p>
          <a:p xmlns:a="http://schemas.openxmlformats.org/drawingml/2006/main">
            <a:r>
              <a:t>intermediate groups invert in Italian, Polish, and Spanish.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would therefore not describe this as a perfect four-step scale. The safer</a:t>
            </a:r>
          </a:p>
          <a:p xmlns:a="http://schemas.openxmlformats.org/drawingml/2006/main">
            <a:r>
              <a:t>conclusion is that magnitude captures a broad extent signal, especially between</a:t>
            </a:r>
          </a:p>
          <a:p xmlns:a="http://schemas.openxmlformats.org/drawingml/2006/main">
            <a:r>
              <a:t>the extremes.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chapter-level intervention dataset; figure generated from the pinned V1 snapshot.</a:t>
            </a:r>
          </a:p>
          <a:p xmlns:a="http://schemas.openxmlformats.org/drawingml/2006/main">
            <a:r>
              <a:t>- Cross-model sensitivity analysis in assets/figures/sensitivity-analysis.json.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extremes work</a:t>
            </a:r>
          </a:p>
          <a:p xmlns:a="http://schemas.openxmlformats.org/drawingml/2006/main">
            <a:r>
              <a:t>- middle overlaps</a:t>
            </a:r>
          </a:p>
          <a:p xmlns:a="http://schemas.openxmlformats.org/drawingml/2006/main">
            <a:r>
              <a:t>- broad extent signal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Let us begin with magnitude.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languages]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panel shows chapter-level distance from the interlinear baseline,</a:t>
            </a:r>
          </a:p>
          <a:p xmlns:a="http://schemas.openxmlformats.org/drawingml/2006/main">
            <a:r>
              <a:t>separated by the four orientational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clearest result is the contrast at the extremes. Literal translations tend</a:t>
            </a:r>
          </a:p>
          <a:p xmlns:a="http://schemas.openxmlformats.org/drawingml/2006/main">
            <a:r>
              <a:t>to be closer to the interlinear, while paraphrases tend to be further away.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middle is less clean. Formal and Dynamic translations overlap, and some</a:t>
            </a:r>
          </a:p>
          <a:p xmlns:a="http://schemas.openxmlformats.org/drawingml/2006/main">
            <a:r>
              <a:t>intermediate groups invert in Italian, Polish, and Spanish.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would therefore not describe this as a perfect four-step scale. The safer</a:t>
            </a:r>
          </a:p>
          <a:p xmlns:a="http://schemas.openxmlformats.org/drawingml/2006/main">
            <a:r>
              <a:t>conclusion is that magnitude captures a broad extent signal, especially between</a:t>
            </a:r>
          </a:p>
          <a:p xmlns:a="http://schemas.openxmlformats.org/drawingml/2006/main">
            <a:r>
              <a:t>the extremes.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chapter-level intervention dataset; figure generated from the pinned V1 snapshot.</a:t>
            </a:r>
          </a:p>
          <a:p xmlns:a="http://schemas.openxmlformats.org/drawingml/2006/main">
            <a:r>
              <a:t>- Cross-model sensitivity analysis in assets/figures/sensitivity-analysis.json.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English clearest</a:t>
            </a:r>
          </a:p>
          <a:p xmlns:a="http://schemas.openxmlformats.org/drawingml/2006/main">
            <a:r>
              <a:t>- broad contrast persists</a:t>
            </a:r>
          </a:p>
          <a:p xmlns:a="http://schemas.openxmlformats.org/drawingml/2006/main">
            <a:r>
              <a:t>- chapters are dependent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We can test these group differences directly.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coloured cell means that chapters in the row group tend to have shorter</a:t>
            </a:r>
          </a:p>
          <a:p xmlns:a="http://schemas.openxmlformats.org/drawingml/2006/main">
            <a:r>
              <a:t>vectors than chapters in the column group, using a one-sided Mann–Whitney test</a:t>
            </a:r>
          </a:p>
          <a:p xmlns:a="http://schemas.openxmlformats.org/drawingml/2006/main">
            <a:r>
              <a:t>with Bonferroni correction.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English and French show particularly clear group ordering. The other languages</a:t>
            </a:r>
          </a:p>
          <a:p xmlns:a="http://schemas.openxmlformats.org/drawingml/2006/main">
            <a:r>
              <a:t>retain much of the broad contrast, but the intermediate boundaries are less</a:t>
            </a:r>
          </a:p>
          <a:p xmlns:a="http://schemas.openxmlformats.org/drawingml/2006/main">
            <a:r>
              <a:t>stable.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supports the main qualification: the extremes are more reliable than the</a:t>
            </a:r>
          </a:p>
          <a:p xmlns:a="http://schemas.openxmlformats.org/drawingml/2006/main">
            <a:r>
              <a:t>complete four-category ordering.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chapter-level tests, and chapters within one translation are not</a:t>
            </a:r>
          </a:p>
          <a:p xmlns:a="http://schemas.openxmlformats.org/drawingml/2006/main">
            <a:r>
              <a:t>independent. I therefore treat the significance as descriptive evidence within</a:t>
            </a:r>
          </a:p>
          <a:p xmlns:a="http://schemas.openxmlformats.org/drawingml/2006/main">
            <a:r>
              <a:t>this dataset.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groupwise Mann–Whitney results; Bonferroni-adjusted one-sided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English clearest</a:t>
            </a:r>
          </a:p>
          <a:p xmlns:a="http://schemas.openxmlformats.org/drawingml/2006/main">
            <a:r>
              <a:t>- broad contrast persists</a:t>
            </a:r>
          </a:p>
          <a:p xmlns:a="http://schemas.openxmlformats.org/drawingml/2006/main">
            <a:r>
              <a:t>- chapters are dependent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We can test these group differences directly.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coloured cell means that chapters in the row group tend to have shorter</a:t>
            </a:r>
          </a:p>
          <a:p xmlns:a="http://schemas.openxmlformats.org/drawingml/2006/main">
            <a:r>
              <a:t>vectors than chapters in the column group, using a one-sided Mann–Whitney test</a:t>
            </a:r>
          </a:p>
          <a:p xmlns:a="http://schemas.openxmlformats.org/drawingml/2006/main">
            <a:r>
              <a:t>with Bonferroni correction.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English and French show particularly clear group ordering. The other languages</a:t>
            </a:r>
          </a:p>
          <a:p xmlns:a="http://schemas.openxmlformats.org/drawingml/2006/main">
            <a:r>
              <a:t>retain much of the broad contrast, but the intermediate boundaries are less</a:t>
            </a:r>
          </a:p>
          <a:p xmlns:a="http://schemas.openxmlformats.org/drawingml/2006/main">
            <a:r>
              <a:t>stable.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supports the main qualification: the extremes are more reliable than the</a:t>
            </a:r>
          </a:p>
          <a:p xmlns:a="http://schemas.openxmlformats.org/drawingml/2006/main">
            <a:r>
              <a:t>complete four-category ordering.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chapter-level tests, and chapters within one translation are not</a:t>
            </a:r>
          </a:p>
          <a:p xmlns:a="http://schemas.openxmlformats.org/drawingml/2006/main">
            <a:r>
              <a:t>independent. I therefore treat the significance as descriptive evidence within</a:t>
            </a:r>
          </a:p>
          <a:p xmlns:a="http://schemas.openxmlformats.org/drawingml/2006/main">
            <a:r>
              <a:t>this dataset.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groupwise Mann–Whitney results; Bonferroni-adjusted one-sided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English clearest</a:t>
            </a:r>
          </a:p>
          <a:p xmlns:a="http://schemas.openxmlformats.org/drawingml/2006/main">
            <a:r>
              <a:t>- broad contrast persists</a:t>
            </a:r>
          </a:p>
          <a:p xmlns:a="http://schemas.openxmlformats.org/drawingml/2006/main">
            <a:r>
              <a:t>- chapters are dependent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We can test these group differences directly.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coloured cell means that chapters in the row group tend to have shorter</a:t>
            </a:r>
          </a:p>
          <a:p xmlns:a="http://schemas.openxmlformats.org/drawingml/2006/main">
            <a:r>
              <a:t>vectors than chapters in the column group, using a one-sided Mann–Whitney test</a:t>
            </a:r>
          </a:p>
          <a:p xmlns:a="http://schemas.openxmlformats.org/drawingml/2006/main">
            <a:r>
              <a:t>with Bonferroni correction.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English and French show particularly clear group ordering. The other languages</a:t>
            </a:r>
          </a:p>
          <a:p xmlns:a="http://schemas.openxmlformats.org/drawingml/2006/main">
            <a:r>
              <a:t>retain much of the broad contrast, but the intermediate boundaries are less</a:t>
            </a:r>
          </a:p>
          <a:p xmlns:a="http://schemas.openxmlformats.org/drawingml/2006/main">
            <a:r>
              <a:t>stable.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supports the main qualification: the extremes are more reliable than the</a:t>
            </a:r>
          </a:p>
          <a:p xmlns:a="http://schemas.openxmlformats.org/drawingml/2006/main">
            <a:r>
              <a:t>complete four-category ordering.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chapter-level tests, and chapters within one translation are not</a:t>
            </a:r>
          </a:p>
          <a:p xmlns:a="http://schemas.openxmlformats.org/drawingml/2006/main">
            <a:r>
              <a:t>independent. I therefore treat the significance as descriptive evidence within</a:t>
            </a:r>
          </a:p>
          <a:p xmlns:a="http://schemas.openxmlformats.org/drawingml/2006/main">
            <a:r>
              <a:t>this dataset.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groupwise Mann–Whitney results; Bonferroni-adjusted one-sided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translation-specific structure</a:t>
            </a:r>
          </a:p>
          <a:p xmlns:a="http://schemas.openxmlformats.org/drawingml/2006/main">
            <a:r>
              <a:t>- English around ninety percent</a:t>
            </a:r>
          </a:p>
          <a:p xmlns:a="http://schemas.openxmlformats.org/drawingml/2006/main">
            <a:r>
              <a:t>- blank does not mean equal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We can also compare individual translations rather than aggregated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languages]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 English, around ninety percent of eligible translation pairs show a</a:t>
            </a:r>
          </a:p>
          <a:p xmlns:a="http://schemas.openxmlformats.org/drawingml/2006/main">
            <a:r>
              <a:t>supported ordering. A chapter from one translation tends to have a shorter</a:t>
            </a:r>
          </a:p>
          <a:p xmlns:a="http://schemas.openxmlformats.org/drawingml/2006/main">
            <a:r>
              <a:t>vector than a chapter from the 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proportion is lower in the remaining languages, but the matrices still</a:t>
            </a:r>
          </a:p>
          <a:p xmlns:a="http://schemas.openxmlformats.org/drawingml/2006/main">
            <a:r>
              <a:t>contain substantial translation-specific structure.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blank cell does not mean that two translations are equivalent. It only means</a:t>
            </a:r>
          </a:p>
          <a:p xmlns:a="http://schemas.openxmlformats.org/drawingml/2006/main">
            <a:r>
              <a:t>that this test did not establish the specified ordering.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translation-level Mann–Whitney results; Bonferroni-adjusted one-sided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translation-specific structure</a:t>
            </a:r>
          </a:p>
          <a:p xmlns:a="http://schemas.openxmlformats.org/drawingml/2006/main">
            <a:r>
              <a:t>- English around ninety percent</a:t>
            </a:r>
          </a:p>
          <a:p xmlns:a="http://schemas.openxmlformats.org/drawingml/2006/main">
            <a:r>
              <a:t>- blank does not mean equal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We can also compare individual translations rather than aggregated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languages]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 English, around ninety percent of eligible translation pairs show a</a:t>
            </a:r>
          </a:p>
          <a:p xmlns:a="http://schemas.openxmlformats.org/drawingml/2006/main">
            <a:r>
              <a:t>supported ordering. A chapter from one translation tends to have a shorter</a:t>
            </a:r>
          </a:p>
          <a:p xmlns:a="http://schemas.openxmlformats.org/drawingml/2006/main">
            <a:r>
              <a:t>vector than a chapter from the 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proportion is lower in the remaining languages, but the matrices still</a:t>
            </a:r>
          </a:p>
          <a:p xmlns:a="http://schemas.openxmlformats.org/drawingml/2006/main">
            <a:r>
              <a:t>contain substantial translation-specific structure.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blank cell does not mean that two translations are equivalent. It only means</a:t>
            </a:r>
          </a:p>
          <a:p xmlns:a="http://schemas.openxmlformats.org/drawingml/2006/main">
            <a:r>
              <a:t>that this test did not establish the specified ordering.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translation-level Mann–Whitney results; Bonferroni-adjusted one-sided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translation-specific structure</a:t>
            </a:r>
          </a:p>
          <a:p xmlns:a="http://schemas.openxmlformats.org/drawingml/2006/main">
            <a:r>
              <a:t>- English around ninety percent</a:t>
            </a:r>
          </a:p>
          <a:p xmlns:a="http://schemas.openxmlformats.org/drawingml/2006/main">
            <a:r>
              <a:t>- blank does not mean equal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We can also compare individual translations rather than aggregated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languages]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 English, around ninety percent of eligible translation pairs show a</a:t>
            </a:r>
          </a:p>
          <a:p xmlns:a="http://schemas.openxmlformats.org/drawingml/2006/main">
            <a:r>
              <a:t>supported ordering. A chapter from one translation tends to have a shorter</a:t>
            </a:r>
          </a:p>
          <a:p xmlns:a="http://schemas.openxmlformats.org/drawingml/2006/main">
            <a:r>
              <a:t>vector than a chapter from the 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proportion is lower in the remaining languages, but the matrices still</a:t>
            </a:r>
          </a:p>
          <a:p xmlns:a="http://schemas.openxmlformats.org/drawingml/2006/main">
            <a:r>
              <a:t>contain substantial translation-specific structure.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blank cell does not mean that two translations are equivalent. It only means</a:t>
            </a:r>
          </a:p>
          <a:p xmlns:a="http://schemas.openxmlformats.org/drawingml/2006/main">
            <a:r>
              <a:t>that this test did not establish the specified ordering.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 translation-level Mann–Whitney results; Bonferroni-adjusted one-sided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different model spaces</a:t>
            </a:r>
          </a:p>
          <a:p xmlns:a="http://schemas.openxmlformats.org/drawingml/2006/main">
            <a:r>
              <a:t>- Qwen and Nemotron: 32k, 4096</a:t>
            </a:r>
          </a:p>
          <a:p xmlns:a="http://schemas.openxmlformats.org/drawingml/2006/main">
            <a:r>
              <a:t>- LaBSE: about 512, 768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next question is whether this pattern is merely an artifact of Qwen.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Qwen uses a context window of 32,768 tokens and produces 4,096-dimensional</a:t>
            </a:r>
          </a:p>
          <a:p xmlns:a="http://schemas.openxmlformats.org/drawingml/2006/main">
            <a:r>
              <a:t>embeddings.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Nemotron has the same context and embedding dimensions. LaBSE produces</a:t>
            </a:r>
          </a:p>
          <a:p xmlns:a="http://schemas.openxmlformats.org/drawingml/2006/main">
            <a:r>
              <a:t>768-dimensional embeddings and supports up to approximately 512 tokens in our</a:t>
            </a:r>
          </a:p>
          <a:p xmlns:a="http://schemas.openxmlformats.org/drawingml/2006/main">
            <a:r>
              <a:t>configuration. Because that context is shorter, I embed verses and average</a:t>
            </a:r>
          </a:p>
          <a:p xmlns:a="http://schemas.openxmlformats.org/drawingml/2006/main">
            <a:r>
              <a:t>them into chapter representations.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different representation families and, for LaBSE, a different</a:t>
            </a:r>
          </a:p>
          <a:p xmlns:a="http://schemas.openxmlformats.org/drawingml/2006/main">
            <a:r>
              <a:t>aggregation procedure.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Zhang et al. 2025. “Qwen3 Embedding.” arXiv:2506.05176.</a:t>
            </a:r>
          </a:p>
          <a:p xmlns:a="http://schemas.openxmlformats.org/drawingml/2006/main">
            <a:r>
              <a:t>- NVIDIA. llama-embed-nemotron-8b model documentation.</a:t>
            </a:r>
          </a:p>
          <a:p xmlns:a="http://schemas.openxmlformats.org/drawingml/2006/main">
            <a:r>
              <a:t>- Feng et al. 2022. “Language-agnostic BERT Sentence Embedding.” ACL 2022.</a:t>
            </a:r>
          </a:p>
          <a:p xmlns:a="http://schemas.openxmlformats.org/drawingml/2006/main">
            <a:r>
              <a:t>- sentence-transformers/LaBSE model card and checkpoint configuration.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different model spaces</a:t>
            </a:r>
          </a:p>
          <a:p xmlns:a="http://schemas.openxmlformats.org/drawingml/2006/main">
            <a:r>
              <a:t>- Qwen and Nemotron: 32k, 4096</a:t>
            </a:r>
          </a:p>
          <a:p xmlns:a="http://schemas.openxmlformats.org/drawingml/2006/main">
            <a:r>
              <a:t>- LaBSE: about 512, 768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next question is whether this pattern is merely an artifact of Qwen.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Qwen uses a context window of 32,768 tokens and produces 4,096-dimensional</a:t>
            </a:r>
          </a:p>
          <a:p xmlns:a="http://schemas.openxmlformats.org/drawingml/2006/main">
            <a:r>
              <a:t>embeddings.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Nemotron has the same context and embedding dimensions. LaBSE produces</a:t>
            </a:r>
          </a:p>
          <a:p xmlns:a="http://schemas.openxmlformats.org/drawingml/2006/main">
            <a:r>
              <a:t>768-dimensional embeddings and supports up to approximately 512 tokens in our</a:t>
            </a:r>
          </a:p>
          <a:p xmlns:a="http://schemas.openxmlformats.org/drawingml/2006/main">
            <a:r>
              <a:t>configuration. Because that context is shorter, I embed verses and average</a:t>
            </a:r>
          </a:p>
          <a:p xmlns:a="http://schemas.openxmlformats.org/drawingml/2006/main">
            <a:r>
              <a:t>them into chapter representations.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different representation families and, for LaBSE, a different</a:t>
            </a:r>
          </a:p>
          <a:p xmlns:a="http://schemas.openxmlformats.org/drawingml/2006/main">
            <a:r>
              <a:t>aggregation procedure.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Zhang et al. 2025. “Qwen3 Embedding.” arXiv:2506.05176.</a:t>
            </a:r>
          </a:p>
          <a:p xmlns:a="http://schemas.openxmlformats.org/drawingml/2006/main">
            <a:r>
              <a:t>- NVIDIA. llama-embed-nemotron-8b model documentation.</a:t>
            </a:r>
          </a:p>
          <a:p xmlns:a="http://schemas.openxmlformats.org/drawingml/2006/main">
            <a:r>
              <a:t>- Feng et al. 2022. “Language-agnostic BERT Sentence Embedding.” ACL 2022.</a:t>
            </a:r>
          </a:p>
          <a:p xmlns:a="http://schemas.openxmlformats.org/drawingml/2006/main">
            <a:r>
              <a:t>- sentence-transformers/LaBSE model card and checkpoint configuration.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different model spaces</a:t>
            </a:r>
          </a:p>
          <a:p xmlns:a="http://schemas.openxmlformats.org/drawingml/2006/main">
            <a:r>
              <a:t>- Qwen and Nemotron: 32k, 4096</a:t>
            </a:r>
          </a:p>
          <a:p xmlns:a="http://schemas.openxmlformats.org/drawingml/2006/main">
            <a:r>
              <a:t>- LaBSE: about 512, 768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next question is whether this pattern is merely an artifact of Qwen.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Qwen uses a context window of 32,768 tokens and produces 4,096-dimensional</a:t>
            </a:r>
          </a:p>
          <a:p xmlns:a="http://schemas.openxmlformats.org/drawingml/2006/main">
            <a:r>
              <a:t>embeddings.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Nemotron has the same context and embedding dimensions. LaBSE produces</a:t>
            </a:r>
          </a:p>
          <a:p xmlns:a="http://schemas.openxmlformats.org/drawingml/2006/main">
            <a:r>
              <a:t>768-dimensional embeddings and supports up to approximately 512 tokens in our</a:t>
            </a:r>
          </a:p>
          <a:p xmlns:a="http://schemas.openxmlformats.org/drawingml/2006/main">
            <a:r>
              <a:t>configuration. Because that context is shorter, I embed verses and average</a:t>
            </a:r>
          </a:p>
          <a:p xmlns:a="http://schemas.openxmlformats.org/drawingml/2006/main">
            <a:r>
              <a:t>them into chapter representations.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different representation families and, for LaBSE, a different</a:t>
            </a:r>
          </a:p>
          <a:p xmlns:a="http://schemas.openxmlformats.org/drawingml/2006/main">
            <a:r>
              <a:t>aggregation procedure.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Zhang et al. 2025. “Qwen3 Embedding.” arXiv:2506.05176.</a:t>
            </a:r>
          </a:p>
          <a:p xmlns:a="http://schemas.openxmlformats.org/drawingml/2006/main">
            <a:r>
              <a:t>- NVIDIA. llama-embed-nemotron-8b model documentation.</a:t>
            </a:r>
          </a:p>
          <a:p xmlns:a="http://schemas.openxmlformats.org/drawingml/2006/main">
            <a:r>
              <a:t>- Feng et al. 2022. “Language-agnostic BERT Sentence Embedding.” ACL 2022.</a:t>
            </a:r>
          </a:p>
          <a:p xmlns:a="http://schemas.openxmlformats.org/drawingml/2006/main">
            <a:r>
              <a:t>- sentence-transformers/LaBSE model card and checkpoint configuration.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extremes: fifteen of fifteen</a:t>
            </a:r>
          </a:p>
          <a:p xmlns:a="http://schemas.openxmlformats.org/drawingml/2006/main">
            <a:r>
              <a:t>- middle order unstable</a:t>
            </a:r>
          </a:p>
          <a:p xmlns:a="http://schemas.openxmlformats.org/drawingml/2006/main">
            <a:r>
              <a:t>- not model-universal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 through the model rows]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broad extreme contrast survives all three models. Literal translations are</a:t>
            </a:r>
          </a:p>
          <a:p xmlns:a="http://schemas.openxmlformats.org/drawingml/2006/main">
            <a:r>
              <a:t>closer than paraphrases in all fifteen model-by-language combinations.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complete Literal–Formal–Dynamic–Paraphrase ordering is less stable. It</a:t>
            </a:r>
          </a:p>
          <a:p xmlns:a="http://schemas.openxmlformats.org/drawingml/2006/main">
            <a:r>
              <a:t>holds in only forty to sixty percent of languages, depending on the model, with</a:t>
            </a:r>
          </a:p>
          <a:p xmlns:a="http://schemas.openxmlformats.org/drawingml/2006/main">
            <a:r>
              <a:t>most inversions around the intermediate categories.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extent signal is therefore not unique to Qwen. Three models, however, are</a:t>
            </a:r>
          </a:p>
          <a:p xmlns:a="http://schemas.openxmlformats.org/drawingml/2006/main">
            <a:r>
              <a:t>not enough to claim model independence.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Qwen, Nemotron, and LaBSE chapter-level results; pinned V1 snapshot.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extremes: fifteen of fifteen</a:t>
            </a:r>
          </a:p>
          <a:p xmlns:a="http://schemas.openxmlformats.org/drawingml/2006/main">
            <a:r>
              <a:t>- middle order unstable</a:t>
            </a:r>
          </a:p>
          <a:p xmlns:a="http://schemas.openxmlformats.org/drawingml/2006/main">
            <a:r>
              <a:t>- not model-universal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 through the model rows]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broad extreme contrast survives all three models. Literal translations are</a:t>
            </a:r>
          </a:p>
          <a:p xmlns:a="http://schemas.openxmlformats.org/drawingml/2006/main">
            <a:r>
              <a:t>closer than paraphrases in all fifteen model-by-language combinations.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complete Literal–Formal–Dynamic–Paraphrase ordering is less stable. It</a:t>
            </a:r>
          </a:p>
          <a:p xmlns:a="http://schemas.openxmlformats.org/drawingml/2006/main">
            <a:r>
              <a:t>holds in only forty to sixty percent of languages, depending on the model, with</a:t>
            </a:r>
          </a:p>
          <a:p xmlns:a="http://schemas.openxmlformats.org/drawingml/2006/main">
            <a:r>
              <a:t>most inversions around the intermediate categories.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extent signal is therefore not unique to Qwen. Three models, however, are</a:t>
            </a:r>
          </a:p>
          <a:p xmlns:a="http://schemas.openxmlformats.org/drawingml/2006/main">
            <a:r>
              <a:t>not enough to claim model independence.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Qwen, Nemotron, and LaBSE chapter-level results; pinned V1 snapshot.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extremes: fifteen of fifteen</a:t>
            </a:r>
          </a:p>
          <a:p xmlns:a="http://schemas.openxmlformats.org/drawingml/2006/main">
            <a:r>
              <a:t>- middle order unstable</a:t>
            </a:r>
          </a:p>
          <a:p xmlns:a="http://schemas.openxmlformats.org/drawingml/2006/main">
            <a:r>
              <a:t>- not model-universal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 through the model rows]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broad extreme contrast survives all three models. Literal translations are</a:t>
            </a:r>
          </a:p>
          <a:p xmlns:a="http://schemas.openxmlformats.org/drawingml/2006/main">
            <a:r>
              <a:t>closer than paraphrases in all fifteen model-by-language combinations.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complete Literal–Formal–Dynamic–Paraphrase ordering is less stable. It</a:t>
            </a:r>
          </a:p>
          <a:p xmlns:a="http://schemas.openxmlformats.org/drawingml/2006/main">
            <a:r>
              <a:t>holds in only forty to sixty percent of languages, depending on the model, with</a:t>
            </a:r>
          </a:p>
          <a:p xmlns:a="http://schemas.openxmlformats.org/drawingml/2006/main">
            <a:r>
              <a:t>most inversions around the intermediate categories.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extent signal is therefore not unique to Qwen. Three models, however, are</a:t>
            </a:r>
          </a:p>
          <a:p xmlns:a="http://schemas.openxmlformats.org/drawingml/2006/main">
            <a:r>
              <a:t>not enough to claim model independence.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Qwen, Nemotron, and LaBSE chapter-level results; pinned V1 snapshot.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recurring orderings</a:t>
            </a:r>
          </a:p>
          <a:p xmlns:a="http://schemas.openxmlformats.org/drawingml/2006/main">
            <a:r>
              <a:t>- some model dependence</a:t>
            </a:r>
          </a:p>
          <a:p xmlns:a="http://schemas.openxmlformats.org/drawingml/2006/main">
            <a:r>
              <a:t>- compare patterns, not distances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translation-level comparisons show a similar pattern.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model rows]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percentages above the matrices show how many eligible translation pairs</a:t>
            </a:r>
          </a:p>
          <a:p xmlns:a="http://schemas.openxmlformats.org/drawingml/2006/main">
            <a:r>
              <a:t>receive a supported ordering. Many orderings recur across model spaces, while</a:t>
            </a:r>
          </a:p>
          <a:p xmlns:a="http://schemas.openxmlformats.org/drawingml/2006/main">
            <a:r>
              <a:t>others 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Raw distances are not comparable between models. For example, a value of 0.4</a:t>
            </a:r>
          </a:p>
          <a:p xmlns:a="http://schemas.openxmlformats.org/drawingml/2006/main">
            <a:r>
              <a:t>in Qwen is not equivalent to 0.4 in LaBSE. What we can compare is the</a:t>
            </a:r>
          </a:p>
          <a:p xmlns:a="http://schemas.openxmlformats.org/drawingml/2006/main">
            <a:r>
              <a:t>within-model ordering and the overall pattern.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Qwen, Nemotron, and LaBSE translation-level comparisons; pinned V1 snapshot.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recurring orderings</a:t>
            </a:r>
          </a:p>
          <a:p xmlns:a="http://schemas.openxmlformats.org/drawingml/2006/main">
            <a:r>
              <a:t>- some model dependence</a:t>
            </a:r>
          </a:p>
          <a:p xmlns:a="http://schemas.openxmlformats.org/drawingml/2006/main">
            <a:r>
              <a:t>- compare patterns, not distances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translation-level comparisons show a similar pattern.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model rows]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percentages above the matrices show how many eligible translation pairs</a:t>
            </a:r>
          </a:p>
          <a:p xmlns:a="http://schemas.openxmlformats.org/drawingml/2006/main">
            <a:r>
              <a:t>receive a supported ordering. Many orderings recur across model spaces, while</a:t>
            </a:r>
          </a:p>
          <a:p xmlns:a="http://schemas.openxmlformats.org/drawingml/2006/main">
            <a:r>
              <a:t>others 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Raw distances are not comparable between models. For example, a value of 0.4</a:t>
            </a:r>
          </a:p>
          <a:p xmlns:a="http://schemas.openxmlformats.org/drawingml/2006/main">
            <a:r>
              <a:t>in Qwen is not equivalent to 0.4 in LaBSE. What we can compare is the</a:t>
            </a:r>
          </a:p>
          <a:p xmlns:a="http://schemas.openxmlformats.org/drawingml/2006/main">
            <a:r>
              <a:t>within-model ordering and the overall pattern.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Qwen, Nemotron, and LaBSE translation-level comparisons; pinned V1 snapshot.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recurring orderings</a:t>
            </a:r>
          </a:p>
          <a:p xmlns:a="http://schemas.openxmlformats.org/drawingml/2006/main">
            <a:r>
              <a:t>- some model dependence</a:t>
            </a:r>
          </a:p>
          <a:p xmlns:a="http://schemas.openxmlformats.org/drawingml/2006/main">
            <a:r>
              <a:t>- compare patterns, not distances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translation-level comparisons show a similar pattern.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 through the model rows]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percentages above the matrices show how many eligible translation pairs</a:t>
            </a:r>
          </a:p>
          <a:p xmlns:a="http://schemas.openxmlformats.org/drawingml/2006/main">
            <a:r>
              <a:t>receive a supported ordering. Many orderings recur across model spaces, while</a:t>
            </a:r>
          </a:p>
          <a:p xmlns:a="http://schemas.openxmlformats.org/drawingml/2006/main">
            <a:r>
              <a:t>others 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Raw distances are not comparable between models. For example, a value of 0.4</a:t>
            </a:r>
          </a:p>
          <a:p xmlns:a="http://schemas.openxmlformats.org/drawingml/2006/main">
            <a:r>
              <a:t>in Qwen is not equivalent to 0.4 in LaBSE. What we can compare is the</a:t>
            </a:r>
          </a:p>
          <a:p xmlns:a="http://schemas.openxmlformats.org/drawingml/2006/main">
            <a:r>
              <a:t>within-model ordering and the overall pattern.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Qwen, Nemotron, and LaBSE translation-level comparisons; pinned V1 snapshot.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extent to character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So magnitude appears promising, especially for broad contrasts. Let us now</a:t>
            </a:r>
          </a:p>
          <a:p xmlns:a="http://schemas.openxmlformats.org/drawingml/2006/main">
            <a:r>
              <a:t>return to the second hypothesis: direction.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PCA by language</a:t>
            </a:r>
          </a:p>
          <a:p xmlns:a="http://schemas.openxmlformats.org/drawingml/2006/main">
            <a:r>
              <a:t>- exploratory and lossy</a:t>
            </a:r>
          </a:p>
          <a:p xmlns:a="http://schemas.openxmlformats.org/drawingml/2006/main">
            <a:r>
              <a:t>- language-specific projections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projected the chapter-level intervention vectors into two dimensions using</a:t>
            </a:r>
          </a:p>
          <a:p xmlns:a="http://schemas.openxmlformats.org/drawingml/2006/main">
            <a:r>
              <a:t>PCA, fitted separately for each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PCA is deliberately lossy. These plots compress thousands of dimensions into</a:t>
            </a:r>
          </a:p>
          <a:p xmlns:a="http://schemas.openxmlformats.org/drawingml/2006/main">
            <a:r>
              <a:t>two, so they are an exploratory view rather than the full representation.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Even so, some translations form visible structures. The clearest example is</a:t>
            </a:r>
          </a:p>
          <a:p xmlns:a="http://schemas.openxmlformats.org/drawingml/2006/main">
            <a:r>
              <a:t>English.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Corrected Qwen PCA projections released with the EACL/SIGHUM analysis, fitted independently within each language.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PCA by language</a:t>
            </a:r>
          </a:p>
          <a:p xmlns:a="http://schemas.openxmlformats.org/drawingml/2006/main">
            <a:r>
              <a:t>- exploratory and lossy</a:t>
            </a:r>
          </a:p>
          <a:p xmlns:a="http://schemas.openxmlformats.org/drawingml/2006/main">
            <a:r>
              <a:t>- language-specific projections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 projected the chapter-level intervention vectors into two dimensions using</a:t>
            </a:r>
          </a:p>
          <a:p xmlns:a="http://schemas.openxmlformats.org/drawingml/2006/main">
            <a:r>
              <a:t>PCA, fitted separately for each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PCA is deliberately lossy. These plots compress thousands of dimensions into</a:t>
            </a:r>
          </a:p>
          <a:p xmlns:a="http://schemas.openxmlformats.org/drawingml/2006/main">
            <a:r>
              <a:t>two, so they are an exploratory view rather than the full representation.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Even so, some translations form visible structures. The clearest example is</a:t>
            </a:r>
          </a:p>
          <a:p xmlns:a="http://schemas.openxmlformats.org/drawingml/2006/main">
            <a:r>
              <a:t>English.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Corrected Qwen PCA projections released with the EACL/SIGHUM analysis, fitted independently within each language.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chapter-level swarm</a:t>
            </a:r>
          </a:p>
          <a:p xmlns:a="http://schemas.openxmlformats.org/drawingml/2006/main">
            <a:r>
              <a:t>- FNV and OJB arms</a:t>
            </a:r>
          </a:p>
          <a:p xmlns:a="http://schemas.openxmlformats.org/drawingml/2006/main">
            <a:r>
              <a:t>- clusters outside labels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arm belongs to the First Nations Version, or FNV.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other belongs to the Orthodox Jewish Bible, or OJB.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Both translations have many high-magnitude vectors, but they occupy different</a:t>
            </a:r>
          </a:p>
          <a:p xmlns:a="http://schemas.openxmlformats.org/drawingml/2006/main">
            <a:r>
              <a:t>regions of the projection. The easiest way to understand the distinction is to</a:t>
            </a:r>
          </a:p>
          <a:p xmlns:a="http://schemas.openxmlformats.org/drawingml/2006/main">
            <a:r>
              <a:t>look at one passage.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Corrected released Qwen English PCA projections; FNV and OJB identifiers from the Targum manifest.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chapter-level swarm</a:t>
            </a:r>
          </a:p>
          <a:p xmlns:a="http://schemas.openxmlformats.org/drawingml/2006/main">
            <a:r>
              <a:t>- FNV and OJB arms</a:t>
            </a:r>
          </a:p>
          <a:p xmlns:a="http://schemas.openxmlformats.org/drawingml/2006/main">
            <a:r>
              <a:t>- clusters outside labels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arm belongs to the First Nations Version, or FNV.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other belongs to the Orthodox Jewish Bible, or OJB.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Both translations have many high-magnitude vectors, but they occupy different</a:t>
            </a:r>
          </a:p>
          <a:p xmlns:a="http://schemas.openxmlformats.org/drawingml/2006/main">
            <a:r>
              <a:t>regions of the projection. The easiest way to understand the distinction is to</a:t>
            </a:r>
          </a:p>
          <a:p xmlns:a="http://schemas.openxmlformats.org/drawingml/2006/main">
            <a:r>
              <a:t>look at one passage.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Corrected released Qwen English PCA projections; FNV and OJB identifiers from the Targum manifest.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chapter-level swarm</a:t>
            </a:r>
          </a:p>
          <a:p xmlns:a="http://schemas.openxmlformats.org/drawingml/2006/main">
            <a:r>
              <a:t>- FNV and OJB arms</a:t>
            </a:r>
          </a:p>
          <a:p xmlns:a="http://schemas.openxmlformats.org/drawingml/2006/main">
            <a:r>
              <a:t>- clusters outside labels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arm belongs to the First Nations Version, or FNV.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other belongs to the Orthodox Jewish Bible, or OJB.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Both translations have many high-magnitude vectors, but they occupy different</a:t>
            </a:r>
          </a:p>
          <a:p xmlns:a="http://schemas.openxmlformats.org/drawingml/2006/main">
            <a:r>
              <a:t>regions of the projection. The easiest way to understand the distinction is to</a:t>
            </a:r>
          </a:p>
          <a:p xmlns:a="http://schemas.openxmlformats.org/drawingml/2006/main">
            <a:r>
              <a:t>look at one passage.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Corrected released Qwen English PCA projections; FNV and OJB identifiers from the Targum manifest.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Greek, interlinear, FNV, OJB</a:t>
            </a:r>
          </a:p>
          <a:p xmlns:a="http://schemas.openxmlformats.org/drawingml/2006/main">
            <a:r>
              <a:t>- FNV adds cultural framing</a:t>
            </a:r>
          </a:p>
          <a:p xmlns:a="http://schemas.openxmlformats.org/drawingml/2006/main">
            <a:r>
              <a:t>- OJB preserves Jewish terminology</a:t>
            </a:r>
          </a:p>
          <a:p xmlns:a="http://schemas.openxmlformats.org/drawingml/2006/main">
            <a:r>
              <a:t>- direction may encode character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Here is the Greek 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interlinear rendering reads: “Thus Paul went out from the midst of them.”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Nations Version gives us: “So Small Man went on his way.” It renders</a:t>
            </a:r>
          </a:p>
          <a:p xmlns:a="http://schemas.openxmlformats.org/drawingml/2006/main">
            <a:r>
              <a:t>Paul as *Small Man*.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Orthodox Jewish Bible gives us: “Thus did Rav Sha’ul go out from the midst</a:t>
            </a:r>
          </a:p>
          <a:p xmlns:a="http://schemas.openxmlformats.org/drawingml/2006/main">
            <a:r>
              <a:t>of them.” It uses the Hebraic form *Rav Sha’ul*.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Both translations depart strongly from the interlinear baseline, but in</a:t>
            </a:r>
          </a:p>
          <a:p xmlns:a="http://schemas.openxmlformats.org/drawingml/2006/main">
            <a:r>
              <a:t>different directions.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selected example does not prove that every direction has a stable</a:t>
            </a:r>
          </a:p>
          <a:p xmlns:a="http://schemas.openxmlformats.org/drawingml/2006/main">
            <a:r>
              <a:t>linguistic interpretation. It shows that the representation preserves</a:t>
            </a:r>
          </a:p>
          <a:p xmlns:a="http://schemas.openxmlformats.org/drawingml/2006/main">
            <a:r>
              <a:t>interpretable translation-specific structure in at least one case.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Acts 17:33 in the Greek New Testament, interlinear baseline, First Nations Version, and Orthodox Jewish Bible.</a:t>
            </a:r>
          </a:p>
          <a:p xmlns:a="http://schemas.openxmlformats.org/drawingml/2006/main">
            <a:r>
              <a:t>- Corrected released Qwen English PCA projections.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Greek, interlinear, FNV, OJB</a:t>
            </a:r>
          </a:p>
          <a:p xmlns:a="http://schemas.openxmlformats.org/drawingml/2006/main">
            <a:r>
              <a:t>- FNV adds cultural framing</a:t>
            </a:r>
          </a:p>
          <a:p xmlns:a="http://schemas.openxmlformats.org/drawingml/2006/main">
            <a:r>
              <a:t>- OJB preserves Jewish terminology</a:t>
            </a:r>
          </a:p>
          <a:p xmlns:a="http://schemas.openxmlformats.org/drawingml/2006/main">
            <a:r>
              <a:t>- direction may encode character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Here is the Greek 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interlinear rendering reads: “Thus Paul went out from the midst of them.”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Nations Version gives us: “So Small Man went on his way.” It renders</a:t>
            </a:r>
          </a:p>
          <a:p xmlns:a="http://schemas.openxmlformats.org/drawingml/2006/main">
            <a:r>
              <a:t>Paul as *Small Man*.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Orthodox Jewish Bible gives us: “Thus did Rav Sha’ul go out from the midst</a:t>
            </a:r>
          </a:p>
          <a:p xmlns:a="http://schemas.openxmlformats.org/drawingml/2006/main">
            <a:r>
              <a:t>of them.” It uses the Hebraic form *Rav Sha’ul*.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Both translations depart strongly from the interlinear baseline, but in</a:t>
            </a:r>
          </a:p>
          <a:p xmlns:a="http://schemas.openxmlformats.org/drawingml/2006/main">
            <a:r>
              <a:t>different directions.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selected example does not prove that every direction has a stable</a:t>
            </a:r>
          </a:p>
          <a:p xmlns:a="http://schemas.openxmlformats.org/drawingml/2006/main">
            <a:r>
              <a:t>linguistic interpretation. It shows that the representation preserves</a:t>
            </a:r>
          </a:p>
          <a:p xmlns:a="http://schemas.openxmlformats.org/drawingml/2006/main">
            <a:r>
              <a:t>interpretable translation-specific structure in at least one case.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Acts 17:33 in the Greek New Testament, interlinear baseline, First Nations Version, and Orthodox Jewish Bible.</a:t>
            </a:r>
          </a:p>
          <a:p xmlns:a="http://schemas.openxmlformats.org/drawingml/2006/main">
            <a:r>
              <a:t>- Corrected released Qwen English PCA projections.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Greek, interlinear, FNV, OJB</a:t>
            </a:r>
          </a:p>
          <a:p xmlns:a="http://schemas.openxmlformats.org/drawingml/2006/main">
            <a:r>
              <a:t>- FNV adds cultural framing</a:t>
            </a:r>
          </a:p>
          <a:p xmlns:a="http://schemas.openxmlformats.org/drawingml/2006/main">
            <a:r>
              <a:t>- OJB preserves Jewish terminology</a:t>
            </a:r>
          </a:p>
          <a:p xmlns:a="http://schemas.openxmlformats.org/drawingml/2006/main">
            <a:r>
              <a:t>- direction may encode character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Here is the Greek 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interlinear rendering reads: “Thus Paul went out from the midst of them.”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Nations Version gives us: “So Small Man went on his way.” It renders</a:t>
            </a:r>
          </a:p>
          <a:p xmlns:a="http://schemas.openxmlformats.org/drawingml/2006/main">
            <a:r>
              <a:t>Paul as *Small Man*.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Orthodox Jewish Bible gives us: “Thus did Rav Sha’ul go out from the midst</a:t>
            </a:r>
          </a:p>
          <a:p xmlns:a="http://schemas.openxmlformats.org/drawingml/2006/main">
            <a:r>
              <a:t>of them.” It uses the Hebraic form *Rav Sha’ul*.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Both translations depart strongly from the interlinear baseline, but in</a:t>
            </a:r>
          </a:p>
          <a:p xmlns:a="http://schemas.openxmlformats.org/drawingml/2006/main">
            <a:r>
              <a:t>different directions.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selected example does not prove that every direction has a stable</a:t>
            </a:r>
          </a:p>
          <a:p xmlns:a="http://schemas.openxmlformats.org/drawingml/2006/main">
            <a:r>
              <a:t>linguistic interpretation. It shows that the representation preserves</a:t>
            </a:r>
          </a:p>
          <a:p xmlns:a="http://schemas.openxmlformats.org/drawingml/2006/main">
            <a:r>
              <a:t>interpretable translation-specific structure in at least one case.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Acts 17:33 in the Greek New Testament, interlinear baseline, First Nations Version, and Orthodox Jewish Bible.</a:t>
            </a:r>
          </a:p>
          <a:p xmlns:a="http://schemas.openxmlformats.org/drawingml/2006/main">
            <a:r>
              <a:t>- Corrected released Qwen English PCA projections.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Greek, interlinear, FNV, OJB</a:t>
            </a:r>
          </a:p>
          <a:p xmlns:a="http://schemas.openxmlformats.org/drawingml/2006/main">
            <a:r>
              <a:t>- FNV adds cultural framing</a:t>
            </a:r>
          </a:p>
          <a:p xmlns:a="http://schemas.openxmlformats.org/drawingml/2006/main">
            <a:r>
              <a:t>- OJB preserves Jewish terminology</a:t>
            </a:r>
          </a:p>
          <a:p xmlns:a="http://schemas.openxmlformats.org/drawingml/2006/main">
            <a:r>
              <a:t>- direction may encode character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Here is the Greek 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interlinear rendering reads: “Thus Paul went out from the midst of them.”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First Nations Version gives us: “So Small Man went on his way.” It renders</a:t>
            </a:r>
          </a:p>
          <a:p xmlns:a="http://schemas.openxmlformats.org/drawingml/2006/main">
            <a:r>
              <a:t>Paul as *Small Man*.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Orthodox Jewish Bible gives us: “Thus did Rav Sha’ul go out from the midst</a:t>
            </a:r>
          </a:p>
          <a:p xmlns:a="http://schemas.openxmlformats.org/drawingml/2006/main">
            <a:r>
              <a:t>of them.” It uses the Hebraic form *Rav Sha’ul*.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Both translations depart strongly from the interlinear baseline, but in</a:t>
            </a:r>
          </a:p>
          <a:p xmlns:a="http://schemas.openxmlformats.org/drawingml/2006/main">
            <a:r>
              <a:t>different directions.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This selected example does not prove that every direction has a stable</a:t>
            </a:r>
          </a:p>
          <a:p xmlns:a="http://schemas.openxmlformats.org/drawingml/2006/main">
            <a:r>
              <a:t>linguistic interpretation. It shows that the representation preserves</a:t>
            </a:r>
          </a:p>
          <a:p xmlns:a="http://schemas.openxmlformats.org/drawingml/2006/main">
            <a:r>
              <a:t>interpretable translation-specific structure in at least one case.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Acts 17:33 in the Greek New Testament, interlinear baseline, First Nations Version, and Orthodox Jewish Bible.</a:t>
            </a:r>
          </a:p>
          <a:p xmlns:a="http://schemas.openxmlformats.org/drawingml/2006/main">
            <a:r>
              <a:t>- Corrected released Qwen English PCA projections.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applying the method without interlinear translations</a:t>
            </a:r>
          </a:p>
          <a:p xmlns:a="http://schemas.openxmlformats.org/drawingml/2006/main">
            <a:r>
              <a:t>- what the vector sees and misses</a:t>
            </a:r>
          </a:p>
          <a:p xmlns:a="http://schemas.openxmlformats.org/drawingml/2006/main">
            <a:r>
              <a:t>- how much behaviour is model-specific</a:t>
            </a:r>
          </a:p>
          <a:p xmlns:a="http://schemas.openxmlformats.org/drawingml/2006/main">
            <a:r>
              <a:t>- downstream usefulness, including translator attribution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Four broad questions remain.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First, how can we apply the method to texts without interlinear translations?</a:t>
            </a:r>
          </a:p>
          <a:p xmlns:a="http://schemas.openxmlformats.org/drawingml/2006/main">
            <a:r>
              <a:t>Which changes does it represent well, and which changes is it blind to?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much of the observed behaviour is model-specific?</a:t>
            </a:r>
          </a:p>
          <a:p xmlns:a="http://schemas.openxmlformats.org/drawingml/2006/main">
            <a:r>
              <a:t>And how well do these embeddings perform on downstream tasks such as translator</a:t>
            </a:r>
          </a:p>
          <a:p xmlns:a="http://schemas.openxmlformats.org/drawingml/2006/main">
            <a:r>
              <a:t>attribution?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directions rather than a disclosed experimental programme. The</a:t>
            </a:r>
          </a:p>
          <a:p xmlns:a="http://schemas.openxmlformats.org/drawingml/2006/main">
            <a:r>
              <a:t>immediate claim remains limited to the evidence shown today.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limitations and future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applying the method without interlinear translations</a:t>
            </a:r>
          </a:p>
          <a:p xmlns:a="http://schemas.openxmlformats.org/drawingml/2006/main">
            <a:r>
              <a:t>- what the vector sees and misses</a:t>
            </a:r>
          </a:p>
          <a:p xmlns:a="http://schemas.openxmlformats.org/drawingml/2006/main">
            <a:r>
              <a:t>- how much behaviour is model-specific</a:t>
            </a:r>
          </a:p>
          <a:p xmlns:a="http://schemas.openxmlformats.org/drawingml/2006/main">
            <a:r>
              <a:t>- downstream usefulness, including translator attribution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Four broad questions remain.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First, how can we apply the method to texts without interlinear translations?</a:t>
            </a:r>
          </a:p>
          <a:p xmlns:a="http://schemas.openxmlformats.org/drawingml/2006/main">
            <a:r>
              <a:t>Which changes does it represent well, and which changes is it blind to?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much of the observed behaviour is model-specific?</a:t>
            </a:r>
          </a:p>
          <a:p xmlns:a="http://schemas.openxmlformats.org/drawingml/2006/main">
            <a:r>
              <a:t>And how well do these embeddings perform on downstream tasks such as translator</a:t>
            </a:r>
          </a:p>
          <a:p xmlns:a="http://schemas.openxmlformats.org/drawingml/2006/main">
            <a:r>
              <a:t>attribution?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directions rather than a disclosed experimental programme. The</a:t>
            </a:r>
          </a:p>
          <a:p xmlns:a="http://schemas.openxmlformats.org/drawingml/2006/main">
            <a:r>
              <a:t>immediate claim remains limited to the evidence shown today.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limitations and future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applying the method without interlinear translations</a:t>
            </a:r>
          </a:p>
          <a:p xmlns:a="http://schemas.openxmlformats.org/drawingml/2006/main">
            <a:r>
              <a:t>- what the vector sees and misses</a:t>
            </a:r>
          </a:p>
          <a:p xmlns:a="http://schemas.openxmlformats.org/drawingml/2006/main">
            <a:r>
              <a:t>- how much behaviour is model-specific</a:t>
            </a:r>
          </a:p>
          <a:p xmlns:a="http://schemas.openxmlformats.org/drawingml/2006/main">
            <a:r>
              <a:t>- downstream usefulness, including translator attribution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Four broad questions remain.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First, how can we apply the method to texts without interlinear translations?</a:t>
            </a:r>
          </a:p>
          <a:p xmlns:a="http://schemas.openxmlformats.org/drawingml/2006/main">
            <a:r>
              <a:t>Which changes does it represent well, and which changes is it blind to?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[click]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much of the observed behaviour is model-specific?</a:t>
            </a:r>
          </a:p>
          <a:p xmlns:a="http://schemas.openxmlformats.org/drawingml/2006/main">
            <a:r>
              <a:t>And how well do these embeddings perform on downstream tasks such as translator</a:t>
            </a:r>
          </a:p>
          <a:p xmlns:a="http://schemas.openxmlformats.org/drawingml/2006/main">
            <a:r>
              <a:t>attribution?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directions rather than a disclosed experimental programme. The</a:t>
            </a:r>
          </a:p>
          <a:p xmlns:a="http://schemas.openxmlformats.org/drawingml/2006/main">
            <a:r>
              <a:t>immediate claim remains limited to the evidence shown today.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abstract, limitations and future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KEY POINTS</a:t>
            </a:r>
          </a:p>
          <a:p xmlns:a="http://schemas.openxmlformats.org/drawingml/2006/main">
            <a:r>
              <a:t>- magnitude: broad extent</a:t>
            </a:r>
          </a:p>
          <a:p xmlns:a="http://schemas.openxmlformats.org/drawingml/2006/main">
            <a:r>
              <a:t>- direction: some character</a:t>
            </a:r>
          </a:p>
          <a:p xmlns:a="http://schemas.openxmlformats.org/drawingml/2006/main">
            <a:r>
              <a:t>- evidence still incomplete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DETAILED NOTES</a:t>
            </a:r>
          </a:p>
          <a:p xmlns:a="http://schemas.openxmlformats.org/drawingml/2006/main">
            <a:r>
              <a:t>The current evidence suggests that magnitude captures the broad extent of</a:t>
            </a:r>
          </a:p>
          <a:p xmlns:a="http://schemas.openxmlformats.org/drawingml/2006/main">
            <a:r>
              <a:t>translator intervention, while direction can preserve information about its</a:t>
            </a:r>
          </a:p>
          <a:p xmlns:a="http://schemas.openxmlformats.org/drawingml/2006/main">
            <a:r>
              <a:t>character in at least some cases.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results support further evaluation, but the evidence remains incomplete.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Thank you. The QR code links to the paper and project resources; the slides will</a:t>
            </a:r>
          </a:p>
          <a:p xmlns:a="http://schemas.openxmlformats.org/drawingml/2006/main">
            <a:r>
              <a:t>be added after the talk. I will be happy to take your questions.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Rapacz, Maciej. EADH2026 accepted abstract and pinned cross-model extension.</a:t>
            </a:r>
          </a:p>
          <a:p xmlns:a="http://schemas.openxmlformats.org/drawingml/2006/main">
            <a:r>
              <a:t>- Resource link: https://mrapacz.com/eadh2026/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2728752ebd4ef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b58838e64664ab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8dddafe146841c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b0b4e478031439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972cf058422462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7b32159dd694e2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22a4d02b15b43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type="blank">
  <p:cSld name="EADH2026 · Titl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3.xml><?xml version="1.0" encoding="utf-8"?>
<p:sldLayout xmlns:p="http://schemas.openxmlformats.org/presentationml/2006/main" type="blank">
  <p:cSld name="EADH2026 · Statement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4.xml><?xml version="1.0" encoding="utf-8"?>
<p:sldLayout xmlns:p="http://schemas.openxmlformats.org/presentationml/2006/main" type="blank">
  <p:cSld name="EADH2026 · Title + Visual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5.xml><?xml version="1.0" encoding="utf-8"?>
<p:sldLayout xmlns:p="http://schemas.openxmlformats.org/presentationml/2006/main" type="blank">
  <p:cSld name="EADH2026 · Split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6.xml><?xml version="1.0" encoding="utf-8"?>
<p:sldLayout xmlns:p="http://schemas.openxmlformats.org/presentationml/2006/main" type="blank">
  <p:cSld name="EADH2026 · Comparison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 type="blank">
  <p:cSld name="EADH2026 · Closing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7a960423bf4447" /><Relationship Type="http://schemas.openxmlformats.org/officeDocument/2006/relationships/slideLayout" Target="/ppt/slideLayouts/slideLayout1.xml" Id="R8d2f1b4c4b4845a0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1327f4d3e04c46d8" /><Relationship Type="http://schemas.openxmlformats.org/officeDocument/2006/relationships/slideLayout" Target="/ppt/slideLayouts/slideLayout2.xml" Id="Ra39c453dcd154781" /><Relationship Type="http://schemas.openxmlformats.org/officeDocument/2006/relationships/slideLayout" Target="/ppt/slideLayouts/slideLayout3.xml" Id="R9ebf0f3772e341fb" /><Relationship Type="http://schemas.openxmlformats.org/officeDocument/2006/relationships/slideLayout" Target="/ppt/slideLayouts/slideLayout4.xml" Id="Rfc8ace087126483d" /><Relationship Type="http://schemas.openxmlformats.org/officeDocument/2006/relationships/slideLayout" Target="/ppt/slideLayouts/slideLayout5.xml" Id="R1ef98ba6af7f4c59" /><Relationship Type="http://schemas.openxmlformats.org/officeDocument/2006/relationships/slideLayout" Target="/ppt/slideLayouts/slideLayout6.xml" Id="Rac49aa1eb1c64190" /><Relationship Type="http://schemas.openxmlformats.org/officeDocument/2006/relationships/slideLayout" Target="/ppt/slideLayouts/slideLayout7.xml" Id="R83d73aa085ef414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2f1b4c4b4845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EADH2026 · Interlinear Baselines · Denim and Coral · 82% soft"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1" r:id="Ra39c453dcd154781"/>
    <p:sldLayoutId xmlns:r="http://schemas.openxmlformats.org/officeDocument/2006/relationships" id="2147483652" r:id="R9ebf0f3772e341fb"/>
    <p:sldLayoutId xmlns:r="http://schemas.openxmlformats.org/officeDocument/2006/relationships" id="2147483653" r:id="Rfc8ace087126483d"/>
    <p:sldLayoutId xmlns:r="http://schemas.openxmlformats.org/officeDocument/2006/relationships" id="2147483654" r:id="R1ef98ba6af7f4c59"/>
    <p:sldLayoutId xmlns:r="http://schemas.openxmlformats.org/officeDocument/2006/relationships" id="2147483655" r:id="Rac49aa1eb1c64190"/>
    <p:sldLayoutId xmlns:r="http://schemas.openxmlformats.org/officeDocument/2006/relationships" id="2147483656" r:id="R83d73aa085ef4143"/>
  </p:sldLayoutIdLst>
</p:sldMaster>
</file>

<file path=ppt/slideMasters/theme/theme2.xml><?xml version="1.0" encoding="utf-8"?>
<a:theme xmlns:a="http://schemas.openxmlformats.org/drawingml/2006/main" name="ChatGPT">
  <a:themeElements>
    <a:clrScheme name="Interlinear Baselines · Denim and Coral · 82% soft">
      <a:dk1>
        <a:srgbClr val="000000"/>
      </a:dk1>
      <a:lt1>
        <a:srgbClr val="FFFFFF"/>
      </a:lt1>
      <a:dk2>
        <a:srgbClr val="27313A"/>
      </a:dk2>
      <a:lt2>
        <a:srgbClr val="FAF9F5"/>
      </a:lt2>
      <a:accent1>
        <a:srgbClr val="537AA4"/>
      </a:accent1>
      <a:accent2>
        <a:srgbClr val="466484"/>
      </a:accent2>
      <a:accent3>
        <a:srgbClr val="B7C4CE"/>
      </a:accent3>
      <a:accent4>
        <a:srgbClr val="687078"/>
      </a:accent4>
      <a:accent5>
        <a:srgbClr val="72797E"/>
      </a:accent5>
      <a:accent6>
        <a:srgbClr val="E5E2DA"/>
      </a:accent6>
      <a:hlink>
        <a:srgbClr val="537AA4"/>
      </a:hlink>
      <a:folHlink>
        <a:srgbClr val="466484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Interlinear Baselines · Denim and Coral · 82% sof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Interlinear Baselines · Denim and Coral · 82% soft">
      <a:dk1>
        <a:srgbClr val="000000"/>
      </a:dk1>
      <a:lt1>
        <a:srgbClr val="FFFFFF"/>
      </a:lt1>
      <a:dk2>
        <a:srgbClr val="27313A"/>
      </a:dk2>
      <a:lt2>
        <a:srgbClr val="FAF9F5"/>
      </a:lt2>
      <a:accent1>
        <a:srgbClr val="537AA4"/>
      </a:accent1>
      <a:accent2>
        <a:srgbClr val="466484"/>
      </a:accent2>
      <a:accent3>
        <a:srgbClr val="B7C4CE"/>
      </a:accent3>
      <a:accent4>
        <a:srgbClr val="687078"/>
      </a:accent4>
      <a:accent5>
        <a:srgbClr val="72797E"/>
      </a:accent5>
      <a:accent6>
        <a:srgbClr val="E5E2DA"/>
      </a:accent6>
      <a:hlink>
        <a:srgbClr val="537AA4"/>
      </a:hlink>
      <a:folHlink>
        <a:srgbClr val="466484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Interlinear Baselines · Denim and Coral · 82% sof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3ba7052cea4c87" /><Relationship Type="http://schemas.openxmlformats.org/officeDocument/2006/relationships/image" Target="/ppt/media/image.png" Id="R58570d27ade84ac3" /><Relationship Type="http://schemas.openxmlformats.org/officeDocument/2006/relationships/notesSlide" Target="/ppt/notesSlides/notesSlide1.xml" Id="Rb0a1fed0393f4e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b825d7f18846fc" /><Relationship Type="http://schemas.openxmlformats.org/officeDocument/2006/relationships/image" Target="/ppt/media/image2.png" Id="R71dc36fbfb854662" /><Relationship Type="http://schemas.openxmlformats.org/officeDocument/2006/relationships/notesSlide" Target="/ppt/notesSlides/notesSlide2.xml" Id="Redbbe72d0b104e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1b97c206a4d7a" /><Relationship Type="http://schemas.openxmlformats.org/officeDocument/2006/relationships/image" Target="/ppt/media/image3.png" Id="R6f82a185f0294a73" /><Relationship Type="http://schemas.openxmlformats.org/officeDocument/2006/relationships/notesSlide" Target="/ppt/notesSlides/notesSlide3.xml" Id="R9260a59fd1a146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d1d00ab12475a" /><Relationship Type="http://schemas.openxmlformats.org/officeDocument/2006/relationships/image" Target="/ppt/media/image4.png" Id="R59875f2b467f436f" /><Relationship Type="http://schemas.openxmlformats.org/officeDocument/2006/relationships/notesSlide" Target="/ppt/notesSlides/notesSlide4.xml" Id="R938d6c76d32c40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f94ab306104273" /><Relationship Type="http://schemas.openxmlformats.org/officeDocument/2006/relationships/image" Target="/ppt/media/image5.png" Id="R4db72c1ad0554c66" /><Relationship Type="http://schemas.openxmlformats.org/officeDocument/2006/relationships/notesSlide" Target="/ppt/notesSlides/notesSlide5.xml" Id="R5609c8c5693148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5a84995a34f3b" /><Relationship Type="http://schemas.openxmlformats.org/officeDocument/2006/relationships/image" Target="/ppt/media/image6.png" Id="R3c0e2b0080b24286" /><Relationship Type="http://schemas.openxmlformats.org/officeDocument/2006/relationships/notesSlide" Target="/ppt/notesSlides/notesSlide6.xml" Id="R9000de5812c04f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86fa6284d4468" /><Relationship Type="http://schemas.openxmlformats.org/officeDocument/2006/relationships/image" Target="/ppt/media/image7.png" Id="Ra68566d25eaa438e" /><Relationship Type="http://schemas.openxmlformats.org/officeDocument/2006/relationships/notesSlide" Target="/ppt/notesSlides/notesSlide7.xml" Id="R59594e70426e40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face8fca4c4d22" /><Relationship Type="http://schemas.openxmlformats.org/officeDocument/2006/relationships/image" Target="/ppt/media/image8.png" Id="R436e64dd32094975" /><Relationship Type="http://schemas.openxmlformats.org/officeDocument/2006/relationships/notesSlide" Target="/ppt/notesSlides/notesSlide8.xml" Id="R9bc591d0dfee47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f4b1797d2400d" /><Relationship Type="http://schemas.openxmlformats.org/officeDocument/2006/relationships/image" Target="/ppt/media/image9.png" Id="Ra71db5fe7c044db9" /><Relationship Type="http://schemas.openxmlformats.org/officeDocument/2006/relationships/notesSlide" Target="/ppt/notesSlides/notesSlide9.xml" Id="R3a829872a5d641a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3ce0f6b79a4a8c" /><Relationship Type="http://schemas.openxmlformats.org/officeDocument/2006/relationships/image" Target="/ppt/media/image10.png" Id="R1f39a86771d1404b" /><Relationship Type="http://schemas.openxmlformats.org/officeDocument/2006/relationships/notesSlide" Target="/ppt/notesSlides/notesSlide10.xml" Id="Rd05847be990841d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1a1f4c0ad496c" /><Relationship Type="http://schemas.openxmlformats.org/officeDocument/2006/relationships/image" Target="/ppt/media/image11.png" Id="R53a26404b0af4016" /><Relationship Type="http://schemas.openxmlformats.org/officeDocument/2006/relationships/notesSlide" Target="/ppt/notesSlides/notesSlide11.xml" Id="R05878d35ebfc4a8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14268d77f4e3d" /><Relationship Type="http://schemas.openxmlformats.org/officeDocument/2006/relationships/image" Target="/ppt/media/image12.png" Id="R033bdac512a4475b" /><Relationship Type="http://schemas.openxmlformats.org/officeDocument/2006/relationships/notesSlide" Target="/ppt/notesSlides/notesSlide12.xml" Id="Rbf3b857b14f6485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e71d981f84375" /><Relationship Type="http://schemas.openxmlformats.org/officeDocument/2006/relationships/image" Target="/ppt/media/image13.png" Id="Raed8ce8da16349c1" /><Relationship Type="http://schemas.openxmlformats.org/officeDocument/2006/relationships/notesSlide" Target="/ppt/notesSlides/notesSlide13.xml" Id="R8dcba199f2394d3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613961916d4013" /><Relationship Type="http://schemas.openxmlformats.org/officeDocument/2006/relationships/image" Target="/ppt/media/image14.png" Id="R29c4a744ad5a4143" /><Relationship Type="http://schemas.openxmlformats.org/officeDocument/2006/relationships/notesSlide" Target="/ppt/notesSlides/notesSlide14.xml" Id="Rad010b99655743a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1caab403f40ce" /><Relationship Type="http://schemas.openxmlformats.org/officeDocument/2006/relationships/image" Target="/ppt/media/image15.png" Id="R1ffc1cd8a8334fde" /><Relationship Type="http://schemas.openxmlformats.org/officeDocument/2006/relationships/notesSlide" Target="/ppt/notesSlides/notesSlide15.xml" Id="R61cedaf68b124d3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a4ebf872eb4fba" /><Relationship Type="http://schemas.openxmlformats.org/officeDocument/2006/relationships/image" Target="/ppt/media/image16.png" Id="R7b8ed88dd3054875" /><Relationship Type="http://schemas.openxmlformats.org/officeDocument/2006/relationships/notesSlide" Target="/ppt/notesSlides/notesSlide16.xml" Id="R79046ff670734cf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f92fc9aedd4411" /><Relationship Type="http://schemas.openxmlformats.org/officeDocument/2006/relationships/image" Target="/ppt/media/image17.png" Id="Rab35ea77c52f4feb" /><Relationship Type="http://schemas.openxmlformats.org/officeDocument/2006/relationships/notesSlide" Target="/ppt/notesSlides/notesSlide17.xml" Id="R4b7889d8b869462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1717d9860d46f7" /><Relationship Type="http://schemas.openxmlformats.org/officeDocument/2006/relationships/image" Target="/ppt/media/image18.png" Id="R127a3d22f5b442fc" /><Relationship Type="http://schemas.openxmlformats.org/officeDocument/2006/relationships/notesSlide" Target="/ppt/notesSlides/notesSlide18.xml" Id="R7082ba7d90b449e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4f65c99464fb0" /><Relationship Type="http://schemas.openxmlformats.org/officeDocument/2006/relationships/image" Target="/ppt/media/image19.png" Id="Rd2b52e016c7a4586" /><Relationship Type="http://schemas.openxmlformats.org/officeDocument/2006/relationships/notesSlide" Target="/ppt/notesSlides/notesSlide19.xml" Id="Rbfcf6195e19042a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9523841b2b4c49" /><Relationship Type="http://schemas.openxmlformats.org/officeDocument/2006/relationships/image" Target="/ppt/media/image20.png" Id="Rd40c0ff7fe0b4c27" /><Relationship Type="http://schemas.openxmlformats.org/officeDocument/2006/relationships/notesSlide" Target="/ppt/notesSlides/notesSlide20.xml" Id="R6ce5a280a8a9476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f442ab779e4ade" /><Relationship Type="http://schemas.openxmlformats.org/officeDocument/2006/relationships/image" Target="/ppt/media/image21.png" Id="R169a958a8ed44ed9" /><Relationship Type="http://schemas.openxmlformats.org/officeDocument/2006/relationships/notesSlide" Target="/ppt/notesSlides/notesSlide21.xml" Id="Rce3bc13d75324b8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e5d2a30e94fb6" /><Relationship Type="http://schemas.openxmlformats.org/officeDocument/2006/relationships/image" Target="/ppt/media/image22.png" Id="Rfc3040c1c1224f87" /><Relationship Type="http://schemas.openxmlformats.org/officeDocument/2006/relationships/notesSlide" Target="/ppt/notesSlides/notesSlide22.xml" Id="Ra11e58e70ffb4f2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e69f326b2e40cb" /><Relationship Type="http://schemas.openxmlformats.org/officeDocument/2006/relationships/image" Target="/ppt/media/image23.png" Id="R6dedf63b00514606" /><Relationship Type="http://schemas.openxmlformats.org/officeDocument/2006/relationships/notesSlide" Target="/ppt/notesSlides/notesSlide23.xml" Id="R4b378ded18c54dd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dac890ac934a57" /><Relationship Type="http://schemas.openxmlformats.org/officeDocument/2006/relationships/image" Target="/ppt/media/image24.png" Id="R776b518869694ad9" /><Relationship Type="http://schemas.openxmlformats.org/officeDocument/2006/relationships/notesSlide" Target="/ppt/notesSlides/notesSlide24.xml" Id="R451200cbbcc0463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618ae579c84748" /><Relationship Type="http://schemas.openxmlformats.org/officeDocument/2006/relationships/image" Target="/ppt/media/image25.png" Id="Rae548e61b1a5426f" /><Relationship Type="http://schemas.openxmlformats.org/officeDocument/2006/relationships/notesSlide" Target="/ppt/notesSlides/notesSlide25.xml" Id="Re55442a342e646c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1bdf9aa78c4028" /><Relationship Type="http://schemas.openxmlformats.org/officeDocument/2006/relationships/image" Target="/ppt/media/image26.png" Id="Rd5d302b309284de6" /><Relationship Type="http://schemas.openxmlformats.org/officeDocument/2006/relationships/notesSlide" Target="/ppt/notesSlides/notesSlide26.xml" Id="Rb6b04edb4b70419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7bc2366b94b11" /><Relationship Type="http://schemas.openxmlformats.org/officeDocument/2006/relationships/image" Target="/ppt/media/image27.png" Id="Raa9aa1691b714114" /><Relationship Type="http://schemas.openxmlformats.org/officeDocument/2006/relationships/notesSlide" Target="/ppt/notesSlides/notesSlide27.xml" Id="R6b6d28053f06416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dd96acf3f64b91" /><Relationship Type="http://schemas.openxmlformats.org/officeDocument/2006/relationships/image" Target="/ppt/media/image28.png" Id="Rf01c56c9b8ba4f7e" /><Relationship Type="http://schemas.openxmlformats.org/officeDocument/2006/relationships/notesSlide" Target="/ppt/notesSlides/notesSlide28.xml" Id="R5cc50fdafeb4456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221ac2425480e" /><Relationship Type="http://schemas.openxmlformats.org/officeDocument/2006/relationships/image" Target="/ppt/media/image29.png" Id="R85bbb3f547f141f0" /><Relationship Type="http://schemas.openxmlformats.org/officeDocument/2006/relationships/notesSlide" Target="/ppt/notesSlides/notesSlide29.xml" Id="R5e906fbc285f48f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f2f6e0de446f0" /><Relationship Type="http://schemas.openxmlformats.org/officeDocument/2006/relationships/image" Target="/ppt/media/image30.png" Id="R52d8bf16d21246e9" /><Relationship Type="http://schemas.openxmlformats.org/officeDocument/2006/relationships/notesSlide" Target="/ppt/notesSlides/notesSlide30.xml" Id="Racf6fb8416814a0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432a2ea91a4d72" /><Relationship Type="http://schemas.openxmlformats.org/officeDocument/2006/relationships/image" Target="/ppt/media/image31.png" Id="Rc807c9a8cb924fb1" /><Relationship Type="http://schemas.openxmlformats.org/officeDocument/2006/relationships/notesSlide" Target="/ppt/notesSlides/notesSlide31.xml" Id="R672e1dd40737494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93ef200e14211" /><Relationship Type="http://schemas.openxmlformats.org/officeDocument/2006/relationships/image" Target="/ppt/media/image32.png" Id="Rf004adb668194b41" /><Relationship Type="http://schemas.openxmlformats.org/officeDocument/2006/relationships/notesSlide" Target="/ppt/notesSlides/notesSlide32.xml" Id="R7b3aa60d7b434ec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08edc805994507" /><Relationship Type="http://schemas.openxmlformats.org/officeDocument/2006/relationships/image" Target="/ppt/media/image33.png" Id="R593bcfc6a71b48d3" /><Relationship Type="http://schemas.openxmlformats.org/officeDocument/2006/relationships/notesSlide" Target="/ppt/notesSlides/notesSlide33.xml" Id="R467a18a93cdd4bc3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45b533aa3e4a1b" /><Relationship Type="http://schemas.openxmlformats.org/officeDocument/2006/relationships/image" Target="/ppt/media/image34.png" Id="Rf3a35fab0b26432a" /><Relationship Type="http://schemas.openxmlformats.org/officeDocument/2006/relationships/notesSlide" Target="/ppt/notesSlides/notesSlide34.xml" Id="R8ecfa4bf75e246a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3105621ec4f19" /><Relationship Type="http://schemas.openxmlformats.org/officeDocument/2006/relationships/image" Target="/ppt/media/image35.png" Id="R96e3dbf2027b4812" /><Relationship Type="http://schemas.openxmlformats.org/officeDocument/2006/relationships/notesSlide" Target="/ppt/notesSlides/notesSlide35.xml" Id="R89715cc0ec014ae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6c1e7b4d8847c2" /><Relationship Type="http://schemas.openxmlformats.org/officeDocument/2006/relationships/image" Target="/ppt/media/image36.png" Id="R37bf269969ed4679" /><Relationship Type="http://schemas.openxmlformats.org/officeDocument/2006/relationships/notesSlide" Target="/ppt/notesSlides/notesSlide36.xml" Id="R53ed2b503e514429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d2b0840e8b4503" /><Relationship Type="http://schemas.openxmlformats.org/officeDocument/2006/relationships/image" Target="/ppt/media/image37.png" Id="Rfa7a6d5e51b545b4" /><Relationship Type="http://schemas.openxmlformats.org/officeDocument/2006/relationships/notesSlide" Target="/ppt/notesSlides/notesSlide37.xml" Id="R12cec5c228c343a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7143b91dee4a1c" /><Relationship Type="http://schemas.openxmlformats.org/officeDocument/2006/relationships/image" Target="/ppt/media/image38.png" Id="R4c26a0b1d2b646b0" /><Relationship Type="http://schemas.openxmlformats.org/officeDocument/2006/relationships/notesSlide" Target="/ppt/notesSlides/notesSlide38.xml" Id="Rcacb6e29bb1c409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e5fa1040124d2e" /><Relationship Type="http://schemas.openxmlformats.org/officeDocument/2006/relationships/image" Target="/ppt/media/image39.png" Id="R79449fb794a64bf4" /><Relationship Type="http://schemas.openxmlformats.org/officeDocument/2006/relationships/image" Target="/ppt/media/image40.png" Id="R589ce3c20c974954" /><Relationship Type="http://schemas.openxmlformats.org/officeDocument/2006/relationships/notesSlide" Target="/ppt/notesSlides/notesSlide39.xml" Id="R9391f57f6a1d4825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b84f20604a4d87" /><Relationship Type="http://schemas.openxmlformats.org/officeDocument/2006/relationships/image" Target="/ppt/media/image41.png" Id="R8e41cc8476ae4175" /><Relationship Type="http://schemas.openxmlformats.org/officeDocument/2006/relationships/image" Target="/ppt/media/image42.png" Id="R9b5ac8782a3d4dcb" /><Relationship Type="http://schemas.openxmlformats.org/officeDocument/2006/relationships/image" Target="/ppt/media/image43.png" Id="R5fe1642142fa444d" /><Relationship Type="http://schemas.openxmlformats.org/officeDocument/2006/relationships/image" Target="/ppt/media/image44.png" Id="R4a6d29115f844e60" /><Relationship Type="http://schemas.openxmlformats.org/officeDocument/2006/relationships/image" Target="/ppt/media/image45.png" Id="R71273b066e6d4c4c" /><Relationship Type="http://schemas.openxmlformats.org/officeDocument/2006/relationships/image" Target="/ppt/media/image46.png" Id="R591f1b9cc00748cd" /><Relationship Type="http://schemas.openxmlformats.org/officeDocument/2006/relationships/image" Target="/ppt/media/image47.png" Id="R9b74c7c3b91044a3" /><Relationship Type="http://schemas.openxmlformats.org/officeDocument/2006/relationships/image" Target="/ppt/media/image48.png" Id="Rd70f04fb88014c75" /><Relationship Type="http://schemas.openxmlformats.org/officeDocument/2006/relationships/image" Target="/ppt/media/image49.png" Id="R52311bd5d4554d2f" /><Relationship Type="http://schemas.openxmlformats.org/officeDocument/2006/relationships/notesSlide" Target="/ppt/notesSlides/notesSlide40.xml" Id="R14ceb4e3585e4f4a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dc375cf0aa4634" /><Relationship Type="http://schemas.openxmlformats.org/officeDocument/2006/relationships/image" Target="/ppt/media/image50.png" Id="R6f6953c842d54844" /><Relationship Type="http://schemas.openxmlformats.org/officeDocument/2006/relationships/image" Target="/ppt/media/image51.png" Id="Rb27122c62b444179" /><Relationship Type="http://schemas.openxmlformats.org/officeDocument/2006/relationships/image" Target="/ppt/media/image52.png" Id="R91792c1444d94c91" /><Relationship Type="http://schemas.openxmlformats.org/officeDocument/2006/relationships/image" Target="/ppt/media/image53.png" Id="R3b862eceee1c404a" /><Relationship Type="http://schemas.openxmlformats.org/officeDocument/2006/relationships/image" Target="/ppt/media/image54.png" Id="Rd00bd9757c3b49f5" /><Relationship Type="http://schemas.openxmlformats.org/officeDocument/2006/relationships/image" Target="/ppt/media/image55.png" Id="Rfd0216c248dc4b7c" /><Relationship Type="http://schemas.openxmlformats.org/officeDocument/2006/relationships/image" Target="/ppt/media/image56.png" Id="R0705ac8955a54b35" /><Relationship Type="http://schemas.openxmlformats.org/officeDocument/2006/relationships/image" Target="/ppt/media/image57.png" Id="Rb13c7dfe09bf4c48" /><Relationship Type="http://schemas.openxmlformats.org/officeDocument/2006/relationships/image" Target="/ppt/media/image58.png" Id="R324eafe9c0bb45b7" /><Relationship Type="http://schemas.openxmlformats.org/officeDocument/2006/relationships/notesSlide" Target="/ppt/notesSlides/notesSlide41.xml" Id="Ra90cb3222cf04987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d0c0013bbc4da0" /><Relationship Type="http://schemas.openxmlformats.org/officeDocument/2006/relationships/image" Target="/ppt/media/image59.png" Id="R114f76e7bed74079" /><Relationship Type="http://schemas.openxmlformats.org/officeDocument/2006/relationships/image" Target="/ppt/media/image60.png" Id="R43fa0b3a44fa4b4a" /><Relationship Type="http://schemas.openxmlformats.org/officeDocument/2006/relationships/image" Target="/ppt/media/image61.png" Id="Ra356ec039c1f4b8a" /><Relationship Type="http://schemas.openxmlformats.org/officeDocument/2006/relationships/image" Target="/ppt/media/image62.png" Id="R9fcd5a458507444d" /><Relationship Type="http://schemas.openxmlformats.org/officeDocument/2006/relationships/image" Target="/ppt/media/image63.png" Id="R5b0f81d91c88496a" /><Relationship Type="http://schemas.openxmlformats.org/officeDocument/2006/relationships/image" Target="/ppt/media/image64.png" Id="R1daf9ee139e344bd" /><Relationship Type="http://schemas.openxmlformats.org/officeDocument/2006/relationships/image" Target="/ppt/media/image65.png" Id="R17d68046d676403b" /><Relationship Type="http://schemas.openxmlformats.org/officeDocument/2006/relationships/image" Target="/ppt/media/image66.png" Id="Rbc9d4d217eb843fc" /><Relationship Type="http://schemas.openxmlformats.org/officeDocument/2006/relationships/image" Target="/ppt/media/image67.png" Id="Reeaaf3fb35f542d4" /><Relationship Type="http://schemas.openxmlformats.org/officeDocument/2006/relationships/image" Target="/ppt/media/image68.png" Id="R051e6857005d4fa4" /><Relationship Type="http://schemas.openxmlformats.org/officeDocument/2006/relationships/notesSlide" Target="/ppt/notesSlides/notesSlide42.xml" Id="Rd722c0f939074f19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82283517354943" /><Relationship Type="http://schemas.openxmlformats.org/officeDocument/2006/relationships/image" Target="/ppt/media/image69.png" Id="R205ac621e2754748" /><Relationship Type="http://schemas.openxmlformats.org/officeDocument/2006/relationships/image" Target="/ppt/media/image70.png" Id="Rb81cabb7ad6c48bd" /><Relationship Type="http://schemas.openxmlformats.org/officeDocument/2006/relationships/notesSlide" Target="/ppt/notesSlides/notesSlide43.xml" Id="R7bd3e3f63fda473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b7c360276341c3" /><Relationship Type="http://schemas.openxmlformats.org/officeDocument/2006/relationships/image" Target="/ppt/media/image71.png" Id="R28eae9e6c73845e7" /><Relationship Type="http://schemas.openxmlformats.org/officeDocument/2006/relationships/image" Target="/ppt/media/image72.png" Id="Rb0c0beb561284a62" /><Relationship Type="http://schemas.openxmlformats.org/officeDocument/2006/relationships/image" Target="/ppt/media/image73.png" Id="Rb291f540c4ad4fec" /><Relationship Type="http://schemas.openxmlformats.org/officeDocument/2006/relationships/notesSlide" Target="/ppt/notesSlides/notesSlide44.xml" Id="R5a1fc69d75e949a3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b9cdb341b34a48" /><Relationship Type="http://schemas.openxmlformats.org/officeDocument/2006/relationships/image" Target="/ppt/media/image74.png" Id="R1d990feb07654c7b" /><Relationship Type="http://schemas.openxmlformats.org/officeDocument/2006/relationships/image" Target="/ppt/media/image75.png" Id="R1c33c545ec09492c" /><Relationship Type="http://schemas.openxmlformats.org/officeDocument/2006/relationships/image" Target="/ppt/media/image76.png" Id="R1429e4810d4a4da9" /><Relationship Type="http://schemas.openxmlformats.org/officeDocument/2006/relationships/image" Target="/ppt/media/image77.png" Id="R99204d13267c4f06" /><Relationship Type="http://schemas.openxmlformats.org/officeDocument/2006/relationships/notesSlide" Target="/ppt/notesSlides/notesSlide45.xml" Id="R5f61dcbc07a84ff9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b476701c5c4040" /><Relationship Type="http://schemas.openxmlformats.org/officeDocument/2006/relationships/image" Target="/ppt/media/image78.png" Id="Re8872d52ca654b74" /><Relationship Type="http://schemas.openxmlformats.org/officeDocument/2006/relationships/notesSlide" Target="/ppt/notesSlides/notesSlide46.xml" Id="Ra72d94e4a35b4dc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2ae1e8f36f4590" /><Relationship Type="http://schemas.openxmlformats.org/officeDocument/2006/relationships/image" Target="/ppt/media/image79.png" Id="R6c1dfe28362d45ee" /><Relationship Type="http://schemas.openxmlformats.org/officeDocument/2006/relationships/notesSlide" Target="/ppt/notesSlides/notesSlide47.xml" Id="R3d7c86f96ffd4eb9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20e46fa3244ca" /><Relationship Type="http://schemas.openxmlformats.org/officeDocument/2006/relationships/image" Target="/ppt/media/image80.png" Id="R2fad33507b4a40b7" /><Relationship Type="http://schemas.openxmlformats.org/officeDocument/2006/relationships/notesSlide" Target="/ppt/notesSlides/notesSlide48.xml" Id="Rd8389abf9791489b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8d083d8eaa446f" /><Relationship Type="http://schemas.openxmlformats.org/officeDocument/2006/relationships/image" Target="/ppt/media/image81.png" Id="R41cd7543b66948a0" /><Relationship Type="http://schemas.openxmlformats.org/officeDocument/2006/relationships/notesSlide" Target="/ppt/notesSlides/notesSlide49.xml" Id="Ra6a07caec9f84fe3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3c1692ebd2447c" /><Relationship Type="http://schemas.openxmlformats.org/officeDocument/2006/relationships/image" Target="/ppt/media/image82.png" Id="R8a07e4893e864399" /><Relationship Type="http://schemas.openxmlformats.org/officeDocument/2006/relationships/notesSlide" Target="/ppt/notesSlides/notesSlide50.xml" Id="R0e4b6fac7e3541ea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d88661cbd4815" /><Relationship Type="http://schemas.openxmlformats.org/officeDocument/2006/relationships/image" Target="/ppt/media/image83.png" Id="Ra7caf7ecc1cd4539" /><Relationship Type="http://schemas.openxmlformats.org/officeDocument/2006/relationships/notesSlide" Target="/ppt/notesSlides/notesSlide51.xml" Id="Rd145cab137d74014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ddd0589de4f3b" /><Relationship Type="http://schemas.openxmlformats.org/officeDocument/2006/relationships/image" Target="/ppt/media/image84.png" Id="R4020a1d360fa4a75" /><Relationship Type="http://schemas.openxmlformats.org/officeDocument/2006/relationships/image" Target="/ppt/media/image85.png" Id="R908d386820eb4e2e" /><Relationship Type="http://schemas.openxmlformats.org/officeDocument/2006/relationships/notesSlide" Target="/ppt/notesSlides/notesSlide52.xml" Id="Rdf81975f26ab47c5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4294732fc4806" /><Relationship Type="http://schemas.openxmlformats.org/officeDocument/2006/relationships/image" Target="/ppt/media/image86.png" Id="R4553be21221141e0" /><Relationship Type="http://schemas.openxmlformats.org/officeDocument/2006/relationships/image" Target="/ppt/media/image87.png" Id="Rff68dca999ad494f" /><Relationship Type="http://schemas.openxmlformats.org/officeDocument/2006/relationships/notesSlide" Target="/ppt/notesSlides/notesSlide53.xml" Id="R82d6bfbc0e9045a3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f06f1e86641bc" /><Relationship Type="http://schemas.openxmlformats.org/officeDocument/2006/relationships/image" Target="/ppt/media/image88.png" Id="R7c3b8e7d22914e46" /><Relationship Type="http://schemas.openxmlformats.org/officeDocument/2006/relationships/image" Target="/ppt/media/image89.png" Id="R5f18c55029754196" /><Relationship Type="http://schemas.openxmlformats.org/officeDocument/2006/relationships/notesSlide" Target="/ppt/notesSlides/notesSlide54.xml" Id="Reae0fa36830846fa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13b518d3e3428b" /><Relationship Type="http://schemas.openxmlformats.org/officeDocument/2006/relationships/image" Target="/ppt/media/image90.png" Id="R560052821e244b35" /><Relationship Type="http://schemas.openxmlformats.org/officeDocument/2006/relationships/image" Target="/ppt/media/image91.png" Id="R2ec74c799ed8454c" /><Relationship Type="http://schemas.openxmlformats.org/officeDocument/2006/relationships/notesSlide" Target="/ppt/notesSlides/notesSlide55.xml" Id="R995b2158d0224182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f6b55bb7846e7" /><Relationship Type="http://schemas.openxmlformats.org/officeDocument/2006/relationships/image" Target="/ppt/media/image92.png" Id="Re901b5217dde4cad" /><Relationship Type="http://schemas.openxmlformats.org/officeDocument/2006/relationships/notesSlide" Target="/ppt/notesSlides/notesSlide56.xml" Id="R1a15b5f58f054870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ef442ee8144be6" /><Relationship Type="http://schemas.openxmlformats.org/officeDocument/2006/relationships/image" Target="/ppt/media/image93.png" Id="R873ee44793744e34" /><Relationship Type="http://schemas.openxmlformats.org/officeDocument/2006/relationships/notesSlide" Target="/ppt/notesSlides/notesSlide57.xml" Id="R01b8ca42e6b1420c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8db62a74e945a2" /><Relationship Type="http://schemas.openxmlformats.org/officeDocument/2006/relationships/image" Target="/ppt/media/image94.png" Id="R8bf66d7571134f44" /><Relationship Type="http://schemas.openxmlformats.org/officeDocument/2006/relationships/notesSlide" Target="/ppt/notesSlides/notesSlide58.xml" Id="R77f573b8004245d3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6f4e22e22f4ceb" /><Relationship Type="http://schemas.openxmlformats.org/officeDocument/2006/relationships/image" Target="/ppt/media/image95.png" Id="R329c608a554c44b0" /><Relationship Type="http://schemas.openxmlformats.org/officeDocument/2006/relationships/notesSlide" Target="/ppt/notesSlides/notesSlide59.xml" Id="Re7d9568e6fa04f98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3a52c7cf744b5c" /><Relationship Type="http://schemas.openxmlformats.org/officeDocument/2006/relationships/image" Target="/ppt/media/image96.png" Id="R15c4b4bf08e048f1" /><Relationship Type="http://schemas.openxmlformats.org/officeDocument/2006/relationships/image" Target="/ppt/media/image97.png" Id="R90114e9f95f446df" /><Relationship Type="http://schemas.openxmlformats.org/officeDocument/2006/relationships/notesSlide" Target="/ppt/notesSlides/notesSlide60.xml" Id="R35f91c2f040347f9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e322c5a94142bb" /><Relationship Type="http://schemas.openxmlformats.org/officeDocument/2006/relationships/image" Target="/ppt/media/image98.png" Id="Rbee9dbc08b54477c" /><Relationship Type="http://schemas.openxmlformats.org/officeDocument/2006/relationships/image" Target="/ppt/media/image99.png" Id="Rcf962efbf88a4a7c" /><Relationship Type="http://schemas.openxmlformats.org/officeDocument/2006/relationships/notesSlide" Target="/ppt/notesSlides/notesSlide61.xml" Id="R4ee14a5e546c4c25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65b5da0b634bc2" /><Relationship Type="http://schemas.openxmlformats.org/officeDocument/2006/relationships/image" Target="/ppt/media/image100.png" Id="R4943efc12ffe412c" /><Relationship Type="http://schemas.openxmlformats.org/officeDocument/2006/relationships/image" Target="/ppt/media/image101.png" Id="R070779dd7b9c4a00" /><Relationship Type="http://schemas.openxmlformats.org/officeDocument/2006/relationships/notesSlide" Target="/ppt/notesSlides/notesSlide62.xml" Id="R75b1ef0772154f74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967c409a2b4726" /><Relationship Type="http://schemas.openxmlformats.org/officeDocument/2006/relationships/image" Target="/ppt/media/image102.png" Id="Rac2ab74acde74318" /><Relationship Type="http://schemas.openxmlformats.org/officeDocument/2006/relationships/image" Target="/ppt/media/image103.png" Id="Rc6b174565a314b84" /><Relationship Type="http://schemas.openxmlformats.org/officeDocument/2006/relationships/notesSlide" Target="/ppt/notesSlides/notesSlide63.xml" Id="R5fbf651181554806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dc60d9ced142f0" /><Relationship Type="http://schemas.openxmlformats.org/officeDocument/2006/relationships/image" Target="/ppt/media/image104.png" Id="R1af07db5abb94177" /><Relationship Type="http://schemas.openxmlformats.org/officeDocument/2006/relationships/image" Target="/ppt/media/image105.png" Id="R5db45770aa794705" /><Relationship Type="http://schemas.openxmlformats.org/officeDocument/2006/relationships/notesSlide" Target="/ppt/notesSlides/notesSlide64.xml" Id="R8b2aaff8c18542ab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5367ad4074041" /><Relationship Type="http://schemas.openxmlformats.org/officeDocument/2006/relationships/image" Target="/ppt/media/image106.png" Id="R76453dd3e29446ca" /><Relationship Type="http://schemas.openxmlformats.org/officeDocument/2006/relationships/notesSlide" Target="/ppt/notesSlides/notesSlide65.xml" Id="Rab752b1e9a0d4b5d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98552a7a5740da" /><Relationship Type="http://schemas.openxmlformats.org/officeDocument/2006/relationships/image" Target="/ppt/media/image107.png" Id="Rd9285dbf35e2480a" /><Relationship Type="http://schemas.openxmlformats.org/officeDocument/2006/relationships/image" Target="/ppt/media/image108.png" Id="Ra96aceb9ec2b49e4" /><Relationship Type="http://schemas.openxmlformats.org/officeDocument/2006/relationships/notesSlide" Target="/ppt/notesSlides/notesSlide66.xml" Id="Rfa963c136abd4460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0efbdbddf4280" /><Relationship Type="http://schemas.openxmlformats.org/officeDocument/2006/relationships/image" Target="/ppt/media/image109.png" Id="R22955eb092db439a" /><Relationship Type="http://schemas.openxmlformats.org/officeDocument/2006/relationships/image" Target="/ppt/media/image110.png" Id="R0e01a5ef81844c3b" /><Relationship Type="http://schemas.openxmlformats.org/officeDocument/2006/relationships/notesSlide" Target="/ppt/notesSlides/notesSlide67.xml" Id="Rfd1a08c0dba44a82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87faa6f92f4503" /><Relationship Type="http://schemas.openxmlformats.org/officeDocument/2006/relationships/image" Target="/ppt/media/image111.png" Id="R42009da363cd4bf3" /><Relationship Type="http://schemas.openxmlformats.org/officeDocument/2006/relationships/notesSlide" Target="/ppt/notesSlides/notesSlide68.xml" Id="R8789c54f4a7647c3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e0dfbfa3c0479b" /><Relationship Type="http://schemas.openxmlformats.org/officeDocument/2006/relationships/image" Target="/ppt/media/image112.png" Id="R95963d2b6a094103" /><Relationship Type="http://schemas.openxmlformats.org/officeDocument/2006/relationships/image" Target="/ppt/media/image113.png" Id="R52da638bb90a48e5" /><Relationship Type="http://schemas.openxmlformats.org/officeDocument/2006/relationships/notesSlide" Target="/ppt/notesSlides/notesSlide69.xml" Id="R64cc206b1b344a6e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37f25dc6f4ded" /><Relationship Type="http://schemas.openxmlformats.org/officeDocument/2006/relationships/image" Target="/ppt/media/image114.png" Id="R48fca61e17df46f3" /><Relationship Type="http://schemas.openxmlformats.org/officeDocument/2006/relationships/image" Target="/ppt/media/image115.png" Id="R661688ffd9a7423a" /><Relationship Type="http://schemas.openxmlformats.org/officeDocument/2006/relationships/notesSlide" Target="/ppt/notesSlides/notesSlide70.xml" Id="R0ef5d0aed9f44c1f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db9564f0db455b" /><Relationship Type="http://schemas.openxmlformats.org/officeDocument/2006/relationships/image" Target="/ppt/media/image116.png" Id="R7de50ed80dc3421b" /><Relationship Type="http://schemas.openxmlformats.org/officeDocument/2006/relationships/notesSlide" Target="/ppt/notesSlides/notesSlide71.xml" Id="R0d8af0ac07c24b12" /></Relationships>
</file>

<file path=ppt/slides/_rels/slide7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89464c4734f90" /><Relationship Type="http://schemas.openxmlformats.org/officeDocument/2006/relationships/image" Target="/ppt/media/image117.png" Id="R1a37866271394c98" /><Relationship Type="http://schemas.openxmlformats.org/officeDocument/2006/relationships/notesSlide" Target="/ppt/notesSlides/notesSlide72.xml" Id="Rab8bbff37147414b" /></Relationships>
</file>

<file path=ppt/slides/_rels/slide7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30b6c3b7244829" /><Relationship Type="http://schemas.openxmlformats.org/officeDocument/2006/relationships/image" Target="/ppt/media/image118.png" Id="R4b7d5ae6bc884604" /><Relationship Type="http://schemas.openxmlformats.org/officeDocument/2006/relationships/notesSlide" Target="/ppt/notesSlides/notesSlide73.xml" Id="R619fb6f59132400e" /></Relationships>
</file>

<file path=ppt/slides/_rels/slide7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34f314f45e48f6" /><Relationship Type="http://schemas.openxmlformats.org/officeDocument/2006/relationships/image" Target="/ppt/media/image119.png" Id="R5e7e188efc2f4c81" /><Relationship Type="http://schemas.openxmlformats.org/officeDocument/2006/relationships/image" Target="/ppt/media/image120.png" Id="Re87528eaa3ab4c86" /><Relationship Type="http://schemas.openxmlformats.org/officeDocument/2006/relationships/notesSlide" Target="/ppt/notesSlides/notesSlide74.xml" Id="R3f986d1f762e45f1" /></Relationships>
</file>

<file path=ppt/slides/_rels/slide7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8ef7ada3f04378" /><Relationship Type="http://schemas.openxmlformats.org/officeDocument/2006/relationships/image" Target="/ppt/media/image121.png" Id="R6211a6b070a74d17" /><Relationship Type="http://schemas.openxmlformats.org/officeDocument/2006/relationships/image" Target="/ppt/media/image122.png" Id="R60b417050db44120" /><Relationship Type="http://schemas.openxmlformats.org/officeDocument/2006/relationships/notesSlide" Target="/ppt/notesSlides/notesSlide75.xml" Id="R0e890e2839384d82" /></Relationships>
</file>

<file path=ppt/slides/_rels/slide7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0fa41c39744f4" /><Relationship Type="http://schemas.openxmlformats.org/officeDocument/2006/relationships/image" Target="/ppt/media/image123.png" Id="R17402783c55e4804" /><Relationship Type="http://schemas.openxmlformats.org/officeDocument/2006/relationships/image" Target="/ppt/media/image124.png" Id="R77e137a53fe54c58" /><Relationship Type="http://schemas.openxmlformats.org/officeDocument/2006/relationships/notesSlide" Target="/ppt/notesSlides/notesSlide76.xml" Id="R2af8aeb732da47d7" /></Relationships>
</file>

<file path=ppt/slides/_rels/slide7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0182ef087e47c9" /><Relationship Type="http://schemas.openxmlformats.org/officeDocument/2006/relationships/image" Target="/ppt/media/image125.png" Id="Ra31bf8afd35f4d74" /><Relationship Type="http://schemas.openxmlformats.org/officeDocument/2006/relationships/image" Target="/ppt/media/image126.png" Id="Rc9e122b72bea4c7e" /><Relationship Type="http://schemas.openxmlformats.org/officeDocument/2006/relationships/notesSlide" Target="/ppt/notesSlides/notesSlide77.xml" Id="R63ee25a404924a86" /></Relationships>
</file>

<file path=ppt/slides/_rels/slide7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7baafa39dd475c" /><Relationship Type="http://schemas.openxmlformats.org/officeDocument/2006/relationships/image" Target="/ppt/media/image127.png" Id="Rb79e3a323e894a0a" /><Relationship Type="http://schemas.openxmlformats.org/officeDocument/2006/relationships/image" Target="/ppt/media/image128.png" Id="R54c9c2c417634b7c" /><Relationship Type="http://schemas.openxmlformats.org/officeDocument/2006/relationships/notesSlide" Target="/ppt/notesSlides/notesSlide78.xml" Id="R158767bbeace44c1" /></Relationships>
</file>

<file path=ppt/slides/_rels/slide7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266fed3e274964" /><Relationship Type="http://schemas.openxmlformats.org/officeDocument/2006/relationships/image" Target="/ppt/media/image129.png" Id="R42d2fc85f3284a5b" /><Relationship Type="http://schemas.openxmlformats.org/officeDocument/2006/relationships/image" Target="/ppt/media/image130.png" Id="R5075c9aabad9405e" /><Relationship Type="http://schemas.openxmlformats.org/officeDocument/2006/relationships/notesSlide" Target="/ppt/notesSlides/notesSlide79.xml" Id="R21d517e6ced64d19" /></Relationships>
</file>

<file path=ppt/slides/_rels/slide8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60866eea3e4ada" /><Relationship Type="http://schemas.openxmlformats.org/officeDocument/2006/relationships/image" Target="/ppt/media/image131.png" Id="Ra74fb2b38be24a2a" /><Relationship Type="http://schemas.openxmlformats.org/officeDocument/2006/relationships/notesSlide" Target="/ppt/notesSlides/notesSlide80.xml" Id="R2becc2aff69543a9" /></Relationships>
</file>

<file path=ppt/slides/_rels/slide8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717dae41444eb5" /><Relationship Type="http://schemas.openxmlformats.org/officeDocument/2006/relationships/image" Target="/ppt/media/image132.png" Id="R4ad5ecc437fa4841" /><Relationship Type="http://schemas.openxmlformats.org/officeDocument/2006/relationships/notesSlide" Target="/ppt/notesSlides/notesSlide81.xml" Id="R016e342609b84325" /></Relationships>
</file>

<file path=ppt/slides/_rels/slide8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7686fd60234c15" /><Relationship Type="http://schemas.openxmlformats.org/officeDocument/2006/relationships/image" Target="/ppt/media/image133.png" Id="R32b8f43c6a9048c3" /><Relationship Type="http://schemas.openxmlformats.org/officeDocument/2006/relationships/image" Target="/ppt/media/image134.png" Id="R3f055542a1174564" /><Relationship Type="http://schemas.openxmlformats.org/officeDocument/2006/relationships/notesSlide" Target="/ppt/notesSlides/notesSlide82.xml" Id="R559a730cf9344856" /></Relationships>
</file>

<file path=ppt/slides/_rels/slide8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9bb7354a864611" /><Relationship Type="http://schemas.openxmlformats.org/officeDocument/2006/relationships/image" Target="/ppt/media/image135.png" Id="Rd0727810bc8e4cfa" /><Relationship Type="http://schemas.openxmlformats.org/officeDocument/2006/relationships/image" Target="/ppt/media/image136.png" Id="R99b5ebaeefec4094" /><Relationship Type="http://schemas.openxmlformats.org/officeDocument/2006/relationships/notesSlide" Target="/ppt/notesSlides/notesSlide83.xml" Id="R43e2c029a673497f" /></Relationships>
</file>

<file path=ppt/slides/_rels/slide8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bca77418ca402b" /><Relationship Type="http://schemas.openxmlformats.org/officeDocument/2006/relationships/image" Target="/ppt/media/image137.png" Id="R98ee5d6391a942d5" /><Relationship Type="http://schemas.openxmlformats.org/officeDocument/2006/relationships/image" Target="/ppt/media/image138.png" Id="R02483806d32d4dc7" /><Relationship Type="http://schemas.openxmlformats.org/officeDocument/2006/relationships/notesSlide" Target="/ppt/notesSlides/notesSlide84.xml" Id="R01ff2567f2e44ce6" /></Relationships>
</file>

<file path=ppt/slides/_rels/slide8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0929319fba49ad" /><Relationship Type="http://schemas.openxmlformats.org/officeDocument/2006/relationships/image" Target="/ppt/media/image139.png" Id="Rc902106e803c4757" /><Relationship Type="http://schemas.openxmlformats.org/officeDocument/2006/relationships/image" Target="/ppt/media/image140.png" Id="R50f3de577a2a40b1" /><Relationship Type="http://schemas.openxmlformats.org/officeDocument/2006/relationships/notesSlide" Target="/ppt/notesSlides/notesSlide85.xml" Id="Rcf2e7505f8274601" /></Relationships>
</file>

<file path=ppt/slides/_rels/slide8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98bd47ba143d8" /><Relationship Type="http://schemas.openxmlformats.org/officeDocument/2006/relationships/image" Target="/ppt/media/image141.png" Id="R9b77927a73314981" /><Relationship Type="http://schemas.openxmlformats.org/officeDocument/2006/relationships/image" Target="/ppt/media/image142.png" Id="Rfa42c3be5c714499" /><Relationship Type="http://schemas.openxmlformats.org/officeDocument/2006/relationships/notesSlide" Target="/ppt/notesSlides/notesSlide86.xml" Id="R536276ebfbf3454a" /></Relationships>
</file>

<file path=ppt/slides/_rels/slide8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1071b5c7944b80" /><Relationship Type="http://schemas.openxmlformats.org/officeDocument/2006/relationships/image" Target="/ppt/media/image143.png" Id="R9e620f4baff64732" /><Relationship Type="http://schemas.openxmlformats.org/officeDocument/2006/relationships/image" Target="/ppt/media/image144.png" Id="Reace3154ff4e44e0" /><Relationship Type="http://schemas.openxmlformats.org/officeDocument/2006/relationships/notesSlide" Target="/ppt/notesSlides/notesSlide87.xml" Id="R71a84cff9215411a" /></Relationships>
</file>

<file path=ppt/slides/_rels/slide8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892f337b984144" /><Relationship Type="http://schemas.openxmlformats.org/officeDocument/2006/relationships/image" Target="/ppt/media/image145.png" Id="Rff6ef03c5a17495d" /><Relationship Type="http://schemas.openxmlformats.org/officeDocument/2006/relationships/image" Target="/ppt/media/image146.png" Id="R82eb7815a78845bd" /><Relationship Type="http://schemas.openxmlformats.org/officeDocument/2006/relationships/notesSlide" Target="/ppt/notesSlides/notesSlide88.xml" Id="R727bed44f2234543" /></Relationships>
</file>

<file path=ppt/slides/_rels/slide8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d957fae2b94adf" /><Relationship Type="http://schemas.openxmlformats.org/officeDocument/2006/relationships/image" Target="/ppt/media/image147.png" Id="R3ef944bcd4ea43b2" /><Relationship Type="http://schemas.openxmlformats.org/officeDocument/2006/relationships/image" Target="/ppt/media/image148.png" Id="R1bf1d045c5ee46e1" /><Relationship Type="http://schemas.openxmlformats.org/officeDocument/2006/relationships/notesSlide" Target="/ppt/notesSlides/notesSlide89.xml" Id="Rafc9a406c73c451e" /></Relationships>
</file>

<file path=ppt/slides/_rels/slide9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7e3eef515d4ada" /><Relationship Type="http://schemas.openxmlformats.org/officeDocument/2006/relationships/image" Target="/ppt/media/image149.png" Id="R3762c0110a5e4b93" /><Relationship Type="http://schemas.openxmlformats.org/officeDocument/2006/relationships/notesSlide" Target="/ppt/notesSlides/notesSlide90.xml" Id="R22599c505a9d4081" /></Relationships>
</file>

<file path=ppt/slides/_rels/slide9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f0f005138841b4" /><Relationship Type="http://schemas.openxmlformats.org/officeDocument/2006/relationships/image" Target="/ppt/media/image150.png" Id="Ra52fc692b144496e" /><Relationship Type="http://schemas.openxmlformats.org/officeDocument/2006/relationships/notesSlide" Target="/ppt/notesSlides/notesSlide91.xml" Id="R83ae8cf0ec3b451b" /></Relationships>
</file>

<file path=ppt/slides/_rels/slide9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d433d9c5bd4d8e" /><Relationship Type="http://schemas.openxmlformats.org/officeDocument/2006/relationships/image" Target="/ppt/media/image151.png" Id="R82c8c6c841b24400" /><Relationship Type="http://schemas.openxmlformats.org/officeDocument/2006/relationships/notesSlide" Target="/ppt/notesSlides/notesSlide92.xml" Id="R68a4f46d56d34364" /></Relationships>
</file>

<file path=ppt/slides/_rels/slide9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603217de941ae" /><Relationship Type="http://schemas.openxmlformats.org/officeDocument/2006/relationships/image" Target="/ppt/media/image152.png" Id="R2ac6263cbfb7433b" /><Relationship Type="http://schemas.openxmlformats.org/officeDocument/2006/relationships/image" Target="/ppt/media/image153.png" Id="Rb35e9eeb73bd4bc7" /><Relationship Type="http://schemas.openxmlformats.org/officeDocument/2006/relationships/notesSlide" Target="/ppt/notesSlides/notesSlide93.xml" Id="R1807bdf5bb774c6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deck-title">
            <a:extLst xmlns:a="http://schemas.openxmlformats.org/drawingml/2006/main">
              <a:ext uri="{FF2B5EF4-FFF2-40B4-BE49-F238E27FC236}">
                <a16:creationId xmlns:a16="http://schemas.microsoft.com/office/drawing/2014/main" id="{202B3F33-1FFA-4F44-A5F1-F0A7A11A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066800"/>
            <a:ext cx="9525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6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Measuring the Shift: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36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Baselines for Quantifying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36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6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Translator Intervention in Vector Spaces</a:t>
            </a:r>
          </a:p>
        </p:txBody>
      </p:sp>
      <p:sp>
        <p:nvSpPr>
          <p:cNvPr id="2" name="author">
            <a:extLst xmlns:a="http://schemas.openxmlformats.org/drawingml/2006/main">
              <a:ext uri="{FF2B5EF4-FFF2-40B4-BE49-F238E27FC236}">
                <a16:creationId xmlns:a16="http://schemas.microsoft.com/office/drawing/2014/main" id="{D5431ABD-BE5E-419E-8678-9D6D33DF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3860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1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1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Maciej Rapacz</a:t>
            </a:r>
          </a:p>
        </p:txBody>
      </p:sp>
      <p:sp>
        <p:nvSpPr>
          <p:cNvPr id="3" name="affiliation">
            <a:extLst xmlns:a="http://schemas.openxmlformats.org/drawingml/2006/main">
              <a:ext uri="{FF2B5EF4-FFF2-40B4-BE49-F238E27FC236}">
                <a16:creationId xmlns:a16="http://schemas.microsoft.com/office/drawing/2014/main" id="{B59E0AD7-04DF-4074-BC81-BC213742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5770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AGH University of Krakow</a:t>
            </a:r>
          </a:p>
        </p:txBody>
      </p:sp>
      <p:sp>
        <p:nvSpPr>
          <p:cNvPr id="4" name="event">
            <a:extLst xmlns:a="http://schemas.openxmlformats.org/drawingml/2006/main">
              <a:ext uri="{FF2B5EF4-FFF2-40B4-BE49-F238E27FC236}">
                <a16:creationId xmlns:a16="http://schemas.microsoft.com/office/drawing/2014/main" id="{1E6984C2-7A76-44C9-BCE4-D2D37DAA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14975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EADH2026 · Kraków · 16 September 2026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570d27ade84ac3"/>
          <a:stretch xmlns:a="http://schemas.openxmlformats.org/drawingml/2006/main"/>
        </p:blipFill>
        <p:spPr>
          <a:xfrm xmlns:a="http://schemas.openxmlformats.org/drawingml/2006/main">
            <a:off x="8801100" y="3886200"/>
            <a:ext cx="2133600" cy="2133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05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F9D8DD1-5660-47F5-8E92-884885D5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One passage, several translations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8CA07AF4-0ED9-4A59-A5CF-A8E3D236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">
            <a:extLst xmlns:a="http://schemas.openxmlformats.org/drawingml/2006/main">
              <a:ext uri="{FF2B5EF4-FFF2-40B4-BE49-F238E27FC236}">
                <a16:creationId xmlns:a16="http://schemas.microsoft.com/office/drawing/2014/main" id="{FCD5FD5B-23A3-4A42-99ED-5632AE2B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504950"/>
            <a:ext cx="9982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τὸν ἄρτον ἡμῶν τὸν ἐπιούσιον δὸς ἡμῖν σήμερον</a:t>
            </a:r>
          </a:p>
        </p:txBody>
      </p:sp>
      <p:sp>
        <p:nvSpPr>
          <p:cNvPr id="4" name="locator">
            <a:extLst xmlns:a="http://schemas.openxmlformats.org/drawingml/2006/main">
              <a:ext uri="{FF2B5EF4-FFF2-40B4-BE49-F238E27FC236}">
                <a16:creationId xmlns:a16="http://schemas.microsoft.com/office/drawing/2014/main" id="{38100BB7-C1A0-4BFB-A77A-1D9B4CB8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0574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1912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Matthew 6:11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dc36fbfb854662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7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36F4127-9797-4631-A5CF-AD6D8D25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One passage, several translations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9DF8735B-0F7D-4C76-A697-9E27E508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">
            <a:extLst xmlns:a="http://schemas.openxmlformats.org/drawingml/2006/main">
              <a:ext uri="{FF2B5EF4-FFF2-40B4-BE49-F238E27FC236}">
                <a16:creationId xmlns:a16="http://schemas.microsoft.com/office/drawing/2014/main" id="{62E4DC5C-DDC5-4CC5-B1A3-57F33852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504950"/>
            <a:ext cx="9982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τὸν ἄρτον ἡμῶν τὸν ἐπιούσιον δὸς ἡμῖν σήμερον</a:t>
            </a:r>
          </a:p>
        </p:txBody>
      </p:sp>
      <p:sp>
        <p:nvSpPr>
          <p:cNvPr id="4" name="locator">
            <a:extLst xmlns:a="http://schemas.openxmlformats.org/drawingml/2006/main">
              <a:ext uri="{FF2B5EF4-FFF2-40B4-BE49-F238E27FC236}">
                <a16:creationId xmlns:a16="http://schemas.microsoft.com/office/drawing/2014/main" id="{B23452D7-A194-442A-892E-41A207D27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0574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1912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Matthew 6:11</a:t>
            </a:r>
          </a:p>
        </p:txBody>
      </p:sp>
      <p:sp>
        <p:nvSpPr>
          <p:cNvPr id="5" name="rendering-1">
            <a:extLst xmlns:a="http://schemas.openxmlformats.org/drawingml/2006/main">
              <a:ext uri="{FF2B5EF4-FFF2-40B4-BE49-F238E27FC236}">
                <a16:creationId xmlns:a16="http://schemas.microsoft.com/office/drawing/2014/main" id="{61089DCF-4C41-4D7B-A63F-97F198644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765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this day our daily bread.</a:t>
            </a:r>
          </a:p>
        </p:txBody>
      </p:sp>
      <p:sp>
        <p:nvSpPr>
          <p:cNvPr id="6" name="rendering-source-1">
            <a:extLst xmlns:a="http://schemas.openxmlformats.org/drawingml/2006/main">
              <a:ext uri="{FF2B5EF4-FFF2-40B4-BE49-F238E27FC236}">
                <a16:creationId xmlns:a16="http://schemas.microsoft.com/office/drawing/2014/main" id="{A9518F7F-A562-4BD7-9A9B-B94AF238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4765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King James Version</a:t>
            </a:r>
          </a:p>
        </p:txBody>
      </p:sp>
      <p:sp>
        <p:nvSpPr>
          <p:cNvPr id="7" name="rendering-2">
            <a:extLst xmlns:a="http://schemas.openxmlformats.org/drawingml/2006/main">
              <a:ext uri="{FF2B5EF4-FFF2-40B4-BE49-F238E27FC236}">
                <a16:creationId xmlns:a16="http://schemas.microsoft.com/office/drawing/2014/main" id="{C2639FE8-A509-4BF7-9EFB-AA86AD631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2895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today our daily bread.</a:t>
            </a:r>
          </a:p>
        </p:txBody>
      </p:sp>
      <p:sp>
        <p:nvSpPr>
          <p:cNvPr id="8" name="rendering-source-2">
            <a:extLst xmlns:a="http://schemas.openxmlformats.org/drawingml/2006/main">
              <a:ext uri="{FF2B5EF4-FFF2-40B4-BE49-F238E27FC236}">
                <a16:creationId xmlns:a16="http://schemas.microsoft.com/office/drawing/2014/main" id="{7E3183E5-CF25-41CE-BA56-7D42D707E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0289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New International Version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82a185f0294a73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60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1639307-23F7-45E5-A39E-FACFBD95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One passage, several translations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8FDEFBF-F70A-4627-8B91-2D4132B0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">
            <a:extLst xmlns:a="http://schemas.openxmlformats.org/drawingml/2006/main">
              <a:ext uri="{FF2B5EF4-FFF2-40B4-BE49-F238E27FC236}">
                <a16:creationId xmlns:a16="http://schemas.microsoft.com/office/drawing/2014/main" id="{8197871A-A250-4DEE-9B84-634AEB4A1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504950"/>
            <a:ext cx="9982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τὸν ἄρτον ἡμῶν τὸν ἐπιούσιον δὸς ἡμῖν σήμερον</a:t>
            </a:r>
          </a:p>
        </p:txBody>
      </p:sp>
      <p:sp>
        <p:nvSpPr>
          <p:cNvPr id="4" name="locator">
            <a:extLst xmlns:a="http://schemas.openxmlformats.org/drawingml/2006/main">
              <a:ext uri="{FF2B5EF4-FFF2-40B4-BE49-F238E27FC236}">
                <a16:creationId xmlns:a16="http://schemas.microsoft.com/office/drawing/2014/main" id="{8C5B581C-1CA6-40C0-BE63-6C085EDE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0574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1912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Matthew 6:11</a:t>
            </a:r>
          </a:p>
        </p:txBody>
      </p:sp>
      <p:sp>
        <p:nvSpPr>
          <p:cNvPr id="5" name="rendering-1">
            <a:extLst xmlns:a="http://schemas.openxmlformats.org/drawingml/2006/main">
              <a:ext uri="{FF2B5EF4-FFF2-40B4-BE49-F238E27FC236}">
                <a16:creationId xmlns:a16="http://schemas.microsoft.com/office/drawing/2014/main" id="{A38C29C7-9CE9-4D6A-9FB8-9E429A9F7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765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this day our daily bread.</a:t>
            </a:r>
          </a:p>
        </p:txBody>
      </p:sp>
      <p:sp>
        <p:nvSpPr>
          <p:cNvPr id="6" name="rendering-source-1">
            <a:extLst xmlns:a="http://schemas.openxmlformats.org/drawingml/2006/main">
              <a:ext uri="{FF2B5EF4-FFF2-40B4-BE49-F238E27FC236}">
                <a16:creationId xmlns:a16="http://schemas.microsoft.com/office/drawing/2014/main" id="{D700D925-6366-4142-8365-3BE73278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4765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King James Version</a:t>
            </a:r>
          </a:p>
        </p:txBody>
      </p:sp>
      <p:sp>
        <p:nvSpPr>
          <p:cNvPr id="7" name="rendering-2">
            <a:extLst xmlns:a="http://schemas.openxmlformats.org/drawingml/2006/main">
              <a:ext uri="{FF2B5EF4-FFF2-40B4-BE49-F238E27FC236}">
                <a16:creationId xmlns:a16="http://schemas.microsoft.com/office/drawing/2014/main" id="{BE87C26F-DC15-472D-AC6C-A9548F1B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2895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today our daily bread.</a:t>
            </a:r>
          </a:p>
        </p:txBody>
      </p:sp>
      <p:sp>
        <p:nvSpPr>
          <p:cNvPr id="8" name="rendering-source-2">
            <a:extLst xmlns:a="http://schemas.openxmlformats.org/drawingml/2006/main">
              <a:ext uri="{FF2B5EF4-FFF2-40B4-BE49-F238E27FC236}">
                <a16:creationId xmlns:a16="http://schemas.microsoft.com/office/drawing/2014/main" id="{B2554104-241C-4B21-9E94-6A2CF97B6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0289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New International Version</a:t>
            </a:r>
          </a:p>
        </p:txBody>
      </p:sp>
      <p:sp>
        <p:nvSpPr>
          <p:cNvPr id="9" name="rendering-3">
            <a:extLst xmlns:a="http://schemas.openxmlformats.org/drawingml/2006/main">
              <a:ext uri="{FF2B5EF4-FFF2-40B4-BE49-F238E27FC236}">
                <a16:creationId xmlns:a16="http://schemas.microsoft.com/office/drawing/2014/main" id="{4A7AC1E0-5668-476C-A60C-BACFF1370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814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today the food we need.</a:t>
            </a:r>
          </a:p>
        </p:txBody>
      </p:sp>
      <p:sp>
        <p:nvSpPr>
          <p:cNvPr id="10" name="rendering-source-3">
            <a:extLst xmlns:a="http://schemas.openxmlformats.org/drawingml/2006/main">
              <a:ext uri="{FF2B5EF4-FFF2-40B4-BE49-F238E27FC236}">
                <a16:creationId xmlns:a16="http://schemas.microsoft.com/office/drawing/2014/main" id="{EF5774D3-5830-482D-8E59-061FBC06D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5814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New Living Translation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875f2b467f436f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786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4F865AD-EB54-40CC-9E1A-39DB28BDD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One passage, several translations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F6CFEAA-A3BA-4057-93E2-1F504417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">
            <a:extLst xmlns:a="http://schemas.openxmlformats.org/drawingml/2006/main">
              <a:ext uri="{FF2B5EF4-FFF2-40B4-BE49-F238E27FC236}">
                <a16:creationId xmlns:a16="http://schemas.microsoft.com/office/drawing/2014/main" id="{04803022-DB50-43B2-BE23-BB98A177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504950"/>
            <a:ext cx="9982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τὸν ἄρτον ἡμῶν τὸν ἐπιούσιον δὸς ἡμῖν σήμερον</a:t>
            </a:r>
          </a:p>
        </p:txBody>
      </p:sp>
      <p:sp>
        <p:nvSpPr>
          <p:cNvPr id="4" name="locator">
            <a:extLst xmlns:a="http://schemas.openxmlformats.org/drawingml/2006/main">
              <a:ext uri="{FF2B5EF4-FFF2-40B4-BE49-F238E27FC236}">
                <a16:creationId xmlns:a16="http://schemas.microsoft.com/office/drawing/2014/main" id="{3804DEAD-0FA1-4612-9904-E34F1803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0574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1912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Matthew 6:11</a:t>
            </a:r>
          </a:p>
        </p:txBody>
      </p:sp>
      <p:sp>
        <p:nvSpPr>
          <p:cNvPr id="5" name="rendering-1">
            <a:extLst xmlns:a="http://schemas.openxmlformats.org/drawingml/2006/main">
              <a:ext uri="{FF2B5EF4-FFF2-40B4-BE49-F238E27FC236}">
                <a16:creationId xmlns:a16="http://schemas.microsoft.com/office/drawing/2014/main" id="{50755DF1-A5C9-43A4-888A-2CEE9B96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765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this day our daily bread.</a:t>
            </a:r>
          </a:p>
        </p:txBody>
      </p:sp>
      <p:sp>
        <p:nvSpPr>
          <p:cNvPr id="6" name="rendering-source-1">
            <a:extLst xmlns:a="http://schemas.openxmlformats.org/drawingml/2006/main">
              <a:ext uri="{FF2B5EF4-FFF2-40B4-BE49-F238E27FC236}">
                <a16:creationId xmlns:a16="http://schemas.microsoft.com/office/drawing/2014/main" id="{8A1371D1-2E15-4E6E-B258-9F2788F3B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4765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King James Version</a:t>
            </a:r>
          </a:p>
        </p:txBody>
      </p:sp>
      <p:sp>
        <p:nvSpPr>
          <p:cNvPr id="7" name="rendering-2">
            <a:extLst xmlns:a="http://schemas.openxmlformats.org/drawingml/2006/main">
              <a:ext uri="{FF2B5EF4-FFF2-40B4-BE49-F238E27FC236}">
                <a16:creationId xmlns:a16="http://schemas.microsoft.com/office/drawing/2014/main" id="{A80D8DAA-81C7-4B5E-8448-1D7563E0F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2895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today our daily bread.</a:t>
            </a:r>
          </a:p>
        </p:txBody>
      </p:sp>
      <p:sp>
        <p:nvSpPr>
          <p:cNvPr id="8" name="rendering-source-2">
            <a:extLst xmlns:a="http://schemas.openxmlformats.org/drawingml/2006/main">
              <a:ext uri="{FF2B5EF4-FFF2-40B4-BE49-F238E27FC236}">
                <a16:creationId xmlns:a16="http://schemas.microsoft.com/office/drawing/2014/main" id="{D79E79E9-327A-4488-A62D-6BFBEC42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0289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New International Version</a:t>
            </a:r>
          </a:p>
        </p:txBody>
      </p:sp>
      <p:sp>
        <p:nvSpPr>
          <p:cNvPr id="9" name="rendering-3">
            <a:extLst xmlns:a="http://schemas.openxmlformats.org/drawingml/2006/main">
              <a:ext uri="{FF2B5EF4-FFF2-40B4-BE49-F238E27FC236}">
                <a16:creationId xmlns:a16="http://schemas.microsoft.com/office/drawing/2014/main" id="{BB611BA4-A5C7-4430-B002-9EEF5647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814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today the food we need.</a:t>
            </a:r>
          </a:p>
        </p:txBody>
      </p:sp>
      <p:sp>
        <p:nvSpPr>
          <p:cNvPr id="10" name="rendering-source-3">
            <a:extLst xmlns:a="http://schemas.openxmlformats.org/drawingml/2006/main">
              <a:ext uri="{FF2B5EF4-FFF2-40B4-BE49-F238E27FC236}">
                <a16:creationId xmlns:a16="http://schemas.microsoft.com/office/drawing/2014/main" id="{3ADFA2FC-C0D7-4E40-AEC2-CFB28195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5814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New Living Translation</a:t>
            </a:r>
          </a:p>
        </p:txBody>
      </p:sp>
      <p:sp>
        <p:nvSpPr>
          <p:cNvPr id="11" name="rendering-4">
            <a:extLst xmlns:a="http://schemas.openxmlformats.org/drawingml/2006/main">
              <a:ext uri="{FF2B5EF4-FFF2-40B4-BE49-F238E27FC236}">
                <a16:creationId xmlns:a16="http://schemas.microsoft.com/office/drawing/2014/main" id="{CD07E74B-6EDD-4CFD-A961-39C2A6D4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3385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today our appointed bread.</a:t>
            </a:r>
          </a:p>
        </p:txBody>
      </p:sp>
      <p:sp>
        <p:nvSpPr>
          <p:cNvPr id="12" name="rendering-source-4">
            <a:extLst xmlns:a="http://schemas.openxmlformats.org/drawingml/2006/main">
              <a:ext uri="{FF2B5EF4-FFF2-40B4-BE49-F238E27FC236}">
                <a16:creationId xmlns:a16="http://schemas.microsoft.com/office/drawing/2014/main" id="{B6541280-6376-4380-B7E8-BC414BD6B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1338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Literal Standard Version</a:t>
            </a:r>
          </a:p>
        </p:txBody>
      </p:sp>
      <p:sp>
        <p:nvSpPr>
          <p:cNvPr id="13" name="rendering-5">
            <a:extLst xmlns:a="http://schemas.openxmlformats.org/drawingml/2006/main">
              <a:ext uri="{FF2B5EF4-FFF2-40B4-BE49-F238E27FC236}">
                <a16:creationId xmlns:a16="http://schemas.microsoft.com/office/drawing/2014/main" id="{4D172E4D-8E67-47CB-82ED-87D28C5A2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863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this day our supersubstantial bread.</a:t>
            </a:r>
          </a:p>
        </p:txBody>
      </p:sp>
      <p:sp>
        <p:nvSpPr>
          <p:cNvPr id="14" name="rendering-source-5">
            <a:extLst xmlns:a="http://schemas.openxmlformats.org/drawingml/2006/main">
              <a:ext uri="{FF2B5EF4-FFF2-40B4-BE49-F238E27FC236}">
                <a16:creationId xmlns:a16="http://schemas.microsoft.com/office/drawing/2014/main" id="{410E3B12-D1A3-49EE-B6B6-961F9037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6863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Douay-Rheims Bible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b72c1ad0554c66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723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D77EBDA-6041-48C5-9D69-2A0DD887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One passage, several translations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43CA0DCB-BD6C-4676-BB67-B36D0C104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">
            <a:extLst xmlns:a="http://schemas.openxmlformats.org/drawingml/2006/main">
              <a:ext uri="{FF2B5EF4-FFF2-40B4-BE49-F238E27FC236}">
                <a16:creationId xmlns:a16="http://schemas.microsoft.com/office/drawing/2014/main" id="{CB5AF717-78FD-4058-A005-FA852AC0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504950"/>
            <a:ext cx="9982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4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τὸν ἄρτον ἡμῶν τὸν ἐπιούσιον δὸς ἡμῖν σήμερον</a:t>
            </a:r>
          </a:p>
        </p:txBody>
      </p:sp>
      <p:sp>
        <p:nvSpPr>
          <p:cNvPr id="4" name="locator">
            <a:extLst xmlns:a="http://schemas.openxmlformats.org/drawingml/2006/main">
              <a:ext uri="{FF2B5EF4-FFF2-40B4-BE49-F238E27FC236}">
                <a16:creationId xmlns:a16="http://schemas.microsoft.com/office/drawing/2014/main" id="{8FE475C0-3D02-4E3F-84F0-F9281BF03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0574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1912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Matthew 6:11</a:t>
            </a:r>
          </a:p>
        </p:txBody>
      </p:sp>
      <p:sp>
        <p:nvSpPr>
          <p:cNvPr id="5" name="rendering-1">
            <a:extLst xmlns:a="http://schemas.openxmlformats.org/drawingml/2006/main">
              <a:ext uri="{FF2B5EF4-FFF2-40B4-BE49-F238E27FC236}">
                <a16:creationId xmlns:a16="http://schemas.microsoft.com/office/drawing/2014/main" id="{706D9D70-5C79-421D-A7CA-7A574A20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765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this day our daily bread.</a:t>
            </a:r>
          </a:p>
        </p:txBody>
      </p:sp>
      <p:sp>
        <p:nvSpPr>
          <p:cNvPr id="6" name="rendering-source-1">
            <a:extLst xmlns:a="http://schemas.openxmlformats.org/drawingml/2006/main">
              <a:ext uri="{FF2B5EF4-FFF2-40B4-BE49-F238E27FC236}">
                <a16:creationId xmlns:a16="http://schemas.microsoft.com/office/drawing/2014/main" id="{37183805-5DFE-4B33-9E91-2024E853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4765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King James Version</a:t>
            </a:r>
          </a:p>
        </p:txBody>
      </p:sp>
      <p:sp>
        <p:nvSpPr>
          <p:cNvPr id="7" name="rendering-2">
            <a:extLst xmlns:a="http://schemas.openxmlformats.org/drawingml/2006/main">
              <a:ext uri="{FF2B5EF4-FFF2-40B4-BE49-F238E27FC236}">
                <a16:creationId xmlns:a16="http://schemas.microsoft.com/office/drawing/2014/main" id="{60DBF8A5-FFFB-4539-BDFA-62FDF65D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2895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today our daily bread.</a:t>
            </a:r>
          </a:p>
        </p:txBody>
      </p:sp>
      <p:sp>
        <p:nvSpPr>
          <p:cNvPr id="8" name="rendering-source-2">
            <a:extLst xmlns:a="http://schemas.openxmlformats.org/drawingml/2006/main">
              <a:ext uri="{FF2B5EF4-FFF2-40B4-BE49-F238E27FC236}">
                <a16:creationId xmlns:a16="http://schemas.microsoft.com/office/drawing/2014/main" id="{0322CBF1-BE55-4F8A-B37C-688BD442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0289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New International Version</a:t>
            </a:r>
          </a:p>
        </p:txBody>
      </p:sp>
      <p:sp>
        <p:nvSpPr>
          <p:cNvPr id="9" name="rendering-3">
            <a:extLst xmlns:a="http://schemas.openxmlformats.org/drawingml/2006/main">
              <a:ext uri="{FF2B5EF4-FFF2-40B4-BE49-F238E27FC236}">
                <a16:creationId xmlns:a16="http://schemas.microsoft.com/office/drawing/2014/main" id="{BBBB72E3-F18B-4BA0-8E0E-E03C08D63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814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today the food we need.</a:t>
            </a:r>
          </a:p>
        </p:txBody>
      </p:sp>
      <p:sp>
        <p:nvSpPr>
          <p:cNvPr id="10" name="rendering-source-3">
            <a:extLst xmlns:a="http://schemas.openxmlformats.org/drawingml/2006/main">
              <a:ext uri="{FF2B5EF4-FFF2-40B4-BE49-F238E27FC236}">
                <a16:creationId xmlns:a16="http://schemas.microsoft.com/office/drawing/2014/main" id="{83D075D2-0EF3-43B4-9825-E884D30CA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5814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New Living Translation</a:t>
            </a:r>
          </a:p>
        </p:txBody>
      </p:sp>
      <p:sp>
        <p:nvSpPr>
          <p:cNvPr id="11" name="rendering-4">
            <a:extLst xmlns:a="http://schemas.openxmlformats.org/drawingml/2006/main">
              <a:ext uri="{FF2B5EF4-FFF2-40B4-BE49-F238E27FC236}">
                <a16:creationId xmlns:a16="http://schemas.microsoft.com/office/drawing/2014/main" id="{11C22248-36A2-4CC8-9BA6-69A54F38D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3385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today our appointed bread.</a:t>
            </a:r>
          </a:p>
        </p:txBody>
      </p:sp>
      <p:sp>
        <p:nvSpPr>
          <p:cNvPr id="12" name="rendering-source-4">
            <a:extLst xmlns:a="http://schemas.openxmlformats.org/drawingml/2006/main">
              <a:ext uri="{FF2B5EF4-FFF2-40B4-BE49-F238E27FC236}">
                <a16:creationId xmlns:a16="http://schemas.microsoft.com/office/drawing/2014/main" id="{4064E054-3403-4B09-8E46-048DFF71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1338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Literal Standard Version</a:t>
            </a:r>
          </a:p>
        </p:txBody>
      </p:sp>
      <p:sp>
        <p:nvSpPr>
          <p:cNvPr id="13" name="rendering-5">
            <a:extLst xmlns:a="http://schemas.openxmlformats.org/drawingml/2006/main">
              <a:ext uri="{FF2B5EF4-FFF2-40B4-BE49-F238E27FC236}">
                <a16:creationId xmlns:a16="http://schemas.microsoft.com/office/drawing/2014/main" id="{4E51BF4F-8B9B-485D-BEEB-B3A4C2F41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863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Give us this day our supersubstantial bread.</a:t>
            </a:r>
          </a:p>
        </p:txBody>
      </p:sp>
      <p:sp>
        <p:nvSpPr>
          <p:cNvPr id="14" name="rendering-source-5">
            <a:extLst xmlns:a="http://schemas.openxmlformats.org/drawingml/2006/main">
              <a:ext uri="{FF2B5EF4-FFF2-40B4-BE49-F238E27FC236}">
                <a16:creationId xmlns:a16="http://schemas.microsoft.com/office/drawing/2014/main" id="{E729147E-BEFA-4B7B-A9E4-A7E4FD49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6863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Douay-Rheims Bible</a:t>
            </a:r>
          </a:p>
        </p:txBody>
      </p:sp>
      <p:sp>
        <p:nvSpPr>
          <p:cNvPr id="15" name="rendering-6">
            <a:extLst xmlns:a="http://schemas.openxmlformats.org/drawingml/2006/main">
              <a:ext uri="{FF2B5EF4-FFF2-40B4-BE49-F238E27FC236}">
                <a16:creationId xmlns:a16="http://schemas.microsoft.com/office/drawing/2014/main" id="{2DE5178F-92F7-4ED6-BA3C-262148D8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3875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Keep us alive with three square meals.</a:t>
            </a:r>
          </a:p>
        </p:txBody>
      </p:sp>
      <p:sp>
        <p:nvSpPr>
          <p:cNvPr id="16" name="rendering-source-6">
            <a:extLst xmlns:a="http://schemas.openxmlformats.org/drawingml/2006/main">
              <a:ext uri="{FF2B5EF4-FFF2-40B4-BE49-F238E27FC236}">
                <a16:creationId xmlns:a16="http://schemas.microsoft.com/office/drawing/2014/main" id="{3A74DE08-0FE9-4D9B-B8B0-7CB39129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2387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The Message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0e2b0080b24286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660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8AFED9-639E-40A6-8E8E-FBC20E9C8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Intervention in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8509B6D-38BA-49DB-B2C6-CD8ACD99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hermans-quote">
            <a:extLst xmlns:a="http://schemas.openxmlformats.org/drawingml/2006/main">
              <a:ext uri="{FF2B5EF4-FFF2-40B4-BE49-F238E27FC236}">
                <a16:creationId xmlns:a16="http://schemas.microsoft.com/office/drawing/2014/main" id="{86640CD1-3440-46A0-9DC0-C3B0783C0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562100"/>
            <a:ext cx="8858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“From the point of view of the target literature,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all translation implies a degree of manipulation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of the source text for a certain purpose.”</a:t>
            </a:r>
          </a:p>
        </p:txBody>
      </p:sp>
      <p:sp>
        <p:nvSpPr>
          <p:cNvPr id="4" name="attribution">
            <a:extLst xmlns:a="http://schemas.openxmlformats.org/drawingml/2006/main">
              <a:ext uri="{FF2B5EF4-FFF2-40B4-BE49-F238E27FC236}">
                <a16:creationId xmlns:a16="http://schemas.microsoft.com/office/drawing/2014/main" id="{18B56D71-08F0-4F9F-8B1A-6739836B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09575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Theo Hermans · 1985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566d25eaa438e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013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A8058AF-96FF-44D4-A7A4-EDE6B3AD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Intervention in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55DB3939-4067-4428-83FE-8A8A26916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hermans-quote">
            <a:extLst xmlns:a="http://schemas.openxmlformats.org/drawingml/2006/main">
              <a:ext uri="{FF2B5EF4-FFF2-40B4-BE49-F238E27FC236}">
                <a16:creationId xmlns:a16="http://schemas.microsoft.com/office/drawing/2014/main" id="{3271D809-7AE5-47A4-9AD1-97615D013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562100"/>
            <a:ext cx="8858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“From the point of view of the target literature,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all translation implies a degree of manipulation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9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of the source text for a certain purpose.”</a:t>
            </a:r>
          </a:p>
        </p:txBody>
      </p:sp>
      <p:sp>
        <p:nvSpPr>
          <p:cNvPr id="4" name="attribution">
            <a:extLst xmlns:a="http://schemas.openxmlformats.org/drawingml/2006/main">
              <a:ext uri="{FF2B5EF4-FFF2-40B4-BE49-F238E27FC236}">
                <a16:creationId xmlns:a16="http://schemas.microsoft.com/office/drawing/2014/main" id="{8F43EAE4-68F8-4D09-A34E-2DC74276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09575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Theo Hermans · 1985</a:t>
            </a:r>
          </a:p>
        </p:txBody>
      </p:sp>
      <p:sp>
        <p:nvSpPr>
          <p:cNvPr id="5" name="operations">
            <a:extLst xmlns:a="http://schemas.openxmlformats.org/drawingml/2006/main">
              <a:ext uri="{FF2B5EF4-FFF2-40B4-BE49-F238E27FC236}">
                <a16:creationId xmlns:a16="http://schemas.microsoft.com/office/drawing/2014/main" id="{5046EBAB-E74B-4521-BC5E-FA03038F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086350"/>
            <a:ext cx="8858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175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2175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add  ·  omit  ·  simplify  ·  explain  ·  reinterpret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6e64dd32094975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41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E7C42A2-3FDE-46ED-B20B-6E00D3C0D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What we are looking for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0A068256-32A2-41F6-A6CE-79E3E20E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1db5fe7c044db9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375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DEADE15-B0C2-4F0E-A378-CA9DE18F4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What we are looking for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B89191A-B985-43BE-9E75-0722B38E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tradition-scholar-1">
            <a:extLst xmlns:a="http://schemas.openxmlformats.org/drawingml/2006/main">
              <a:ext uri="{FF2B5EF4-FFF2-40B4-BE49-F238E27FC236}">
                <a16:creationId xmlns:a16="http://schemas.microsoft.com/office/drawing/2014/main" id="{09D7EEBC-4DAD-4B44-AA4E-F8D36AB6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668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Vinay &amp; Darbelnet</a:t>
            </a:r>
          </a:p>
        </p:txBody>
      </p:sp>
      <p:sp>
        <p:nvSpPr>
          <p:cNvPr id="4" name="tradition-family-1">
            <a:extLst xmlns:a="http://schemas.openxmlformats.org/drawingml/2006/main">
              <a:ext uri="{FF2B5EF4-FFF2-40B4-BE49-F238E27FC236}">
                <a16:creationId xmlns:a16="http://schemas.microsoft.com/office/drawing/2014/main" id="{6BDA1476-75A4-444C-8314-8DDB910A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4478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procedures</a:t>
            </a:r>
          </a:p>
        </p:txBody>
      </p:sp>
      <p:sp>
        <p:nvSpPr>
          <p:cNvPr id="5" name="tradition-terms-1">
            <a:extLst xmlns:a="http://schemas.openxmlformats.org/drawingml/2006/main">
              <a:ext uri="{FF2B5EF4-FFF2-40B4-BE49-F238E27FC236}">
                <a16:creationId xmlns:a16="http://schemas.microsoft.com/office/drawing/2014/main" id="{F6F9EC29-BAB0-4E0E-A00F-E6FCC16A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4478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borrowing · calque · literal translation · transposition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modulation · equivalence · adaptation</a:t>
            </a:r>
          </a:p>
        </p:txBody>
      </p:sp>
      <p:sp>
        <p:nvSpPr>
          <p:cNvPr id="6" name="tradition-scholar-2">
            <a:extLst xmlns:a="http://schemas.openxmlformats.org/drawingml/2006/main">
              <a:ext uri="{FF2B5EF4-FFF2-40B4-BE49-F238E27FC236}">
                <a16:creationId xmlns:a16="http://schemas.microsoft.com/office/drawing/2014/main" id="{B49B9141-4E91-48F0-B881-B552AB8D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526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Catford</a:t>
            </a:r>
          </a:p>
        </p:txBody>
      </p:sp>
      <p:sp>
        <p:nvSpPr>
          <p:cNvPr id="7" name="tradition-family-2">
            <a:extLst xmlns:a="http://schemas.openxmlformats.org/drawingml/2006/main">
              <a:ext uri="{FF2B5EF4-FFF2-40B4-BE49-F238E27FC236}">
                <a16:creationId xmlns:a16="http://schemas.microsoft.com/office/drawing/2014/main" id="{2C0BE040-74C4-41CD-BFD3-897E6968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336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shifts</a:t>
            </a:r>
          </a:p>
        </p:txBody>
      </p:sp>
      <p:sp>
        <p:nvSpPr>
          <p:cNvPr id="8" name="tradition-terms-2">
            <a:extLst xmlns:a="http://schemas.openxmlformats.org/drawingml/2006/main">
              <a:ext uri="{FF2B5EF4-FFF2-40B4-BE49-F238E27FC236}">
                <a16:creationId xmlns:a16="http://schemas.microsoft.com/office/drawing/2014/main" id="{16A6429A-0D54-48FD-9E20-FF9596D1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1336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level · structure · class · unit/rank · intra-system</a:t>
            </a:r>
          </a:p>
        </p:txBody>
      </p:sp>
      <p:sp>
        <p:nvSpPr>
          <p:cNvPr id="9" name="tradition-scholar-3">
            <a:extLst xmlns:a="http://schemas.openxmlformats.org/drawingml/2006/main">
              <a:ext uri="{FF2B5EF4-FFF2-40B4-BE49-F238E27FC236}">
                <a16:creationId xmlns:a16="http://schemas.microsoft.com/office/drawing/2014/main" id="{AD040B1A-4F1E-4C7F-B900-5DF75A688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Chesterman</a:t>
            </a:r>
          </a:p>
        </p:txBody>
      </p:sp>
      <p:sp>
        <p:nvSpPr>
          <p:cNvPr id="10" name="tradition-family-3">
            <a:extLst xmlns:a="http://schemas.openxmlformats.org/drawingml/2006/main">
              <a:ext uri="{FF2B5EF4-FFF2-40B4-BE49-F238E27FC236}">
                <a16:creationId xmlns:a16="http://schemas.microsoft.com/office/drawing/2014/main" id="{194583EF-3BC2-4CD6-8588-2C50E9BF3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194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strategies</a:t>
            </a:r>
          </a:p>
        </p:txBody>
      </p:sp>
      <p:sp>
        <p:nvSpPr>
          <p:cNvPr id="11" name="tradition-terms-3">
            <a:extLst xmlns:a="http://schemas.openxmlformats.org/drawingml/2006/main">
              <a:ext uri="{FF2B5EF4-FFF2-40B4-BE49-F238E27FC236}">
                <a16:creationId xmlns:a16="http://schemas.microsoft.com/office/drawing/2014/main" id="{C79A4E41-D6FE-4105-895A-B575EAC97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8194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syntactic · semantic · pragmatic · explicitness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cultural filtering · information change · paraphrase</a:t>
            </a:r>
          </a:p>
        </p:txBody>
      </p:sp>
      <p:sp>
        <p:nvSpPr>
          <p:cNvPr id="12" name="tradition-scholar-4">
            <a:extLst xmlns:a="http://schemas.openxmlformats.org/drawingml/2006/main">
              <a:ext uri="{FF2B5EF4-FFF2-40B4-BE49-F238E27FC236}">
                <a16:creationId xmlns:a16="http://schemas.microsoft.com/office/drawing/2014/main" id="{B5A71838-04C3-4FC4-8E58-E22BE50EC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242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Molina &amp; Hurtado Albir</a:t>
            </a:r>
          </a:p>
        </p:txBody>
      </p:sp>
      <p:sp>
        <p:nvSpPr>
          <p:cNvPr id="13" name="tradition-family-4">
            <a:extLst xmlns:a="http://schemas.openxmlformats.org/drawingml/2006/main">
              <a:ext uri="{FF2B5EF4-FFF2-40B4-BE49-F238E27FC236}">
                <a16:creationId xmlns:a16="http://schemas.microsoft.com/office/drawing/2014/main" id="{AD033C96-2C21-4A95-8452-BB0F75C6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5052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techniques</a:t>
            </a:r>
          </a:p>
        </p:txBody>
      </p:sp>
      <p:sp>
        <p:nvSpPr>
          <p:cNvPr id="14" name="tradition-terms-4">
            <a:extLst xmlns:a="http://schemas.openxmlformats.org/drawingml/2006/main">
              <a:ext uri="{FF2B5EF4-FFF2-40B4-BE49-F238E27FC236}">
                <a16:creationId xmlns:a16="http://schemas.microsoft.com/office/drawing/2014/main" id="{5DF3E26C-BE34-4264-8DCB-FB4D31469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5052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amplification/reduction · compensation · description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generalisation/particularisation · discursive creation · variation</a:t>
            </a:r>
          </a:p>
        </p:txBody>
      </p:sp>
      <p:sp>
        <p:nvSpPr>
          <p:cNvPr id="15" name="tradition-scholar-5">
            <a:extLst xmlns:a="http://schemas.openxmlformats.org/drawingml/2006/main">
              <a:ext uri="{FF2B5EF4-FFF2-40B4-BE49-F238E27FC236}">
                <a16:creationId xmlns:a16="http://schemas.microsoft.com/office/drawing/2014/main" id="{F4AE745C-AFEC-4E03-8BF1-E333F443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Blum-Kulka · Baker · Laviosa</a:t>
            </a:r>
          </a:p>
        </p:txBody>
      </p:sp>
      <p:sp>
        <p:nvSpPr>
          <p:cNvPr id="16" name="tradition-family-5">
            <a:extLst xmlns:a="http://schemas.openxmlformats.org/drawingml/2006/main">
              <a:ext uri="{FF2B5EF4-FFF2-40B4-BE49-F238E27FC236}">
                <a16:creationId xmlns:a16="http://schemas.microsoft.com/office/drawing/2014/main" id="{A8FD6A3C-D09D-4259-88BF-D047C08B7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1910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817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tendencies / “universals”</a:t>
            </a:r>
          </a:p>
        </p:txBody>
      </p:sp>
      <p:sp>
        <p:nvSpPr>
          <p:cNvPr id="17" name="tradition-terms-5">
            <a:extLst xmlns:a="http://schemas.openxmlformats.org/drawingml/2006/main">
              <a:ext uri="{FF2B5EF4-FFF2-40B4-BE49-F238E27FC236}">
                <a16:creationId xmlns:a16="http://schemas.microsoft.com/office/drawing/2014/main" id="{57A04408-8E1A-41B8-BAF6-60437BB57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1910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explicitation · simplification · normalisation · levelling-out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39a86771d1404b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042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F4F2B22-0FB3-4342-86B1-F99CED0C5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What we are looking for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56B744F-5955-46CC-B166-48DD6ECDD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tradition-scholar-1">
            <a:extLst xmlns:a="http://schemas.openxmlformats.org/drawingml/2006/main">
              <a:ext uri="{FF2B5EF4-FFF2-40B4-BE49-F238E27FC236}">
                <a16:creationId xmlns:a16="http://schemas.microsoft.com/office/drawing/2014/main" id="{38FB3B0D-CF1C-448F-846B-D07BF274D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668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Vinay &amp; Darbelnet</a:t>
            </a:r>
          </a:p>
        </p:txBody>
      </p:sp>
      <p:sp>
        <p:nvSpPr>
          <p:cNvPr id="4" name="tradition-family-1">
            <a:extLst xmlns:a="http://schemas.openxmlformats.org/drawingml/2006/main">
              <a:ext uri="{FF2B5EF4-FFF2-40B4-BE49-F238E27FC236}">
                <a16:creationId xmlns:a16="http://schemas.microsoft.com/office/drawing/2014/main" id="{7352AEBB-1781-4831-B3F1-B34FCF65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4478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procedures</a:t>
            </a:r>
          </a:p>
        </p:txBody>
      </p:sp>
      <p:sp>
        <p:nvSpPr>
          <p:cNvPr id="5" name="tradition-terms-1">
            <a:extLst xmlns:a="http://schemas.openxmlformats.org/drawingml/2006/main">
              <a:ext uri="{FF2B5EF4-FFF2-40B4-BE49-F238E27FC236}">
                <a16:creationId xmlns:a16="http://schemas.microsoft.com/office/drawing/2014/main" id="{790B90AB-4540-4C2D-A18E-0DE98A504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4478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borrowing · calque · literal translation · transposition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modulation · equivalence · adaptation</a:t>
            </a:r>
          </a:p>
        </p:txBody>
      </p:sp>
      <p:sp>
        <p:nvSpPr>
          <p:cNvPr id="6" name="tradition-scholar-2">
            <a:extLst xmlns:a="http://schemas.openxmlformats.org/drawingml/2006/main">
              <a:ext uri="{FF2B5EF4-FFF2-40B4-BE49-F238E27FC236}">
                <a16:creationId xmlns:a16="http://schemas.microsoft.com/office/drawing/2014/main" id="{0F3ABF6E-84E1-43EF-8990-7356FDC06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526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Catford</a:t>
            </a:r>
          </a:p>
        </p:txBody>
      </p:sp>
      <p:sp>
        <p:nvSpPr>
          <p:cNvPr id="7" name="tradition-family-2">
            <a:extLst xmlns:a="http://schemas.openxmlformats.org/drawingml/2006/main">
              <a:ext uri="{FF2B5EF4-FFF2-40B4-BE49-F238E27FC236}">
                <a16:creationId xmlns:a16="http://schemas.microsoft.com/office/drawing/2014/main" id="{08AE82FC-48DD-48DA-B996-8ABBD076E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336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shifts</a:t>
            </a:r>
          </a:p>
        </p:txBody>
      </p:sp>
      <p:sp>
        <p:nvSpPr>
          <p:cNvPr id="8" name="tradition-terms-2">
            <a:extLst xmlns:a="http://schemas.openxmlformats.org/drawingml/2006/main">
              <a:ext uri="{FF2B5EF4-FFF2-40B4-BE49-F238E27FC236}">
                <a16:creationId xmlns:a16="http://schemas.microsoft.com/office/drawing/2014/main" id="{6FADA72C-4D86-4C46-94E8-D1C74BE9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1336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level · structure · class · unit/rank · intra-system</a:t>
            </a:r>
          </a:p>
        </p:txBody>
      </p:sp>
      <p:sp>
        <p:nvSpPr>
          <p:cNvPr id="9" name="tradition-scholar-3">
            <a:extLst xmlns:a="http://schemas.openxmlformats.org/drawingml/2006/main">
              <a:ext uri="{FF2B5EF4-FFF2-40B4-BE49-F238E27FC236}">
                <a16:creationId xmlns:a16="http://schemas.microsoft.com/office/drawing/2014/main" id="{C773174F-7407-4D72-8A80-DD2788AE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Chesterman</a:t>
            </a:r>
          </a:p>
        </p:txBody>
      </p:sp>
      <p:sp>
        <p:nvSpPr>
          <p:cNvPr id="10" name="tradition-family-3">
            <a:extLst xmlns:a="http://schemas.openxmlformats.org/drawingml/2006/main">
              <a:ext uri="{FF2B5EF4-FFF2-40B4-BE49-F238E27FC236}">
                <a16:creationId xmlns:a16="http://schemas.microsoft.com/office/drawing/2014/main" id="{5F812029-93B5-486E-A3B4-74B9A0170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194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strategies</a:t>
            </a:r>
          </a:p>
        </p:txBody>
      </p:sp>
      <p:sp>
        <p:nvSpPr>
          <p:cNvPr id="11" name="tradition-terms-3">
            <a:extLst xmlns:a="http://schemas.openxmlformats.org/drawingml/2006/main">
              <a:ext uri="{FF2B5EF4-FFF2-40B4-BE49-F238E27FC236}">
                <a16:creationId xmlns:a16="http://schemas.microsoft.com/office/drawing/2014/main" id="{0BBEA8AD-4DA3-4106-B293-DF385462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8194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syntactic · semantic · pragmatic · explicitness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cultural filtering · information change · paraphrase</a:t>
            </a:r>
          </a:p>
        </p:txBody>
      </p:sp>
      <p:sp>
        <p:nvSpPr>
          <p:cNvPr id="12" name="tradition-scholar-4">
            <a:extLst xmlns:a="http://schemas.openxmlformats.org/drawingml/2006/main">
              <a:ext uri="{FF2B5EF4-FFF2-40B4-BE49-F238E27FC236}">
                <a16:creationId xmlns:a16="http://schemas.microsoft.com/office/drawing/2014/main" id="{57B21D43-C1C9-49D1-9F67-68755D0C1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242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Molina &amp; Hurtado Albir</a:t>
            </a:r>
          </a:p>
        </p:txBody>
      </p:sp>
      <p:sp>
        <p:nvSpPr>
          <p:cNvPr id="13" name="tradition-family-4">
            <a:extLst xmlns:a="http://schemas.openxmlformats.org/drawingml/2006/main">
              <a:ext uri="{FF2B5EF4-FFF2-40B4-BE49-F238E27FC236}">
                <a16:creationId xmlns:a16="http://schemas.microsoft.com/office/drawing/2014/main" id="{6FB9D41B-35C3-48E6-B0EE-82A62E6A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5052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techniques</a:t>
            </a:r>
          </a:p>
        </p:txBody>
      </p:sp>
      <p:sp>
        <p:nvSpPr>
          <p:cNvPr id="14" name="tradition-terms-4">
            <a:extLst xmlns:a="http://schemas.openxmlformats.org/drawingml/2006/main">
              <a:ext uri="{FF2B5EF4-FFF2-40B4-BE49-F238E27FC236}">
                <a16:creationId xmlns:a16="http://schemas.microsoft.com/office/drawing/2014/main" id="{116D9DC9-E03C-4E1C-A736-58CA98B3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5052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amplification/reduction · compensation · description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generalisation/particularisation · discursive creation · variation</a:t>
            </a:r>
          </a:p>
        </p:txBody>
      </p:sp>
      <p:sp>
        <p:nvSpPr>
          <p:cNvPr id="15" name="tradition-scholar-5">
            <a:extLst xmlns:a="http://schemas.openxmlformats.org/drawingml/2006/main">
              <a:ext uri="{FF2B5EF4-FFF2-40B4-BE49-F238E27FC236}">
                <a16:creationId xmlns:a16="http://schemas.microsoft.com/office/drawing/2014/main" id="{1FED1042-281F-440C-BE3C-2AC04134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Blum-Kulka · Baker · Laviosa</a:t>
            </a:r>
          </a:p>
        </p:txBody>
      </p:sp>
      <p:sp>
        <p:nvSpPr>
          <p:cNvPr id="16" name="tradition-family-5">
            <a:extLst xmlns:a="http://schemas.openxmlformats.org/drawingml/2006/main">
              <a:ext uri="{FF2B5EF4-FFF2-40B4-BE49-F238E27FC236}">
                <a16:creationId xmlns:a16="http://schemas.microsoft.com/office/drawing/2014/main" id="{B29FECDF-5BFE-4B6A-9E13-C8EBF62EB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1910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817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tendencies / “universals”</a:t>
            </a:r>
          </a:p>
        </p:txBody>
      </p:sp>
      <p:sp>
        <p:nvSpPr>
          <p:cNvPr id="17" name="tradition-terms-5">
            <a:extLst xmlns:a="http://schemas.openxmlformats.org/drawingml/2006/main">
              <a:ext uri="{FF2B5EF4-FFF2-40B4-BE49-F238E27FC236}">
                <a16:creationId xmlns:a16="http://schemas.microsoft.com/office/drawing/2014/main" id="{256CB024-B008-4105-A643-1A94FF1D6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1910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explicitation · simplification · normalisation · levelling-out</a:t>
            </a:r>
          </a:p>
        </p:txBody>
      </p:sp>
      <p:sp>
        <p:nvSpPr>
          <p:cNvPr id="18" name="requirements-divider">
            <a:extLst xmlns:a="http://schemas.openxmlformats.org/drawingml/2006/main">
              <a:ext uri="{FF2B5EF4-FFF2-40B4-BE49-F238E27FC236}">
                <a16:creationId xmlns:a16="http://schemas.microsoft.com/office/drawing/2014/main" id="{2A38CD0A-A44B-45E9-8BF0-37E373349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33950"/>
            <a:ext cx="100774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requirement-1">
            <a:extLst xmlns:a="http://schemas.openxmlformats.org/drawingml/2006/main">
              <a:ext uri="{FF2B5EF4-FFF2-40B4-BE49-F238E27FC236}">
                <a16:creationId xmlns:a16="http://schemas.microsoft.com/office/drawing/2014/main" id="{229AD2E2-43BD-4D17-881F-91FEDD6B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19700"/>
            <a:ext cx="27241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taxonomy-independent</a:t>
            </a:r>
          </a:p>
        </p:txBody>
      </p:sp>
      <p:sp>
        <p:nvSpPr>
          <p:cNvPr id="20" name="requirement-caption-1">
            <a:extLst xmlns:a="http://schemas.openxmlformats.org/drawingml/2006/main">
              <a:ext uri="{FF2B5EF4-FFF2-40B4-BE49-F238E27FC236}">
                <a16:creationId xmlns:a16="http://schemas.microsoft.com/office/drawing/2014/main" id="{7BC45647-EE87-49FD-8756-5BEE18D2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5310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no predefined labels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26404b0af4016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3866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5A9F70-194B-4C10-A3D2-1DBE6820B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What we are looking for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DA56BEE6-F681-4B52-B0A2-3FDA5D6E0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tradition-scholar-1">
            <a:extLst xmlns:a="http://schemas.openxmlformats.org/drawingml/2006/main">
              <a:ext uri="{FF2B5EF4-FFF2-40B4-BE49-F238E27FC236}">
                <a16:creationId xmlns:a16="http://schemas.microsoft.com/office/drawing/2014/main" id="{9932E893-FEDD-4F51-A011-5B052B4C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668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Vinay &amp; Darbelnet</a:t>
            </a:r>
          </a:p>
        </p:txBody>
      </p:sp>
      <p:sp>
        <p:nvSpPr>
          <p:cNvPr id="4" name="tradition-family-1">
            <a:extLst xmlns:a="http://schemas.openxmlformats.org/drawingml/2006/main">
              <a:ext uri="{FF2B5EF4-FFF2-40B4-BE49-F238E27FC236}">
                <a16:creationId xmlns:a16="http://schemas.microsoft.com/office/drawing/2014/main" id="{EFD5DB9C-FAB3-4D3A-A12A-396EAC3D4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4478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procedures</a:t>
            </a:r>
          </a:p>
        </p:txBody>
      </p:sp>
      <p:sp>
        <p:nvSpPr>
          <p:cNvPr id="5" name="tradition-terms-1">
            <a:extLst xmlns:a="http://schemas.openxmlformats.org/drawingml/2006/main">
              <a:ext uri="{FF2B5EF4-FFF2-40B4-BE49-F238E27FC236}">
                <a16:creationId xmlns:a16="http://schemas.microsoft.com/office/drawing/2014/main" id="{A5BD1ACF-0C10-4991-B311-52A35BC89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4478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borrowing · calque · literal translation · transposition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modulation · equivalence · adaptation</a:t>
            </a:r>
          </a:p>
        </p:txBody>
      </p:sp>
      <p:sp>
        <p:nvSpPr>
          <p:cNvPr id="6" name="tradition-scholar-2">
            <a:extLst xmlns:a="http://schemas.openxmlformats.org/drawingml/2006/main">
              <a:ext uri="{FF2B5EF4-FFF2-40B4-BE49-F238E27FC236}">
                <a16:creationId xmlns:a16="http://schemas.microsoft.com/office/drawing/2014/main" id="{5BB9F785-1986-4203-AF00-5710137B4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526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Catford</a:t>
            </a:r>
          </a:p>
        </p:txBody>
      </p:sp>
      <p:sp>
        <p:nvSpPr>
          <p:cNvPr id="7" name="tradition-family-2">
            <a:extLst xmlns:a="http://schemas.openxmlformats.org/drawingml/2006/main">
              <a:ext uri="{FF2B5EF4-FFF2-40B4-BE49-F238E27FC236}">
                <a16:creationId xmlns:a16="http://schemas.microsoft.com/office/drawing/2014/main" id="{B6FE78F9-2D5C-4816-81E1-A01744DA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336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shifts</a:t>
            </a:r>
          </a:p>
        </p:txBody>
      </p:sp>
      <p:sp>
        <p:nvSpPr>
          <p:cNvPr id="8" name="tradition-terms-2">
            <a:extLst xmlns:a="http://schemas.openxmlformats.org/drawingml/2006/main">
              <a:ext uri="{FF2B5EF4-FFF2-40B4-BE49-F238E27FC236}">
                <a16:creationId xmlns:a16="http://schemas.microsoft.com/office/drawing/2014/main" id="{67FB2A0D-0A93-49E1-8E87-C3EA6DAA9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1336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level · structure · class · unit/rank · intra-system</a:t>
            </a:r>
          </a:p>
        </p:txBody>
      </p:sp>
      <p:sp>
        <p:nvSpPr>
          <p:cNvPr id="9" name="tradition-scholar-3">
            <a:extLst xmlns:a="http://schemas.openxmlformats.org/drawingml/2006/main">
              <a:ext uri="{FF2B5EF4-FFF2-40B4-BE49-F238E27FC236}">
                <a16:creationId xmlns:a16="http://schemas.microsoft.com/office/drawing/2014/main" id="{CAD0B2DF-ADE0-4257-876F-F45AECAEE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Chesterman</a:t>
            </a:r>
          </a:p>
        </p:txBody>
      </p:sp>
      <p:sp>
        <p:nvSpPr>
          <p:cNvPr id="10" name="tradition-family-3">
            <a:extLst xmlns:a="http://schemas.openxmlformats.org/drawingml/2006/main">
              <a:ext uri="{FF2B5EF4-FFF2-40B4-BE49-F238E27FC236}">
                <a16:creationId xmlns:a16="http://schemas.microsoft.com/office/drawing/2014/main" id="{E55C2A08-0D02-428D-8EEA-88B679AD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194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strategies</a:t>
            </a:r>
          </a:p>
        </p:txBody>
      </p:sp>
      <p:sp>
        <p:nvSpPr>
          <p:cNvPr id="11" name="tradition-terms-3">
            <a:extLst xmlns:a="http://schemas.openxmlformats.org/drawingml/2006/main">
              <a:ext uri="{FF2B5EF4-FFF2-40B4-BE49-F238E27FC236}">
                <a16:creationId xmlns:a16="http://schemas.microsoft.com/office/drawing/2014/main" id="{8A19A5D6-420C-414B-ABD1-62D8B5E26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8194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syntactic · semantic · pragmatic · explicitness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cultural filtering · information change · paraphrase</a:t>
            </a:r>
          </a:p>
        </p:txBody>
      </p:sp>
      <p:sp>
        <p:nvSpPr>
          <p:cNvPr id="12" name="tradition-scholar-4">
            <a:extLst xmlns:a="http://schemas.openxmlformats.org/drawingml/2006/main">
              <a:ext uri="{FF2B5EF4-FFF2-40B4-BE49-F238E27FC236}">
                <a16:creationId xmlns:a16="http://schemas.microsoft.com/office/drawing/2014/main" id="{1D0AB61B-E840-4489-B6E7-6088583A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242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Molina &amp; Hurtado Albir</a:t>
            </a:r>
          </a:p>
        </p:txBody>
      </p:sp>
      <p:sp>
        <p:nvSpPr>
          <p:cNvPr id="13" name="tradition-family-4">
            <a:extLst xmlns:a="http://schemas.openxmlformats.org/drawingml/2006/main">
              <a:ext uri="{FF2B5EF4-FFF2-40B4-BE49-F238E27FC236}">
                <a16:creationId xmlns:a16="http://schemas.microsoft.com/office/drawing/2014/main" id="{B5C8715E-4E8D-4647-8FBE-3BAFE0A9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5052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techniques</a:t>
            </a:r>
          </a:p>
        </p:txBody>
      </p:sp>
      <p:sp>
        <p:nvSpPr>
          <p:cNvPr id="14" name="tradition-terms-4">
            <a:extLst xmlns:a="http://schemas.openxmlformats.org/drawingml/2006/main">
              <a:ext uri="{FF2B5EF4-FFF2-40B4-BE49-F238E27FC236}">
                <a16:creationId xmlns:a16="http://schemas.microsoft.com/office/drawing/2014/main" id="{B6E29625-B883-4A5C-B3A6-FDA3DEAE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5052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amplification/reduction · compensation · description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generalisation/particularisation · discursive creation · variation</a:t>
            </a:r>
          </a:p>
        </p:txBody>
      </p:sp>
      <p:sp>
        <p:nvSpPr>
          <p:cNvPr id="15" name="tradition-scholar-5">
            <a:extLst xmlns:a="http://schemas.openxmlformats.org/drawingml/2006/main">
              <a:ext uri="{FF2B5EF4-FFF2-40B4-BE49-F238E27FC236}">
                <a16:creationId xmlns:a16="http://schemas.microsoft.com/office/drawing/2014/main" id="{E35AB91D-F824-49DA-B5B5-AFAA1EE59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Blum-Kulka · Baker · Laviosa</a:t>
            </a:r>
          </a:p>
        </p:txBody>
      </p:sp>
      <p:sp>
        <p:nvSpPr>
          <p:cNvPr id="16" name="tradition-family-5">
            <a:extLst xmlns:a="http://schemas.openxmlformats.org/drawingml/2006/main">
              <a:ext uri="{FF2B5EF4-FFF2-40B4-BE49-F238E27FC236}">
                <a16:creationId xmlns:a16="http://schemas.microsoft.com/office/drawing/2014/main" id="{45974540-814F-4973-B705-05C84DF71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1910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817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tendencies / “universals”</a:t>
            </a:r>
          </a:p>
        </p:txBody>
      </p:sp>
      <p:sp>
        <p:nvSpPr>
          <p:cNvPr id="17" name="tradition-terms-5">
            <a:extLst xmlns:a="http://schemas.openxmlformats.org/drawingml/2006/main">
              <a:ext uri="{FF2B5EF4-FFF2-40B4-BE49-F238E27FC236}">
                <a16:creationId xmlns:a16="http://schemas.microsoft.com/office/drawing/2014/main" id="{7F1205DC-B577-4792-815E-04A286F7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1910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explicitation · simplification · normalisation · levelling-out</a:t>
            </a:r>
          </a:p>
        </p:txBody>
      </p:sp>
      <p:sp>
        <p:nvSpPr>
          <p:cNvPr id="18" name="requirements-divider">
            <a:extLst xmlns:a="http://schemas.openxmlformats.org/drawingml/2006/main">
              <a:ext uri="{FF2B5EF4-FFF2-40B4-BE49-F238E27FC236}">
                <a16:creationId xmlns:a16="http://schemas.microsoft.com/office/drawing/2014/main" id="{7B500B09-50BB-4B12-A4F9-6EB9FB299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33950"/>
            <a:ext cx="100774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requirement-1">
            <a:extLst xmlns:a="http://schemas.openxmlformats.org/drawingml/2006/main">
              <a:ext uri="{FF2B5EF4-FFF2-40B4-BE49-F238E27FC236}">
                <a16:creationId xmlns:a16="http://schemas.microsoft.com/office/drawing/2014/main" id="{A900FEA1-07A6-4CCC-B41D-F3D11B16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19700"/>
            <a:ext cx="27241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taxonomy-independent</a:t>
            </a:r>
          </a:p>
        </p:txBody>
      </p:sp>
      <p:sp>
        <p:nvSpPr>
          <p:cNvPr id="20" name="requirement-caption-1">
            <a:extLst xmlns:a="http://schemas.openxmlformats.org/drawingml/2006/main">
              <a:ext uri="{FF2B5EF4-FFF2-40B4-BE49-F238E27FC236}">
                <a16:creationId xmlns:a16="http://schemas.microsoft.com/office/drawing/2014/main" id="{0FFD2463-FAE2-48E0-A5B5-8CE113C37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5310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no predefined labels</a:t>
            </a:r>
          </a:p>
        </p:txBody>
      </p:sp>
      <p:sp>
        <p:nvSpPr>
          <p:cNvPr id="21" name="requirement-2">
            <a:extLst xmlns:a="http://schemas.openxmlformats.org/drawingml/2006/main">
              <a:ext uri="{FF2B5EF4-FFF2-40B4-BE49-F238E27FC236}">
                <a16:creationId xmlns:a16="http://schemas.microsoft.com/office/drawing/2014/main" id="{B87C4879-1026-4E73-A55E-EB2CCC25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21970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continuous</a:t>
            </a:r>
          </a:p>
        </p:txBody>
      </p:sp>
      <p:sp>
        <p:nvSpPr>
          <p:cNvPr id="22" name="requirement-caption-2">
            <a:extLst xmlns:a="http://schemas.openxmlformats.org/drawingml/2006/main">
              <a:ext uri="{FF2B5EF4-FFF2-40B4-BE49-F238E27FC236}">
                <a16:creationId xmlns:a16="http://schemas.microsoft.com/office/drawing/2014/main" id="{61D9642A-677E-4E3A-8712-1DCAE8510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7531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not discrete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3bdac512a4475b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3491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1F997DA-C09F-49E1-860D-9951B517C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What we are looking for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9600A8C5-FB68-4C46-9197-6DDE65EA1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tradition-scholar-1">
            <a:extLst xmlns:a="http://schemas.openxmlformats.org/drawingml/2006/main">
              <a:ext uri="{FF2B5EF4-FFF2-40B4-BE49-F238E27FC236}">
                <a16:creationId xmlns:a16="http://schemas.microsoft.com/office/drawing/2014/main" id="{D811F723-DA64-431C-8BF4-66EC3732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668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Vinay &amp; Darbelnet</a:t>
            </a:r>
          </a:p>
        </p:txBody>
      </p:sp>
      <p:sp>
        <p:nvSpPr>
          <p:cNvPr id="4" name="tradition-family-1">
            <a:extLst xmlns:a="http://schemas.openxmlformats.org/drawingml/2006/main">
              <a:ext uri="{FF2B5EF4-FFF2-40B4-BE49-F238E27FC236}">
                <a16:creationId xmlns:a16="http://schemas.microsoft.com/office/drawing/2014/main" id="{58A49B3A-F03C-4CA3-80F8-54EA5B6B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4478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procedures</a:t>
            </a:r>
          </a:p>
        </p:txBody>
      </p:sp>
      <p:sp>
        <p:nvSpPr>
          <p:cNvPr id="5" name="tradition-terms-1">
            <a:extLst xmlns:a="http://schemas.openxmlformats.org/drawingml/2006/main">
              <a:ext uri="{FF2B5EF4-FFF2-40B4-BE49-F238E27FC236}">
                <a16:creationId xmlns:a16="http://schemas.microsoft.com/office/drawing/2014/main" id="{5CF19715-F545-452D-B751-DB3D8E264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4478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borrowing · calque · literal translation · transposition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modulation · equivalence · adaptation</a:t>
            </a:r>
          </a:p>
        </p:txBody>
      </p:sp>
      <p:sp>
        <p:nvSpPr>
          <p:cNvPr id="6" name="tradition-scholar-2">
            <a:extLst xmlns:a="http://schemas.openxmlformats.org/drawingml/2006/main">
              <a:ext uri="{FF2B5EF4-FFF2-40B4-BE49-F238E27FC236}">
                <a16:creationId xmlns:a16="http://schemas.microsoft.com/office/drawing/2014/main" id="{BE83AE08-4AE2-46B5-887C-265DBE1A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526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Catford</a:t>
            </a:r>
          </a:p>
        </p:txBody>
      </p:sp>
      <p:sp>
        <p:nvSpPr>
          <p:cNvPr id="7" name="tradition-family-2">
            <a:extLst xmlns:a="http://schemas.openxmlformats.org/drawingml/2006/main">
              <a:ext uri="{FF2B5EF4-FFF2-40B4-BE49-F238E27FC236}">
                <a16:creationId xmlns:a16="http://schemas.microsoft.com/office/drawing/2014/main" id="{48193249-37C2-47A6-9237-63B963D0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336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shifts</a:t>
            </a:r>
          </a:p>
        </p:txBody>
      </p:sp>
      <p:sp>
        <p:nvSpPr>
          <p:cNvPr id="8" name="tradition-terms-2">
            <a:extLst xmlns:a="http://schemas.openxmlformats.org/drawingml/2006/main">
              <a:ext uri="{FF2B5EF4-FFF2-40B4-BE49-F238E27FC236}">
                <a16:creationId xmlns:a16="http://schemas.microsoft.com/office/drawing/2014/main" id="{91260EB9-F9BA-4F3A-8B6C-0BBCE637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1336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level · structure · class · unit/rank · intra-system</a:t>
            </a:r>
          </a:p>
        </p:txBody>
      </p:sp>
      <p:sp>
        <p:nvSpPr>
          <p:cNvPr id="9" name="tradition-scholar-3">
            <a:extLst xmlns:a="http://schemas.openxmlformats.org/drawingml/2006/main">
              <a:ext uri="{FF2B5EF4-FFF2-40B4-BE49-F238E27FC236}">
                <a16:creationId xmlns:a16="http://schemas.microsoft.com/office/drawing/2014/main" id="{4182D574-F49C-4E9E-BA61-D4AA0B194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Chesterman</a:t>
            </a:r>
          </a:p>
        </p:txBody>
      </p:sp>
      <p:sp>
        <p:nvSpPr>
          <p:cNvPr id="10" name="tradition-family-3">
            <a:extLst xmlns:a="http://schemas.openxmlformats.org/drawingml/2006/main">
              <a:ext uri="{FF2B5EF4-FFF2-40B4-BE49-F238E27FC236}">
                <a16:creationId xmlns:a16="http://schemas.microsoft.com/office/drawing/2014/main" id="{B9952721-E140-4F5C-AA7C-1F7B9F2A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194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strategies</a:t>
            </a:r>
          </a:p>
        </p:txBody>
      </p:sp>
      <p:sp>
        <p:nvSpPr>
          <p:cNvPr id="11" name="tradition-terms-3">
            <a:extLst xmlns:a="http://schemas.openxmlformats.org/drawingml/2006/main">
              <a:ext uri="{FF2B5EF4-FFF2-40B4-BE49-F238E27FC236}">
                <a16:creationId xmlns:a16="http://schemas.microsoft.com/office/drawing/2014/main" id="{433B2208-E781-48F1-8BC6-D06C6937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8194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syntactic · semantic · pragmatic · explicitness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cultural filtering · information change · paraphrase</a:t>
            </a:r>
          </a:p>
        </p:txBody>
      </p:sp>
      <p:sp>
        <p:nvSpPr>
          <p:cNvPr id="12" name="tradition-scholar-4">
            <a:extLst xmlns:a="http://schemas.openxmlformats.org/drawingml/2006/main">
              <a:ext uri="{FF2B5EF4-FFF2-40B4-BE49-F238E27FC236}">
                <a16:creationId xmlns:a16="http://schemas.microsoft.com/office/drawing/2014/main" id="{42E00E95-42C8-44A8-97CE-47D551B5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242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Molina &amp; Hurtado Albir</a:t>
            </a:r>
          </a:p>
        </p:txBody>
      </p:sp>
      <p:sp>
        <p:nvSpPr>
          <p:cNvPr id="13" name="tradition-family-4">
            <a:extLst xmlns:a="http://schemas.openxmlformats.org/drawingml/2006/main">
              <a:ext uri="{FF2B5EF4-FFF2-40B4-BE49-F238E27FC236}">
                <a16:creationId xmlns:a16="http://schemas.microsoft.com/office/drawing/2014/main" id="{53B89DE1-6108-46AB-A5E5-157C2D3A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5052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techniques</a:t>
            </a:r>
          </a:p>
        </p:txBody>
      </p:sp>
      <p:sp>
        <p:nvSpPr>
          <p:cNvPr id="14" name="tradition-terms-4">
            <a:extLst xmlns:a="http://schemas.openxmlformats.org/drawingml/2006/main">
              <a:ext uri="{FF2B5EF4-FFF2-40B4-BE49-F238E27FC236}">
                <a16:creationId xmlns:a16="http://schemas.microsoft.com/office/drawing/2014/main" id="{FB2BBF48-31A1-4E9B-95DA-8105BD43A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5052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amplification/reduction · compensation · description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generalisation/particularisation · discursive creation · variation</a:t>
            </a:r>
          </a:p>
        </p:txBody>
      </p:sp>
      <p:sp>
        <p:nvSpPr>
          <p:cNvPr id="15" name="tradition-scholar-5">
            <a:extLst xmlns:a="http://schemas.openxmlformats.org/drawingml/2006/main">
              <a:ext uri="{FF2B5EF4-FFF2-40B4-BE49-F238E27FC236}">
                <a16:creationId xmlns:a16="http://schemas.microsoft.com/office/drawing/2014/main" id="{5D0E661D-C0F8-460B-800A-B251F853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Blum-Kulka · Baker · Laviosa</a:t>
            </a:r>
          </a:p>
        </p:txBody>
      </p:sp>
      <p:sp>
        <p:nvSpPr>
          <p:cNvPr id="16" name="tradition-family-5">
            <a:extLst xmlns:a="http://schemas.openxmlformats.org/drawingml/2006/main">
              <a:ext uri="{FF2B5EF4-FFF2-40B4-BE49-F238E27FC236}">
                <a16:creationId xmlns:a16="http://schemas.microsoft.com/office/drawing/2014/main" id="{FEBDF9FC-47C6-40E0-8934-AD034430D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1910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817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tendencies / “universals”</a:t>
            </a:r>
          </a:p>
        </p:txBody>
      </p:sp>
      <p:sp>
        <p:nvSpPr>
          <p:cNvPr id="17" name="tradition-terms-5">
            <a:extLst xmlns:a="http://schemas.openxmlformats.org/drawingml/2006/main">
              <a:ext uri="{FF2B5EF4-FFF2-40B4-BE49-F238E27FC236}">
                <a16:creationId xmlns:a16="http://schemas.microsoft.com/office/drawing/2014/main" id="{0FC89D64-480B-4C4E-9312-A6855DAC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1910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explicitation · simplification · normalisation · levelling-out</a:t>
            </a:r>
          </a:p>
        </p:txBody>
      </p:sp>
      <p:sp>
        <p:nvSpPr>
          <p:cNvPr id="18" name="requirements-divider">
            <a:extLst xmlns:a="http://schemas.openxmlformats.org/drawingml/2006/main">
              <a:ext uri="{FF2B5EF4-FFF2-40B4-BE49-F238E27FC236}">
                <a16:creationId xmlns:a16="http://schemas.microsoft.com/office/drawing/2014/main" id="{0FB54F43-B777-49B0-BB22-A7AC37CB0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33950"/>
            <a:ext cx="100774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requirement-1">
            <a:extLst xmlns:a="http://schemas.openxmlformats.org/drawingml/2006/main">
              <a:ext uri="{FF2B5EF4-FFF2-40B4-BE49-F238E27FC236}">
                <a16:creationId xmlns:a16="http://schemas.microsoft.com/office/drawing/2014/main" id="{EF025BC6-503E-403C-B156-9DC22EB2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19700"/>
            <a:ext cx="27241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taxonomy-independent</a:t>
            </a:r>
          </a:p>
        </p:txBody>
      </p:sp>
      <p:sp>
        <p:nvSpPr>
          <p:cNvPr id="20" name="requirement-caption-1">
            <a:extLst xmlns:a="http://schemas.openxmlformats.org/drawingml/2006/main">
              <a:ext uri="{FF2B5EF4-FFF2-40B4-BE49-F238E27FC236}">
                <a16:creationId xmlns:a16="http://schemas.microsoft.com/office/drawing/2014/main" id="{F7E6F150-345A-4108-B231-BF836ADF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5310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no predefined labels</a:t>
            </a:r>
          </a:p>
        </p:txBody>
      </p:sp>
      <p:sp>
        <p:nvSpPr>
          <p:cNvPr id="21" name="requirement-2">
            <a:extLst xmlns:a="http://schemas.openxmlformats.org/drawingml/2006/main">
              <a:ext uri="{FF2B5EF4-FFF2-40B4-BE49-F238E27FC236}">
                <a16:creationId xmlns:a16="http://schemas.microsoft.com/office/drawing/2014/main" id="{CE07F1A0-A25D-4526-BCEB-75C9B421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21970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continuous</a:t>
            </a:r>
          </a:p>
        </p:txBody>
      </p:sp>
      <p:sp>
        <p:nvSpPr>
          <p:cNvPr id="22" name="requirement-caption-2">
            <a:extLst xmlns:a="http://schemas.openxmlformats.org/drawingml/2006/main">
              <a:ext uri="{FF2B5EF4-FFF2-40B4-BE49-F238E27FC236}">
                <a16:creationId xmlns:a16="http://schemas.microsoft.com/office/drawing/2014/main" id="{449CF966-B0B5-437E-8430-A581C2D3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7531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not discrete</a:t>
            </a:r>
          </a:p>
        </p:txBody>
      </p:sp>
      <p:sp>
        <p:nvSpPr>
          <p:cNvPr id="23" name="requirement-3">
            <a:extLst xmlns:a="http://schemas.openxmlformats.org/drawingml/2006/main">
              <a:ext uri="{FF2B5EF4-FFF2-40B4-BE49-F238E27FC236}">
                <a16:creationId xmlns:a16="http://schemas.microsoft.com/office/drawing/2014/main" id="{5C0B62D6-BB4C-49FC-AE04-2A037ED2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5219700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corpus-independent</a:t>
            </a:r>
          </a:p>
        </p:txBody>
      </p:sp>
      <p:sp>
        <p:nvSpPr>
          <p:cNvPr id="24" name="requirement-caption-3">
            <a:extLst xmlns:a="http://schemas.openxmlformats.org/drawingml/2006/main">
              <a:ext uri="{FF2B5EF4-FFF2-40B4-BE49-F238E27FC236}">
                <a16:creationId xmlns:a16="http://schemas.microsoft.com/office/drawing/2014/main" id="{8F02DD3A-43A1-4093-A388-EAA3DD1D4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57531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not corpus-relative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d8ce8da16349c1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8055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1A9C3CD-EDAA-4A26-8E35-2E0AD60DE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What we are looking for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5F9ECC10-4A9C-4406-9459-FAE0FA723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tradition-scholar-1">
            <a:extLst xmlns:a="http://schemas.openxmlformats.org/drawingml/2006/main">
              <a:ext uri="{FF2B5EF4-FFF2-40B4-BE49-F238E27FC236}">
                <a16:creationId xmlns:a16="http://schemas.microsoft.com/office/drawing/2014/main" id="{B26F8B39-8080-49D0-AF45-3AEAB9D0B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668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Vinay &amp; Darbelnet</a:t>
            </a:r>
          </a:p>
        </p:txBody>
      </p:sp>
      <p:sp>
        <p:nvSpPr>
          <p:cNvPr id="4" name="tradition-family-1">
            <a:extLst xmlns:a="http://schemas.openxmlformats.org/drawingml/2006/main">
              <a:ext uri="{FF2B5EF4-FFF2-40B4-BE49-F238E27FC236}">
                <a16:creationId xmlns:a16="http://schemas.microsoft.com/office/drawing/2014/main" id="{9E071B73-84EC-4FDC-A4AE-8C3F298C0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4478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procedures</a:t>
            </a:r>
          </a:p>
        </p:txBody>
      </p:sp>
      <p:sp>
        <p:nvSpPr>
          <p:cNvPr id="5" name="tradition-terms-1">
            <a:extLst xmlns:a="http://schemas.openxmlformats.org/drawingml/2006/main">
              <a:ext uri="{FF2B5EF4-FFF2-40B4-BE49-F238E27FC236}">
                <a16:creationId xmlns:a16="http://schemas.microsoft.com/office/drawing/2014/main" id="{D8EC7CC4-671A-499A-9F4D-B897C6AD3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4478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borrowing · calque · literal translation · transposition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modulation · equivalence · adaptation</a:t>
            </a:r>
          </a:p>
        </p:txBody>
      </p:sp>
      <p:sp>
        <p:nvSpPr>
          <p:cNvPr id="6" name="tradition-scholar-2">
            <a:extLst xmlns:a="http://schemas.openxmlformats.org/drawingml/2006/main">
              <a:ext uri="{FF2B5EF4-FFF2-40B4-BE49-F238E27FC236}">
                <a16:creationId xmlns:a16="http://schemas.microsoft.com/office/drawing/2014/main" id="{86BA3587-18ED-40C6-AC0D-CA304633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526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Catford</a:t>
            </a:r>
          </a:p>
        </p:txBody>
      </p:sp>
      <p:sp>
        <p:nvSpPr>
          <p:cNvPr id="7" name="tradition-family-2">
            <a:extLst xmlns:a="http://schemas.openxmlformats.org/drawingml/2006/main">
              <a:ext uri="{FF2B5EF4-FFF2-40B4-BE49-F238E27FC236}">
                <a16:creationId xmlns:a16="http://schemas.microsoft.com/office/drawing/2014/main" id="{0A731515-49EA-4BEA-ADDB-BA1F57FB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336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shifts</a:t>
            </a:r>
          </a:p>
        </p:txBody>
      </p:sp>
      <p:sp>
        <p:nvSpPr>
          <p:cNvPr id="8" name="tradition-terms-2">
            <a:extLst xmlns:a="http://schemas.openxmlformats.org/drawingml/2006/main">
              <a:ext uri="{FF2B5EF4-FFF2-40B4-BE49-F238E27FC236}">
                <a16:creationId xmlns:a16="http://schemas.microsoft.com/office/drawing/2014/main" id="{A5E9DB2F-C875-4F5B-BC2C-A27A3277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1336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level · structure · class · unit/rank · intra-system</a:t>
            </a:r>
          </a:p>
        </p:txBody>
      </p:sp>
      <p:sp>
        <p:nvSpPr>
          <p:cNvPr id="9" name="tradition-scholar-3">
            <a:extLst xmlns:a="http://schemas.openxmlformats.org/drawingml/2006/main">
              <a:ext uri="{FF2B5EF4-FFF2-40B4-BE49-F238E27FC236}">
                <a16:creationId xmlns:a16="http://schemas.microsoft.com/office/drawing/2014/main" id="{37466F76-6DE4-4072-86A4-300ED8A8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Chesterman</a:t>
            </a:r>
          </a:p>
        </p:txBody>
      </p:sp>
      <p:sp>
        <p:nvSpPr>
          <p:cNvPr id="10" name="tradition-family-3">
            <a:extLst xmlns:a="http://schemas.openxmlformats.org/drawingml/2006/main">
              <a:ext uri="{FF2B5EF4-FFF2-40B4-BE49-F238E27FC236}">
                <a16:creationId xmlns:a16="http://schemas.microsoft.com/office/drawing/2014/main" id="{38BE4D28-6F84-4A1C-85D6-1AB58F9A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194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strategies</a:t>
            </a:r>
          </a:p>
        </p:txBody>
      </p:sp>
      <p:sp>
        <p:nvSpPr>
          <p:cNvPr id="11" name="tradition-terms-3">
            <a:extLst xmlns:a="http://schemas.openxmlformats.org/drawingml/2006/main">
              <a:ext uri="{FF2B5EF4-FFF2-40B4-BE49-F238E27FC236}">
                <a16:creationId xmlns:a16="http://schemas.microsoft.com/office/drawing/2014/main" id="{A6693931-0A6E-4EB9-B98A-DA5F21FF9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8194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syntactic · semantic · pragmatic · explicitness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cultural filtering · information change · paraphrase</a:t>
            </a:r>
          </a:p>
        </p:txBody>
      </p:sp>
      <p:sp>
        <p:nvSpPr>
          <p:cNvPr id="12" name="tradition-scholar-4">
            <a:extLst xmlns:a="http://schemas.openxmlformats.org/drawingml/2006/main">
              <a:ext uri="{FF2B5EF4-FFF2-40B4-BE49-F238E27FC236}">
                <a16:creationId xmlns:a16="http://schemas.microsoft.com/office/drawing/2014/main" id="{CA6499E5-248A-4F58-A415-3F43C682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242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Molina &amp; Hurtado Albir</a:t>
            </a:r>
          </a:p>
        </p:txBody>
      </p:sp>
      <p:sp>
        <p:nvSpPr>
          <p:cNvPr id="13" name="tradition-family-4">
            <a:extLst xmlns:a="http://schemas.openxmlformats.org/drawingml/2006/main">
              <a:ext uri="{FF2B5EF4-FFF2-40B4-BE49-F238E27FC236}">
                <a16:creationId xmlns:a16="http://schemas.microsoft.com/office/drawing/2014/main" id="{297B1098-DCB4-476E-8009-B0DD90D4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5052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techniques</a:t>
            </a:r>
          </a:p>
        </p:txBody>
      </p:sp>
      <p:sp>
        <p:nvSpPr>
          <p:cNvPr id="14" name="tradition-terms-4">
            <a:extLst xmlns:a="http://schemas.openxmlformats.org/drawingml/2006/main">
              <a:ext uri="{FF2B5EF4-FFF2-40B4-BE49-F238E27FC236}">
                <a16:creationId xmlns:a16="http://schemas.microsoft.com/office/drawing/2014/main" id="{025EF113-0735-4D4A-B2E9-D0558C68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5052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amplification/reduction · compensation · description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generalisation/particularisation · discursive creation · variation</a:t>
            </a:r>
          </a:p>
        </p:txBody>
      </p:sp>
      <p:sp>
        <p:nvSpPr>
          <p:cNvPr id="15" name="tradition-scholar-5">
            <a:extLst xmlns:a="http://schemas.openxmlformats.org/drawingml/2006/main">
              <a:ext uri="{FF2B5EF4-FFF2-40B4-BE49-F238E27FC236}">
                <a16:creationId xmlns:a16="http://schemas.microsoft.com/office/drawing/2014/main" id="{F8A1B6CE-DE2B-4C11-B61F-9A6A9F2E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238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Blum-Kulka · Baker · Laviosa</a:t>
            </a:r>
          </a:p>
        </p:txBody>
      </p:sp>
      <p:sp>
        <p:nvSpPr>
          <p:cNvPr id="16" name="tradition-family-5">
            <a:extLst xmlns:a="http://schemas.openxmlformats.org/drawingml/2006/main">
              <a:ext uri="{FF2B5EF4-FFF2-40B4-BE49-F238E27FC236}">
                <a16:creationId xmlns:a16="http://schemas.microsoft.com/office/drawing/2014/main" id="{48D79E40-4320-4A7D-AA99-DE1FA4A7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19100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817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D7D5CE"/>
                </a:solidFill>
                <a:latin typeface="Newsreader"/>
                <a:ea typeface="Newsreader"/>
                <a:cs typeface="Newsreader"/>
              </a:rPr>
              <a:t>tendencies / “universals”</a:t>
            </a:r>
          </a:p>
        </p:txBody>
      </p:sp>
      <p:sp>
        <p:nvSpPr>
          <p:cNvPr id="17" name="tradition-terms-5">
            <a:extLst xmlns:a="http://schemas.openxmlformats.org/drawingml/2006/main">
              <a:ext uri="{FF2B5EF4-FFF2-40B4-BE49-F238E27FC236}">
                <a16:creationId xmlns:a16="http://schemas.microsoft.com/office/drawing/2014/main" id="{8674FB4F-817C-4B1C-9828-36D645FD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191000"/>
            <a:ext cx="609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D7D5CE"/>
                </a:solidFill>
                <a:latin typeface="DM Sans"/>
                <a:ea typeface="DM Sans"/>
                <a:cs typeface="DM Sans"/>
              </a:rPr>
              <a:t>explicitation · simplification · normalisation · levelling-out</a:t>
            </a:r>
          </a:p>
        </p:txBody>
      </p:sp>
      <p:sp>
        <p:nvSpPr>
          <p:cNvPr id="18" name="requirements-divider">
            <a:extLst xmlns:a="http://schemas.openxmlformats.org/drawingml/2006/main">
              <a:ext uri="{FF2B5EF4-FFF2-40B4-BE49-F238E27FC236}">
                <a16:creationId xmlns:a16="http://schemas.microsoft.com/office/drawing/2014/main" id="{B38E0003-2D5F-4619-82E0-1A9DCFB0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33950"/>
            <a:ext cx="100774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requirement-1">
            <a:extLst xmlns:a="http://schemas.openxmlformats.org/drawingml/2006/main">
              <a:ext uri="{FF2B5EF4-FFF2-40B4-BE49-F238E27FC236}">
                <a16:creationId xmlns:a16="http://schemas.microsoft.com/office/drawing/2014/main" id="{1B90EFF0-BBEC-4303-AEAB-2C8A7855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19700"/>
            <a:ext cx="27241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taxonomy-independent</a:t>
            </a:r>
          </a:p>
        </p:txBody>
      </p:sp>
      <p:sp>
        <p:nvSpPr>
          <p:cNvPr id="20" name="requirement-caption-1">
            <a:extLst xmlns:a="http://schemas.openxmlformats.org/drawingml/2006/main">
              <a:ext uri="{FF2B5EF4-FFF2-40B4-BE49-F238E27FC236}">
                <a16:creationId xmlns:a16="http://schemas.microsoft.com/office/drawing/2014/main" id="{FD413D40-060D-4045-94C7-A67E6AAE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5310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no predefined labels</a:t>
            </a:r>
          </a:p>
        </p:txBody>
      </p:sp>
      <p:sp>
        <p:nvSpPr>
          <p:cNvPr id="21" name="requirement-2">
            <a:extLst xmlns:a="http://schemas.openxmlformats.org/drawingml/2006/main">
              <a:ext uri="{FF2B5EF4-FFF2-40B4-BE49-F238E27FC236}">
                <a16:creationId xmlns:a16="http://schemas.microsoft.com/office/drawing/2014/main" id="{03B3767D-F403-42F3-BDB0-DD278A8B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21970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continuous</a:t>
            </a:r>
          </a:p>
        </p:txBody>
      </p:sp>
      <p:sp>
        <p:nvSpPr>
          <p:cNvPr id="22" name="requirement-caption-2">
            <a:extLst xmlns:a="http://schemas.openxmlformats.org/drawingml/2006/main">
              <a:ext uri="{FF2B5EF4-FFF2-40B4-BE49-F238E27FC236}">
                <a16:creationId xmlns:a16="http://schemas.microsoft.com/office/drawing/2014/main" id="{E92129AA-FDBE-430F-9AC8-D1485E9E7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7531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not discrete</a:t>
            </a:r>
          </a:p>
        </p:txBody>
      </p:sp>
      <p:sp>
        <p:nvSpPr>
          <p:cNvPr id="23" name="requirement-3">
            <a:extLst xmlns:a="http://schemas.openxmlformats.org/drawingml/2006/main">
              <a:ext uri="{FF2B5EF4-FFF2-40B4-BE49-F238E27FC236}">
                <a16:creationId xmlns:a16="http://schemas.microsoft.com/office/drawing/2014/main" id="{25F2B1C9-D3F5-4747-B4BA-D4408C381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5219700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corpus-independent</a:t>
            </a:r>
          </a:p>
        </p:txBody>
      </p:sp>
      <p:sp>
        <p:nvSpPr>
          <p:cNvPr id="24" name="requirement-caption-3">
            <a:extLst xmlns:a="http://schemas.openxmlformats.org/drawingml/2006/main">
              <a:ext uri="{FF2B5EF4-FFF2-40B4-BE49-F238E27FC236}">
                <a16:creationId xmlns:a16="http://schemas.microsoft.com/office/drawing/2014/main" id="{0F48814C-C776-4491-89B0-5B4CCFC20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57531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not corpus-relative</a:t>
            </a:r>
          </a:p>
        </p:txBody>
      </p:sp>
      <p:sp>
        <p:nvSpPr>
          <p:cNvPr id="25" name="requirement-4">
            <a:extLst xmlns:a="http://schemas.openxmlformats.org/drawingml/2006/main">
              <a:ext uri="{FF2B5EF4-FFF2-40B4-BE49-F238E27FC236}">
                <a16:creationId xmlns:a16="http://schemas.microsoft.com/office/drawing/2014/main" id="{CE22E743-A3CF-47C0-A1A1-253C6195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219700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1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1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passage-level</a:t>
            </a:r>
          </a:p>
        </p:txBody>
      </p:sp>
      <p:sp>
        <p:nvSpPr>
          <p:cNvPr id="26" name="requirement-caption-4">
            <a:extLst xmlns:a="http://schemas.openxmlformats.org/drawingml/2006/main">
              <a:ext uri="{FF2B5EF4-FFF2-40B4-BE49-F238E27FC236}">
                <a16:creationId xmlns:a16="http://schemas.microsoft.com/office/drawing/2014/main" id="{DF7E5F55-B13C-4527-8B25-603AC01F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7531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one passage is enough</a:t>
            </a:r>
          </a:p>
        </p:txBody>
      </p:sp>
      <p:pic>
        <p:nvPicPr>
          <p:cNvPr id="5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c4a744ad5a4143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6492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C81123E-A4A0-4F78-A048-F06A8C79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1E106F15-0866-4B49-98BB-56F6E74F8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fc1cd8a8334fde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2328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1CA5DDA-416F-4BAE-A879-C7F3E16B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0D7355F1-FD73-449A-ABC9-3BFB81AA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ource-fragment">
            <a:extLst xmlns:a="http://schemas.openxmlformats.org/drawingml/2006/main">
              <a:ext uri="{FF2B5EF4-FFF2-40B4-BE49-F238E27FC236}">
                <a16:creationId xmlns:a16="http://schemas.microsoft.com/office/drawing/2014/main" id="{D41F78F5-2DB5-47D8-ACC8-9B8A7597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52625"/>
            <a:ext cx="4191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6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6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 ἄνθρωπος ἀπεσταλμένος…</a:t>
            </a:r>
          </a:p>
        </p:txBody>
      </p:sp>
      <p:sp>
        <p:nvSpPr>
          <p:cNvPr id="4" name="literary-fragment">
            <a:extLst xmlns:a="http://schemas.openxmlformats.org/drawingml/2006/main">
              <a:ext uri="{FF2B5EF4-FFF2-40B4-BE49-F238E27FC236}">
                <a16:creationId xmlns:a16="http://schemas.microsoft.com/office/drawing/2014/main" id="{95B5C1EE-12A2-49DC-8CFF-87F64C9C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1952625"/>
            <a:ext cx="4191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6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6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There came a man who was sent…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8ed88dd3054875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0322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2472367-2CC7-4FAC-9B99-989C6864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57DE8159-2452-4D1A-B7E7-785FAE2F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ource-fragment">
            <a:extLst xmlns:a="http://schemas.openxmlformats.org/drawingml/2006/main">
              <a:ext uri="{FF2B5EF4-FFF2-40B4-BE49-F238E27FC236}">
                <a16:creationId xmlns:a16="http://schemas.microsoft.com/office/drawing/2014/main" id="{1C1AF7D7-69C2-475A-85FB-F3869D21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52625"/>
            <a:ext cx="4191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6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6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 ἄνθρωπος ἀπεσταλμένος…</a:t>
            </a:r>
          </a:p>
        </p:txBody>
      </p:sp>
      <p:sp>
        <p:nvSpPr>
          <p:cNvPr id="4" name="literary-fragment">
            <a:extLst xmlns:a="http://schemas.openxmlformats.org/drawingml/2006/main">
              <a:ext uri="{FF2B5EF4-FFF2-40B4-BE49-F238E27FC236}">
                <a16:creationId xmlns:a16="http://schemas.microsoft.com/office/drawing/2014/main" id="{E2B63C8B-5CDE-4D00-8B6A-9638FA8A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1952625"/>
            <a:ext cx="4191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6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6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There came a man who was sent…</a:t>
            </a:r>
          </a:p>
        </p:txBody>
      </p:sp>
      <p:sp>
        <p:nvSpPr>
          <p:cNvPr id="5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019453CE-1A64-4B04-9FD4-481FCFA6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470535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57ACD0B3-0543-4035-974E-5C1ED501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8157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7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4873080D-8866-4D14-90D2-409A51095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470535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314E8A1A-53FC-4A25-ACF3-7E25EDBC9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98157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35ea77c52f4feb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8925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68AACAD-7A23-4C89-8FC7-A304BF660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DFCAEA69-DC58-4EE1-BCDB-10FA1C8B8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5E4505C8-143B-437D-9BBE-C5609E256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470535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76883292-E6DA-4A2E-82BB-1AB2FB3B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8157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5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827B2CA9-EF7A-45C0-B86C-664B91970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470535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35575EE9-7D14-484C-9EF6-E3BE4EAE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98157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7a3d22f5b442fc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881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C35394D-6993-4799-A2BA-B641C863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54B70465-9822-4DE4-AAC7-F41B9A09A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AAB88E1F-DD46-4DD1-8B6E-3918E254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470535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EC344139-E517-4DA8-83D6-D104E0ED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8157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5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C6FFB639-6B8E-4BA0-AC96-8C227380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470535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1A968603-88CF-419D-9109-C011D50FC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98157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sp>
        <p:nvSpPr>
          <p:cNvPr id="7" name="literary-vector-a">
            <a:extLst xmlns:a="http://schemas.openxmlformats.org/drawingml/2006/main">
              <a:ext uri="{FF2B5EF4-FFF2-40B4-BE49-F238E27FC236}">
                <a16:creationId xmlns:a16="http://schemas.microsoft.com/office/drawing/2014/main" id="{9C9E6EB1-A40D-466F-9803-3792E26E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7910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8" name="literary-vector-b">
            <a:extLst xmlns:a="http://schemas.openxmlformats.org/drawingml/2006/main">
              <a:ext uri="{FF2B5EF4-FFF2-40B4-BE49-F238E27FC236}">
                <a16:creationId xmlns:a16="http://schemas.microsoft.com/office/drawing/2014/main" id="{83621EAD-848F-42EC-879F-0473DDBF8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7910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9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2971800" y="4810125"/>
            <a:ext cx="6248400" cy="0"/>
          </a:xfrm>
          <a:prstGeom xmlns:a="http://schemas.openxmlformats.org/drawingml/2006/main" prst="straightConnector1">
            <a:avLst/>
          </a:prstGeom>
          <a:ln xmlns:a="http://schemas.openxmlformats.org/drawingml/2006/main" w="4762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b52e016c7a4586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4352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4046192-A769-437B-8136-5EFC64ED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 as algebraic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A3F4A68D-155F-4BD1-B052-CD3E1FC4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ixed-vector-a">
            <a:extLst xmlns:a="http://schemas.openxmlformats.org/drawingml/2006/main">
              <a:ext uri="{FF2B5EF4-FFF2-40B4-BE49-F238E27FC236}">
                <a16:creationId xmlns:a16="http://schemas.microsoft.com/office/drawing/2014/main" id="{E119461A-99FD-418A-9F27-CA92F66D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" name="mixed-vector-b">
            <a:extLst xmlns:a="http://schemas.openxmlformats.org/drawingml/2006/main">
              <a:ext uri="{FF2B5EF4-FFF2-40B4-BE49-F238E27FC236}">
                <a16:creationId xmlns:a16="http://schemas.microsoft.com/office/drawing/2014/main" id="{850312B8-7A1B-42B4-A9D9-CA1119550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5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2876550" y="5286375"/>
            <a:ext cx="605790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4762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6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E674A820-D552-4485-B699-5769EF40C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18160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AFC5AE2B-9256-4AC1-B4D4-2651D185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45782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8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78396F5E-4A24-430A-8848-FB100D78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49592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EF83F13C-DD3B-42A9-B9C8-9E71EDAC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7721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0c0ff7fe0b4c27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16125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373A85B-5208-43F2-9E4B-12D014CA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 as algebraic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7F760E2-8E6F-464D-A01A-1DEC74CF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ixed-vector-a">
            <a:extLst xmlns:a="http://schemas.openxmlformats.org/drawingml/2006/main">
              <a:ext uri="{FF2B5EF4-FFF2-40B4-BE49-F238E27FC236}">
                <a16:creationId xmlns:a16="http://schemas.microsoft.com/office/drawing/2014/main" id="{998F002B-B995-469E-97E7-CB700154E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" name="mixed-vector-b">
            <a:extLst xmlns:a="http://schemas.openxmlformats.org/drawingml/2006/main">
              <a:ext uri="{FF2B5EF4-FFF2-40B4-BE49-F238E27FC236}">
                <a16:creationId xmlns:a16="http://schemas.microsoft.com/office/drawing/2014/main" id="{97D2E36E-92D7-455C-A4E6-E6AF2CF8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6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2876550" y="5286375"/>
            <a:ext cx="605790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4762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6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223C0607-9D00-4633-B244-66C6C11CC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18160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5FBBC4DB-1C5D-4CCD-8ED2-C3036384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45782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8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7DD4837F-03BA-425B-B1FB-D0E47B22A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49592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9F34C13A-3812-426E-9AE7-1534B582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7721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sp>
        <p:nvSpPr>
          <p:cNvPr id="10" name="mixed-label">
            <a:extLst xmlns:a="http://schemas.openxmlformats.org/drawingml/2006/main">
              <a:ext uri="{FF2B5EF4-FFF2-40B4-BE49-F238E27FC236}">
                <a16:creationId xmlns:a16="http://schemas.microsoft.com/office/drawing/2014/main" id="{2CB08B4D-D52B-4252-B68F-0919DBB0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69595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language change + intervention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9a958a8ed44ed9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54646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B12B002-47E1-4AD9-882A-4C3D76ED1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 as algebraic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51FEC97-821D-40FA-8DB0-F0FF21496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ixed-vector-guide-a">
            <a:extLst xmlns:a="http://schemas.openxmlformats.org/drawingml/2006/main">
              <a:ext uri="{FF2B5EF4-FFF2-40B4-BE49-F238E27FC236}">
                <a16:creationId xmlns:a16="http://schemas.microsoft.com/office/drawing/2014/main" id="{059B8F6E-7E36-489C-8F3C-B02CAF4B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" name="mixed-vector-guide-b">
            <a:extLst xmlns:a="http://schemas.openxmlformats.org/drawingml/2006/main">
              <a:ext uri="{FF2B5EF4-FFF2-40B4-BE49-F238E27FC236}">
                <a16:creationId xmlns:a16="http://schemas.microsoft.com/office/drawing/2014/main" id="{3D44AF38-366F-480A-A520-C1B41DD7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17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2876550" y="5286375"/>
            <a:ext cx="605790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D7D5CE"/>
            </a:solidFill>
            <a:prstDash val="solid"/>
            <a:round/>
          </a:ln>
        </p:spPr>
      </p:cxnSp>
      <p:sp>
        <p:nvSpPr>
          <p:cNvPr id="6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12C85FB9-2BBE-42D5-83AA-16167D86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18160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12303531-E535-4687-BD14-99531D34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45782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8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94928507-A7D6-4455-BA6C-A39ED191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49592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94B65F13-00CB-4822-82F7-DC91B8DA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7721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sp>
        <p:nvSpPr>
          <p:cNvPr id="10" name="intermediate-point">
            <a:extLst xmlns:a="http://schemas.openxmlformats.org/drawingml/2006/main">
              <a:ext uri="{FF2B5EF4-FFF2-40B4-BE49-F238E27FC236}">
                <a16:creationId xmlns:a16="http://schemas.microsoft.com/office/drawing/2014/main" id="{D497C8D2-9AD4-4BBC-89E1-A453DD3BB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70497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ixed-label">
            <a:extLst xmlns:a="http://schemas.openxmlformats.org/drawingml/2006/main">
              <a:ext uri="{FF2B5EF4-FFF2-40B4-BE49-F238E27FC236}">
                <a16:creationId xmlns:a16="http://schemas.microsoft.com/office/drawing/2014/main" id="{48E5FAA2-B262-47A9-AA01-232ED886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69595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language change + intervention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040c1c1224f87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402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1FA742C-0EC7-470D-855C-01283862F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 as algebraic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520F57D2-D643-4BAE-BE91-814D9EDF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ixed-vector-guide-a">
            <a:extLst xmlns:a="http://schemas.openxmlformats.org/drawingml/2006/main">
              <a:ext uri="{FF2B5EF4-FFF2-40B4-BE49-F238E27FC236}">
                <a16:creationId xmlns:a16="http://schemas.microsoft.com/office/drawing/2014/main" id="{9406259D-C399-403F-9B8A-993822637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" name="mixed-vector-guide-b">
            <a:extLst xmlns:a="http://schemas.openxmlformats.org/drawingml/2006/main">
              <a:ext uri="{FF2B5EF4-FFF2-40B4-BE49-F238E27FC236}">
                <a16:creationId xmlns:a16="http://schemas.microsoft.com/office/drawing/2014/main" id="{1E0CEFC3-54B9-4D44-8F47-2869A9A1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0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2876550" y="5286375"/>
            <a:ext cx="605790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D7D5CE"/>
            </a:solidFill>
            <a:prstDash val="solid"/>
            <a:round/>
          </a:ln>
        </p:spPr>
      </p:cxnSp>
      <p:sp>
        <p:nvSpPr>
          <p:cNvPr id="6" name="source-intermediate-a">
            <a:extLst xmlns:a="http://schemas.openxmlformats.org/drawingml/2006/main">
              <a:ext uri="{FF2B5EF4-FFF2-40B4-BE49-F238E27FC236}">
                <a16:creationId xmlns:a16="http://schemas.microsoft.com/office/drawing/2014/main" id="{50322528-3CF0-42E7-AF9D-71370A585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" name="source-intermediate-b">
            <a:extLst xmlns:a="http://schemas.openxmlformats.org/drawingml/2006/main">
              <a:ext uri="{FF2B5EF4-FFF2-40B4-BE49-F238E27FC236}">
                <a16:creationId xmlns:a16="http://schemas.microsoft.com/office/drawing/2014/main" id="{32A04F32-831C-4007-B820-5C49992C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90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3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2876550" y="1809750"/>
            <a:ext cx="4914900" cy="3476625"/>
          </a:xfrm>
          <a:prstGeom xmlns:a="http://schemas.openxmlformats.org/drawingml/2006/main" prst="straightConnector1">
            <a:avLst/>
          </a:prstGeom>
          <a:ln xmlns:a="http://schemas.openxmlformats.org/drawingml/2006/main" w="4762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9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14883092-EF70-4D8D-8C06-4499CB5F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18160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FB6ED42E-08D5-407C-8A06-7C5498434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45782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11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4DA93B40-7013-4D6D-B586-EF4BABEB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49592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6EA548D8-99BB-423E-8423-1F5011603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7721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sp>
        <p:nvSpPr>
          <p:cNvPr id="13" name="intermediate-point">
            <a:extLst xmlns:a="http://schemas.openxmlformats.org/drawingml/2006/main">
              <a:ext uri="{FF2B5EF4-FFF2-40B4-BE49-F238E27FC236}">
                <a16:creationId xmlns:a16="http://schemas.microsoft.com/office/drawing/2014/main" id="{D595BA6D-07E6-4C60-840F-0A8BEB0F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70497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mixed-label">
            <a:extLst xmlns:a="http://schemas.openxmlformats.org/drawingml/2006/main">
              <a:ext uri="{FF2B5EF4-FFF2-40B4-BE49-F238E27FC236}">
                <a16:creationId xmlns:a16="http://schemas.microsoft.com/office/drawing/2014/main" id="{8F8ACBB5-3FF5-4699-8A45-9DBD5B1C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69595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language change + intervention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edf63b00514606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282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D5A77DF-E4AC-4271-82C5-13B90FDD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 as algebraic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4AAB37AE-FCB8-40CD-A2C6-A929E9E08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ixed-vector-guide-a">
            <a:extLst xmlns:a="http://schemas.openxmlformats.org/drawingml/2006/main">
              <a:ext uri="{FF2B5EF4-FFF2-40B4-BE49-F238E27FC236}">
                <a16:creationId xmlns:a16="http://schemas.microsoft.com/office/drawing/2014/main" id="{A855E21B-BE00-4F36-A0BB-BA5ED8F0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" name="mixed-vector-guide-b">
            <a:extLst xmlns:a="http://schemas.openxmlformats.org/drawingml/2006/main">
              <a:ext uri="{FF2B5EF4-FFF2-40B4-BE49-F238E27FC236}">
                <a16:creationId xmlns:a16="http://schemas.microsoft.com/office/drawing/2014/main" id="{B46E91F2-8155-416D-8B4B-628389171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5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2876550" y="5286375"/>
            <a:ext cx="605790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D7D5CE"/>
            </a:solidFill>
            <a:prstDash val="solid"/>
            <a:round/>
          </a:ln>
        </p:spPr>
      </p:cxnSp>
      <p:sp>
        <p:nvSpPr>
          <p:cNvPr id="6" name="source-intermediate-a">
            <a:extLst xmlns:a="http://schemas.openxmlformats.org/drawingml/2006/main">
              <a:ext uri="{FF2B5EF4-FFF2-40B4-BE49-F238E27FC236}">
                <a16:creationId xmlns:a16="http://schemas.microsoft.com/office/drawing/2014/main" id="{E459E908-6366-48E0-9662-5527A56C2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" name="source-intermediate-b">
            <a:extLst xmlns:a="http://schemas.openxmlformats.org/drawingml/2006/main">
              <a:ext uri="{FF2B5EF4-FFF2-40B4-BE49-F238E27FC236}">
                <a16:creationId xmlns:a16="http://schemas.microsoft.com/office/drawing/2014/main" id="{89BDFC7D-AC2E-4124-8843-23593D7F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90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8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2876550" y="1809750"/>
            <a:ext cx="4914900" cy="3476625"/>
          </a:xfrm>
          <a:prstGeom xmlns:a="http://schemas.openxmlformats.org/drawingml/2006/main" prst="straightConnector1">
            <a:avLst/>
          </a:prstGeom>
          <a:ln xmlns:a="http://schemas.openxmlformats.org/drawingml/2006/main" w="4762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9" name="intermediate-literary-a">
            <a:extLst xmlns:a="http://schemas.openxmlformats.org/drawingml/2006/main">
              <a:ext uri="{FF2B5EF4-FFF2-40B4-BE49-F238E27FC236}">
                <a16:creationId xmlns:a16="http://schemas.microsoft.com/office/drawing/2014/main" id="{6268DBC3-0475-45EC-A4C8-4F0B5EE3F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90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0" name="intermediate-literary-b">
            <a:extLst xmlns:a="http://schemas.openxmlformats.org/drawingml/2006/main">
              <a:ext uri="{FF2B5EF4-FFF2-40B4-BE49-F238E27FC236}">
                <a16:creationId xmlns:a16="http://schemas.microsoft.com/office/drawing/2014/main" id="{7404E2D4-054F-4A64-9903-785DD3118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1" name=""/>
          <p:cNvCxnSpPr>
            <a:stCxn xmlns:a="http://schemas.openxmlformats.org/drawingml/2006/main" id="9" idx="2"/>
            <a:endCxn xmlns:a="http://schemas.openxmlformats.org/drawingml/2006/main" id="10" idx="0"/>
          </p:cNvCxnSpPr>
          <p:nvPr/>
        </p:nvCxnSpPr>
        <p:spPr>
          <a:xfrm xmlns:a="http://schemas.openxmlformats.org/drawingml/2006/main">
            <a:off x="7810500" y="1828800"/>
            <a:ext cx="1143000" cy="3752850"/>
          </a:xfrm>
          <a:prstGeom xmlns:a="http://schemas.openxmlformats.org/drawingml/2006/main" prst="straightConnector1">
            <a:avLst/>
          </a:prstGeom>
          <a:ln xmlns:a="http://schemas.openxmlformats.org/drawingml/2006/main" w="57150" cap="rnd">
            <a:solidFill>
              <a:srgbClr val="537AA4"/>
            </a:solidFill>
            <a:prstDash val="solid"/>
            <a:round/>
            <a:tailEnd type="arrow" w="med" len="med"/>
          </a:ln>
        </p:spPr>
      </p:cxnSp>
      <p:sp>
        <p:nvSpPr>
          <p:cNvPr id="12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9810CD53-28CC-45A2-82A2-043C69B9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18160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462520D3-2598-47DB-BE0E-D474B97A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45782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14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CFA73DAC-00CF-4317-91A2-CEFAA9E5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49592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12B4C77C-967C-44DC-B9D3-B8193ECB6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7721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sp>
        <p:nvSpPr>
          <p:cNvPr id="16" name="intermediate-point">
            <a:extLst xmlns:a="http://schemas.openxmlformats.org/drawingml/2006/main">
              <a:ext uri="{FF2B5EF4-FFF2-40B4-BE49-F238E27FC236}">
                <a16:creationId xmlns:a16="http://schemas.microsoft.com/office/drawing/2014/main" id="{F80C81E8-992E-4199-AAB2-B4EE38D94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70497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mixed-label">
            <a:extLst xmlns:a="http://schemas.openxmlformats.org/drawingml/2006/main">
              <a:ext uri="{FF2B5EF4-FFF2-40B4-BE49-F238E27FC236}">
                <a16:creationId xmlns:a16="http://schemas.microsoft.com/office/drawing/2014/main" id="{0E4EA982-257C-4E19-BC9C-5CBE5ECE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69595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language change + intervention</a:t>
            </a:r>
          </a:p>
        </p:txBody>
      </p:sp>
      <p:sp>
        <p:nvSpPr>
          <p:cNvPr id="18" name="language-edge-label">
            <a:extLst xmlns:a="http://schemas.openxmlformats.org/drawingml/2006/main">
              <a:ext uri="{FF2B5EF4-FFF2-40B4-BE49-F238E27FC236}">
                <a16:creationId xmlns:a16="http://schemas.microsoft.com/office/drawing/2014/main" id="{350CEACE-F65E-4338-BEB0-E6BBF57C3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81250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language change</a:t>
            </a:r>
          </a:p>
        </p:txBody>
      </p:sp>
      <p:sp>
        <p:nvSpPr>
          <p:cNvPr id="19" name="intervention-edge-label">
            <a:extLst xmlns:a="http://schemas.openxmlformats.org/drawingml/2006/main">
              <a:ext uri="{FF2B5EF4-FFF2-40B4-BE49-F238E27FC236}">
                <a16:creationId xmlns:a16="http://schemas.microsoft.com/office/drawing/2014/main" id="{F9980594-134A-42D9-9EEA-84242E92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3909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intervention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6b518869694ad9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742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AAC2DB0-4FA7-4339-A5BE-1FCE1504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translation as algebraic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2CB86B99-A181-4363-9680-249DE403F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ixed-vector-guide-a">
            <a:extLst xmlns:a="http://schemas.openxmlformats.org/drawingml/2006/main">
              <a:ext uri="{FF2B5EF4-FFF2-40B4-BE49-F238E27FC236}">
                <a16:creationId xmlns:a16="http://schemas.microsoft.com/office/drawing/2014/main" id="{40B8B2D5-E1BB-4B43-AFDB-FC016729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" name="mixed-vector-guide-b">
            <a:extLst xmlns:a="http://schemas.openxmlformats.org/drawingml/2006/main">
              <a:ext uri="{FF2B5EF4-FFF2-40B4-BE49-F238E27FC236}">
                <a16:creationId xmlns:a16="http://schemas.microsoft.com/office/drawing/2014/main" id="{D99DBF21-3CBA-4621-B7EA-167E0906F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6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2876550" y="5286375"/>
            <a:ext cx="605790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D7D5CE"/>
            </a:solidFill>
            <a:prstDash val="solid"/>
            <a:round/>
          </a:ln>
        </p:spPr>
      </p:cxnSp>
      <p:sp>
        <p:nvSpPr>
          <p:cNvPr id="6" name="source-intermediate-a">
            <a:extLst xmlns:a="http://schemas.openxmlformats.org/drawingml/2006/main">
              <a:ext uri="{FF2B5EF4-FFF2-40B4-BE49-F238E27FC236}">
                <a16:creationId xmlns:a16="http://schemas.microsoft.com/office/drawing/2014/main" id="{051C9AEE-A80F-44D9-9BD3-7B8D365B7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" name="source-intermediate-b">
            <a:extLst xmlns:a="http://schemas.openxmlformats.org/drawingml/2006/main">
              <a:ext uri="{FF2B5EF4-FFF2-40B4-BE49-F238E27FC236}">
                <a16:creationId xmlns:a16="http://schemas.microsoft.com/office/drawing/2014/main" id="{D72A313B-FC3C-4793-81A7-982B73C1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90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9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2876550" y="1809750"/>
            <a:ext cx="4914900" cy="3476625"/>
          </a:xfrm>
          <a:prstGeom xmlns:a="http://schemas.openxmlformats.org/drawingml/2006/main" prst="straightConnector1">
            <a:avLst/>
          </a:prstGeom>
          <a:ln xmlns:a="http://schemas.openxmlformats.org/drawingml/2006/main" w="4762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9" name="intermediate-literary-a">
            <a:extLst xmlns:a="http://schemas.openxmlformats.org/drawingml/2006/main">
              <a:ext uri="{FF2B5EF4-FFF2-40B4-BE49-F238E27FC236}">
                <a16:creationId xmlns:a16="http://schemas.microsoft.com/office/drawing/2014/main" id="{E81C9E07-3F78-463D-9F52-3F56EED4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90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0" name="intermediate-literary-b">
            <a:extLst xmlns:a="http://schemas.openxmlformats.org/drawingml/2006/main">
              <a:ext uri="{FF2B5EF4-FFF2-40B4-BE49-F238E27FC236}">
                <a16:creationId xmlns:a16="http://schemas.microsoft.com/office/drawing/2014/main" id="{7029A83F-60C3-4E4E-BFF5-B1BDE1DF7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2" name=""/>
          <p:cNvCxnSpPr>
            <a:stCxn xmlns:a="http://schemas.openxmlformats.org/drawingml/2006/main" id="9" idx="2"/>
            <a:endCxn xmlns:a="http://schemas.openxmlformats.org/drawingml/2006/main" id="10" idx="0"/>
          </p:cNvCxnSpPr>
          <p:nvPr/>
        </p:nvCxnSpPr>
        <p:spPr>
          <a:xfrm xmlns:a="http://schemas.openxmlformats.org/drawingml/2006/main">
            <a:off x="7810500" y="1828800"/>
            <a:ext cx="1143000" cy="3752850"/>
          </a:xfrm>
          <a:prstGeom xmlns:a="http://schemas.openxmlformats.org/drawingml/2006/main" prst="straightConnector1">
            <a:avLst/>
          </a:prstGeom>
          <a:ln xmlns:a="http://schemas.openxmlformats.org/drawingml/2006/main" w="57150" cap="rnd">
            <a:solidFill>
              <a:srgbClr val="537AA4"/>
            </a:solidFill>
            <a:prstDash val="solid"/>
            <a:round/>
            <a:tailEnd type="arrow" w="med" len="med"/>
          </a:ln>
        </p:spPr>
      </p:cxnSp>
      <p:sp>
        <p:nvSpPr>
          <p:cNvPr id="12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71749852-BF8B-47F0-9FB8-8BC00FC6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18160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5381471B-A2F6-470A-BB5F-A14964C7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45782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14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A0846875-F91D-4D72-8297-00412023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49592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DBB6E6E8-28FA-4102-8C34-ECF15336D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7721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sp>
        <p:nvSpPr>
          <p:cNvPr id="16" name="intermediate-point">
            <a:extLst xmlns:a="http://schemas.openxmlformats.org/drawingml/2006/main">
              <a:ext uri="{FF2B5EF4-FFF2-40B4-BE49-F238E27FC236}">
                <a16:creationId xmlns:a16="http://schemas.microsoft.com/office/drawing/2014/main" id="{D05E288F-7B82-47BC-80B0-74C4C66A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70497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mixed-label">
            <a:extLst xmlns:a="http://schemas.openxmlformats.org/drawingml/2006/main">
              <a:ext uri="{FF2B5EF4-FFF2-40B4-BE49-F238E27FC236}">
                <a16:creationId xmlns:a16="http://schemas.microsoft.com/office/drawing/2014/main" id="{1656A803-57CE-492E-B1B7-8137A4A2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69595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language change + intervention</a:t>
            </a:r>
          </a:p>
        </p:txBody>
      </p:sp>
      <p:sp>
        <p:nvSpPr>
          <p:cNvPr id="18" name="language-edge-label">
            <a:extLst xmlns:a="http://schemas.openxmlformats.org/drawingml/2006/main">
              <a:ext uri="{FF2B5EF4-FFF2-40B4-BE49-F238E27FC236}">
                <a16:creationId xmlns:a16="http://schemas.microsoft.com/office/drawing/2014/main" id="{41480C2C-6943-4187-AF3D-FE7C18D24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81250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language change</a:t>
            </a:r>
          </a:p>
        </p:txBody>
      </p:sp>
      <p:sp>
        <p:nvSpPr>
          <p:cNvPr id="19" name="intervention-edge-label">
            <a:extLst xmlns:a="http://schemas.openxmlformats.org/drawingml/2006/main">
              <a:ext uri="{FF2B5EF4-FFF2-40B4-BE49-F238E27FC236}">
                <a16:creationId xmlns:a16="http://schemas.microsoft.com/office/drawing/2014/main" id="{8C9238F3-78F8-4C87-B0AA-8EE609603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3909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75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intervention</a:t>
            </a:r>
          </a:p>
        </p:txBody>
      </p:sp>
      <p:sp>
        <p:nvSpPr>
          <p:cNvPr id="20" name="question">
            <a:extLst xmlns:a="http://schemas.openxmlformats.org/drawingml/2006/main">
              <a:ext uri="{FF2B5EF4-FFF2-40B4-BE49-F238E27FC236}">
                <a16:creationId xmlns:a16="http://schemas.microsoft.com/office/drawing/2014/main" id="{04163117-B299-4E26-A711-224E0905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238250"/>
            <a:ext cx="104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1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1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?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548e61b1a5426f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27623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F7817A8-59B6-4A6A-9F95-469D0A75E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9CD1D7C-F842-499C-B692-F1B7B9F3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d302b309284de6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0875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CBF9844-43EB-4814-8391-4975D0417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1F01894C-F451-4700-939E-6913CD3E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7BDE6165-4073-4B6B-BD90-690884EF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0661F189-B494-4720-BAF6-990FECDD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DAA3FB21-3AF6-482F-AFE3-E87BF2D72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35051483-0A36-4AC7-A9E5-DF02A8B3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A218E93C-6D3D-4B50-A58D-3E396D74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E9BF829F-71C8-4D1B-A3ED-042EEF11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F36C8850-5C36-4D1D-B80F-C95DF335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EC9BF1F9-970C-4ABC-9B75-B07F923A1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1D9B9BEC-DBD8-4627-AC5B-BA691C1C4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9aa1691b71411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190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03504F8-4D66-486A-AFC2-8EACBC88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2B6A8EF9-BE34-4787-AB3B-FCF957AD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C8E992FB-7284-47AB-9FDC-DDAABBC4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C54D9002-53FE-4815-BE1F-81CA0E18E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EAC019B7-EA74-4D6D-AF31-075D59A4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C3C764B6-4FD4-406B-98CF-F4776F98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34B4751C-8961-480E-9233-E82F04E3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299EB134-1C01-4336-9835-C260DC23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60798DA1-251A-4F68-867F-D206029C8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AF05638B-A614-414B-8056-8DA17707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align-0">
            <a:extLst xmlns:a="http://schemas.openxmlformats.org/drawingml/2006/main">
              <a:ext uri="{FF2B5EF4-FFF2-40B4-BE49-F238E27FC236}">
                <a16:creationId xmlns:a16="http://schemas.microsoft.com/office/drawing/2014/main" id="{F251B875-8348-47AC-9868-9D0B06FD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gloss-0">
            <a:extLst xmlns:a="http://schemas.openxmlformats.org/drawingml/2006/main">
              <a:ext uri="{FF2B5EF4-FFF2-40B4-BE49-F238E27FC236}">
                <a16:creationId xmlns:a16="http://schemas.microsoft.com/office/drawing/2014/main" id="{09DAA3FF-384A-4F6C-8BAF-CBE9DAF0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Became</a:t>
            </a:r>
          </a:p>
        </p:txBody>
      </p:sp>
      <p:sp>
        <p:nvSpPr>
          <p:cNvPr id="13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92884377-FBC4-4535-883D-0AEC73F5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1c56c9b8ba4f7e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6860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8C6204E-154E-470A-9852-0DB38838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192BD3A7-F096-4962-849D-452F2B63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DB84B9FB-E8F1-4DC3-8FCF-78E91AB1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F7EC5169-0BE9-4FB6-A9B6-A54BFF983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6B346B7F-C660-4CAD-86BC-697DAAC64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35DCEA62-1E76-4A39-8D02-6BB4C0967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9742E1FD-94AA-4D99-91EB-628DEE30A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F1B5E339-67AF-429F-A88B-C029D8436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92D83D82-E7C4-49BB-9A7E-B99DFF47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E1CAA508-DB16-4C01-92D5-2D0E36D5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align-0">
            <a:extLst xmlns:a="http://schemas.openxmlformats.org/drawingml/2006/main">
              <a:ext uri="{FF2B5EF4-FFF2-40B4-BE49-F238E27FC236}">
                <a16:creationId xmlns:a16="http://schemas.microsoft.com/office/drawing/2014/main" id="{FD190DD4-B5F9-4C89-B627-3CE1F8B5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gloss-0">
            <a:extLst xmlns:a="http://schemas.openxmlformats.org/drawingml/2006/main">
              <a:ext uri="{FF2B5EF4-FFF2-40B4-BE49-F238E27FC236}">
                <a16:creationId xmlns:a16="http://schemas.microsoft.com/office/drawing/2014/main" id="{B6A859E7-2DD2-45A1-A9DD-C8D2DF0C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Became</a:t>
            </a:r>
          </a:p>
        </p:txBody>
      </p:sp>
      <p:sp>
        <p:nvSpPr>
          <p:cNvPr id="13" name="align-1">
            <a:extLst xmlns:a="http://schemas.openxmlformats.org/drawingml/2006/main">
              <a:ext uri="{FF2B5EF4-FFF2-40B4-BE49-F238E27FC236}">
                <a16:creationId xmlns:a16="http://schemas.microsoft.com/office/drawing/2014/main" id="{C0153BA1-C3D3-412F-BB11-767445217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loss-1">
            <a:extLst xmlns:a="http://schemas.openxmlformats.org/drawingml/2006/main">
              <a:ext uri="{FF2B5EF4-FFF2-40B4-BE49-F238E27FC236}">
                <a16:creationId xmlns:a16="http://schemas.microsoft.com/office/drawing/2014/main" id="{82307060-2FB2-46A4-910A-234D0647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a man</a:t>
            </a:r>
          </a:p>
        </p:txBody>
      </p:sp>
      <p:sp>
        <p:nvSpPr>
          <p:cNvPr id="15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B7C3E914-9C86-4584-A20D-8D0155B8C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bbb3f547f141f0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4202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D787470-B090-46AD-8701-CBE48CE5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254EBEEA-7A79-4811-92E1-570CF230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667609D8-DAFD-4999-BB49-5B39F79EF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30567949-611A-4085-8B54-FEE57036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9DFED627-83B4-446F-9322-7999E921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CE591544-66AF-4EB2-BFC5-22FEC8F84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96153860-B4C6-4C54-9411-7AF0834F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AA93F64E-53F1-4BA9-8110-D1728370E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3D846D7C-D5D9-459D-9605-4201F19E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1B6FC877-E3D7-4AEF-B463-ABA8215F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align-0">
            <a:extLst xmlns:a="http://schemas.openxmlformats.org/drawingml/2006/main">
              <a:ext uri="{FF2B5EF4-FFF2-40B4-BE49-F238E27FC236}">
                <a16:creationId xmlns:a16="http://schemas.microsoft.com/office/drawing/2014/main" id="{9383F983-6C70-452C-931D-03DE2039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gloss-0">
            <a:extLst xmlns:a="http://schemas.openxmlformats.org/drawingml/2006/main">
              <a:ext uri="{FF2B5EF4-FFF2-40B4-BE49-F238E27FC236}">
                <a16:creationId xmlns:a16="http://schemas.microsoft.com/office/drawing/2014/main" id="{AE0FB2E9-6A2B-432B-95DC-7B28C5E4C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Became</a:t>
            </a:r>
          </a:p>
        </p:txBody>
      </p:sp>
      <p:sp>
        <p:nvSpPr>
          <p:cNvPr id="13" name="align-1">
            <a:extLst xmlns:a="http://schemas.openxmlformats.org/drawingml/2006/main">
              <a:ext uri="{FF2B5EF4-FFF2-40B4-BE49-F238E27FC236}">
                <a16:creationId xmlns:a16="http://schemas.microsoft.com/office/drawing/2014/main" id="{E454F7E8-B28E-41FD-BDB5-27B4788D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loss-1">
            <a:extLst xmlns:a="http://schemas.openxmlformats.org/drawingml/2006/main">
              <a:ext uri="{FF2B5EF4-FFF2-40B4-BE49-F238E27FC236}">
                <a16:creationId xmlns:a16="http://schemas.microsoft.com/office/drawing/2014/main" id="{37243F4A-BD28-409B-897D-B90E79FB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a man</a:t>
            </a:r>
          </a:p>
        </p:txBody>
      </p:sp>
      <p:sp>
        <p:nvSpPr>
          <p:cNvPr id="15" name="align-2">
            <a:extLst xmlns:a="http://schemas.openxmlformats.org/drawingml/2006/main">
              <a:ext uri="{FF2B5EF4-FFF2-40B4-BE49-F238E27FC236}">
                <a16:creationId xmlns:a16="http://schemas.microsoft.com/office/drawing/2014/main" id="{F1B33CD9-C61E-452C-9D39-EF5B060B0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gloss-2">
            <a:extLst xmlns:a="http://schemas.openxmlformats.org/drawingml/2006/main">
              <a:ext uri="{FF2B5EF4-FFF2-40B4-BE49-F238E27FC236}">
                <a16:creationId xmlns:a16="http://schemas.microsoft.com/office/drawing/2014/main" id="{71797E2B-C069-485B-B35A-61EA65BD8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sent</a:t>
            </a:r>
          </a:p>
        </p:txBody>
      </p:sp>
      <p:sp>
        <p:nvSpPr>
          <p:cNvPr id="17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40793818-1006-41F1-8CA2-88315C9F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d8bf16d21246e9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028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2DE58B9-6447-4E9C-A179-1F7BC7DDE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6E4646A0-ED04-4D6F-A8C6-3F2E118AC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1D3D6BD4-66F3-4C11-8C1B-DC53C21F4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591937C9-949B-4EC3-A93D-8EADC0073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A3F268C2-7C64-4F3C-BBE3-CFA92E1DC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62301C6B-1A46-4008-AF87-4EA1B831D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46BEBC5C-821F-4166-A840-D743B9F47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AC688218-D0EE-4191-B670-FC2F6140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8ABF7395-B16B-4078-A27D-6FEA35BE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6C048DC8-0D35-4CD2-891B-F8EA0C4D9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align-0">
            <a:extLst xmlns:a="http://schemas.openxmlformats.org/drawingml/2006/main">
              <a:ext uri="{FF2B5EF4-FFF2-40B4-BE49-F238E27FC236}">
                <a16:creationId xmlns:a16="http://schemas.microsoft.com/office/drawing/2014/main" id="{DB598429-C589-4D8E-8B6D-5F0A23EC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gloss-0">
            <a:extLst xmlns:a="http://schemas.openxmlformats.org/drawingml/2006/main">
              <a:ext uri="{FF2B5EF4-FFF2-40B4-BE49-F238E27FC236}">
                <a16:creationId xmlns:a16="http://schemas.microsoft.com/office/drawing/2014/main" id="{257DCB8B-296A-40CD-A26D-5DE40AE7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Became</a:t>
            </a:r>
          </a:p>
        </p:txBody>
      </p:sp>
      <p:sp>
        <p:nvSpPr>
          <p:cNvPr id="13" name="align-1">
            <a:extLst xmlns:a="http://schemas.openxmlformats.org/drawingml/2006/main">
              <a:ext uri="{FF2B5EF4-FFF2-40B4-BE49-F238E27FC236}">
                <a16:creationId xmlns:a16="http://schemas.microsoft.com/office/drawing/2014/main" id="{1EA8051B-8D7D-4049-BFD2-3BF0C485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loss-1">
            <a:extLst xmlns:a="http://schemas.openxmlformats.org/drawingml/2006/main">
              <a:ext uri="{FF2B5EF4-FFF2-40B4-BE49-F238E27FC236}">
                <a16:creationId xmlns:a16="http://schemas.microsoft.com/office/drawing/2014/main" id="{8C043289-416C-4CF0-92D0-87C45058C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a man</a:t>
            </a:r>
          </a:p>
        </p:txBody>
      </p:sp>
      <p:sp>
        <p:nvSpPr>
          <p:cNvPr id="15" name="align-2">
            <a:extLst xmlns:a="http://schemas.openxmlformats.org/drawingml/2006/main">
              <a:ext uri="{FF2B5EF4-FFF2-40B4-BE49-F238E27FC236}">
                <a16:creationId xmlns:a16="http://schemas.microsoft.com/office/drawing/2014/main" id="{83E4992F-F870-415A-8059-D6BBD472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gloss-2">
            <a:extLst xmlns:a="http://schemas.openxmlformats.org/drawingml/2006/main">
              <a:ext uri="{FF2B5EF4-FFF2-40B4-BE49-F238E27FC236}">
                <a16:creationId xmlns:a16="http://schemas.microsoft.com/office/drawing/2014/main" id="{0A9DA203-3429-48B7-ABF8-9A09485BA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sent</a:t>
            </a:r>
          </a:p>
        </p:txBody>
      </p:sp>
      <p:sp>
        <p:nvSpPr>
          <p:cNvPr id="17" name="align-3">
            <a:extLst xmlns:a="http://schemas.openxmlformats.org/drawingml/2006/main">
              <a:ext uri="{FF2B5EF4-FFF2-40B4-BE49-F238E27FC236}">
                <a16:creationId xmlns:a16="http://schemas.microsoft.com/office/drawing/2014/main" id="{592CD3FE-B6DB-4FCA-A62D-54A3B7C87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gloss-3">
            <a:extLst xmlns:a="http://schemas.openxmlformats.org/drawingml/2006/main">
              <a:ext uri="{FF2B5EF4-FFF2-40B4-BE49-F238E27FC236}">
                <a16:creationId xmlns:a16="http://schemas.microsoft.com/office/drawing/2014/main" id="{78693E14-B947-4E9B-873A-F1C16B176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from</a:t>
            </a:r>
          </a:p>
        </p:txBody>
      </p:sp>
      <p:sp>
        <p:nvSpPr>
          <p:cNvPr id="19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8ACD4F15-489D-4D7C-A21E-6858DDAC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7c9a8cb924fb1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667156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F6EE06D-15D3-4F13-9269-282B1C68A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25693F16-8EB3-4C83-9F0D-965D4D4B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D642D753-E74E-43C1-9FF4-8BB4A40E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4E297DD8-D3D9-4C6E-AF78-9B0E2D591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DEE054BC-7277-4BEB-B8C2-58894055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C7B58A13-70A3-470F-85FE-3DAEB0F3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B14AF523-4291-4F92-BF4A-BD93C6B9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89CC340E-B34E-4BF4-BCE8-1AAC6BD7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E8C816C1-C077-4E89-9833-14B3FC40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198958DD-7571-4D7B-99F9-08BCFCAB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align-0">
            <a:extLst xmlns:a="http://schemas.openxmlformats.org/drawingml/2006/main">
              <a:ext uri="{FF2B5EF4-FFF2-40B4-BE49-F238E27FC236}">
                <a16:creationId xmlns:a16="http://schemas.microsoft.com/office/drawing/2014/main" id="{9F637750-B9E4-498A-9304-72EC518C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gloss-0">
            <a:extLst xmlns:a="http://schemas.openxmlformats.org/drawingml/2006/main">
              <a:ext uri="{FF2B5EF4-FFF2-40B4-BE49-F238E27FC236}">
                <a16:creationId xmlns:a16="http://schemas.microsoft.com/office/drawing/2014/main" id="{5EF4AF0D-B3F8-41BE-B51D-1B67C3445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Became</a:t>
            </a:r>
          </a:p>
        </p:txBody>
      </p:sp>
      <p:sp>
        <p:nvSpPr>
          <p:cNvPr id="13" name="align-1">
            <a:extLst xmlns:a="http://schemas.openxmlformats.org/drawingml/2006/main">
              <a:ext uri="{FF2B5EF4-FFF2-40B4-BE49-F238E27FC236}">
                <a16:creationId xmlns:a16="http://schemas.microsoft.com/office/drawing/2014/main" id="{CDEFAFC9-8E86-430C-BF3F-0FA962DD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loss-1">
            <a:extLst xmlns:a="http://schemas.openxmlformats.org/drawingml/2006/main">
              <a:ext uri="{FF2B5EF4-FFF2-40B4-BE49-F238E27FC236}">
                <a16:creationId xmlns:a16="http://schemas.microsoft.com/office/drawing/2014/main" id="{1189D361-B2AE-4F47-8810-DBD7120C6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a man</a:t>
            </a:r>
          </a:p>
        </p:txBody>
      </p:sp>
      <p:sp>
        <p:nvSpPr>
          <p:cNvPr id="15" name="align-2">
            <a:extLst xmlns:a="http://schemas.openxmlformats.org/drawingml/2006/main">
              <a:ext uri="{FF2B5EF4-FFF2-40B4-BE49-F238E27FC236}">
                <a16:creationId xmlns:a16="http://schemas.microsoft.com/office/drawing/2014/main" id="{30A6B222-8773-4B4F-A93D-5EA2F24DF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gloss-2">
            <a:extLst xmlns:a="http://schemas.openxmlformats.org/drawingml/2006/main">
              <a:ext uri="{FF2B5EF4-FFF2-40B4-BE49-F238E27FC236}">
                <a16:creationId xmlns:a16="http://schemas.microsoft.com/office/drawing/2014/main" id="{CF15E8F2-C11B-4D65-963D-1A0E8C528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sent</a:t>
            </a:r>
          </a:p>
        </p:txBody>
      </p:sp>
      <p:sp>
        <p:nvSpPr>
          <p:cNvPr id="17" name="align-3">
            <a:extLst xmlns:a="http://schemas.openxmlformats.org/drawingml/2006/main">
              <a:ext uri="{FF2B5EF4-FFF2-40B4-BE49-F238E27FC236}">
                <a16:creationId xmlns:a16="http://schemas.microsoft.com/office/drawing/2014/main" id="{8D2BD61E-6405-49A2-AA4E-AB1CDB38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gloss-3">
            <a:extLst xmlns:a="http://schemas.openxmlformats.org/drawingml/2006/main">
              <a:ext uri="{FF2B5EF4-FFF2-40B4-BE49-F238E27FC236}">
                <a16:creationId xmlns:a16="http://schemas.microsoft.com/office/drawing/2014/main" id="{FE411084-2B84-4C85-B677-F37E00CC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from</a:t>
            </a:r>
          </a:p>
        </p:txBody>
      </p:sp>
      <p:sp>
        <p:nvSpPr>
          <p:cNvPr id="19" name="align-4">
            <a:extLst xmlns:a="http://schemas.openxmlformats.org/drawingml/2006/main">
              <a:ext uri="{FF2B5EF4-FFF2-40B4-BE49-F238E27FC236}">
                <a16:creationId xmlns:a16="http://schemas.microsoft.com/office/drawing/2014/main" id="{23E75BA7-BFFA-4F0B-9D35-ECDEA2B9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gloss-4">
            <a:extLst xmlns:a="http://schemas.openxmlformats.org/drawingml/2006/main">
              <a:ext uri="{FF2B5EF4-FFF2-40B4-BE49-F238E27FC236}">
                <a16:creationId xmlns:a16="http://schemas.microsoft.com/office/drawing/2014/main" id="{546D5560-A121-4767-84D8-2A880D9EA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God</a:t>
            </a:r>
          </a:p>
        </p:txBody>
      </p:sp>
      <p:sp>
        <p:nvSpPr>
          <p:cNvPr id="21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F0FE4EF6-6EC3-456A-BD5E-46F0659C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04adb668194b41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6316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62B64C8-5138-4109-937A-EA7058B6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6E9B79A7-A8BD-457A-8CFC-5C10BE007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C0A7F388-A789-4D76-9F69-E911F8442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4806BB84-A4B7-4F23-AE24-EDD37CD6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6272DC10-798E-4884-B990-6F09F78C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762F72D1-332B-4E9E-AEF6-9CC9B106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1A39CED1-7F4B-490E-8450-4EFCC0A0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8999077F-C102-4ADE-B548-4B650D551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3267AB74-9CBD-4191-B810-B25AF5D0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8C9E6B59-DF36-4D83-A38E-4F54626B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align-0">
            <a:extLst xmlns:a="http://schemas.openxmlformats.org/drawingml/2006/main">
              <a:ext uri="{FF2B5EF4-FFF2-40B4-BE49-F238E27FC236}">
                <a16:creationId xmlns:a16="http://schemas.microsoft.com/office/drawing/2014/main" id="{0E812BFF-6DA1-47B5-B63B-63C568CD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gloss-0">
            <a:extLst xmlns:a="http://schemas.openxmlformats.org/drawingml/2006/main">
              <a:ext uri="{FF2B5EF4-FFF2-40B4-BE49-F238E27FC236}">
                <a16:creationId xmlns:a16="http://schemas.microsoft.com/office/drawing/2014/main" id="{31E654DF-F4E8-4BA4-90D0-6A0F5FE4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Became</a:t>
            </a:r>
          </a:p>
        </p:txBody>
      </p:sp>
      <p:sp>
        <p:nvSpPr>
          <p:cNvPr id="13" name="align-1">
            <a:extLst xmlns:a="http://schemas.openxmlformats.org/drawingml/2006/main">
              <a:ext uri="{FF2B5EF4-FFF2-40B4-BE49-F238E27FC236}">
                <a16:creationId xmlns:a16="http://schemas.microsoft.com/office/drawing/2014/main" id="{74E5AA5D-DB04-45F8-958E-FE89E3196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loss-1">
            <a:extLst xmlns:a="http://schemas.openxmlformats.org/drawingml/2006/main">
              <a:ext uri="{FF2B5EF4-FFF2-40B4-BE49-F238E27FC236}">
                <a16:creationId xmlns:a16="http://schemas.microsoft.com/office/drawing/2014/main" id="{7A32BDD7-B32A-4A61-838B-CBB13352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a man</a:t>
            </a:r>
          </a:p>
        </p:txBody>
      </p:sp>
      <p:sp>
        <p:nvSpPr>
          <p:cNvPr id="15" name="align-2">
            <a:extLst xmlns:a="http://schemas.openxmlformats.org/drawingml/2006/main">
              <a:ext uri="{FF2B5EF4-FFF2-40B4-BE49-F238E27FC236}">
                <a16:creationId xmlns:a16="http://schemas.microsoft.com/office/drawing/2014/main" id="{F2E43ED6-B840-4F00-9CC5-36877D64C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gloss-2">
            <a:extLst xmlns:a="http://schemas.openxmlformats.org/drawingml/2006/main">
              <a:ext uri="{FF2B5EF4-FFF2-40B4-BE49-F238E27FC236}">
                <a16:creationId xmlns:a16="http://schemas.microsoft.com/office/drawing/2014/main" id="{B2124D1A-8DED-4F6B-AF4C-3735AE70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sent</a:t>
            </a:r>
          </a:p>
        </p:txBody>
      </p:sp>
      <p:sp>
        <p:nvSpPr>
          <p:cNvPr id="17" name="align-3">
            <a:extLst xmlns:a="http://schemas.openxmlformats.org/drawingml/2006/main">
              <a:ext uri="{FF2B5EF4-FFF2-40B4-BE49-F238E27FC236}">
                <a16:creationId xmlns:a16="http://schemas.microsoft.com/office/drawing/2014/main" id="{A1317448-DB0E-42AA-9744-5C81AB8D4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gloss-3">
            <a:extLst xmlns:a="http://schemas.openxmlformats.org/drawingml/2006/main">
              <a:ext uri="{FF2B5EF4-FFF2-40B4-BE49-F238E27FC236}">
                <a16:creationId xmlns:a16="http://schemas.microsoft.com/office/drawing/2014/main" id="{E5AB9797-47FA-4B49-8F38-7BF12F83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from</a:t>
            </a:r>
          </a:p>
        </p:txBody>
      </p:sp>
      <p:sp>
        <p:nvSpPr>
          <p:cNvPr id="19" name="align-4">
            <a:extLst xmlns:a="http://schemas.openxmlformats.org/drawingml/2006/main">
              <a:ext uri="{FF2B5EF4-FFF2-40B4-BE49-F238E27FC236}">
                <a16:creationId xmlns:a16="http://schemas.microsoft.com/office/drawing/2014/main" id="{8B9188FA-D5F7-496C-BB13-4C1C5705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gloss-4">
            <a:extLst xmlns:a="http://schemas.openxmlformats.org/drawingml/2006/main">
              <a:ext uri="{FF2B5EF4-FFF2-40B4-BE49-F238E27FC236}">
                <a16:creationId xmlns:a16="http://schemas.microsoft.com/office/drawing/2014/main" id="{0B1BE993-8867-4147-BE39-010E8139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God</a:t>
            </a:r>
          </a:p>
        </p:txBody>
      </p:sp>
      <p:sp>
        <p:nvSpPr>
          <p:cNvPr id="21" name="align-5">
            <a:extLst xmlns:a="http://schemas.openxmlformats.org/drawingml/2006/main">
              <a:ext uri="{FF2B5EF4-FFF2-40B4-BE49-F238E27FC236}">
                <a16:creationId xmlns:a16="http://schemas.microsoft.com/office/drawing/2014/main" id="{A21B5175-9173-4FDC-8C58-C50681A82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gloss-5">
            <a:extLst xmlns:a="http://schemas.openxmlformats.org/drawingml/2006/main">
              <a:ext uri="{FF2B5EF4-FFF2-40B4-BE49-F238E27FC236}">
                <a16:creationId xmlns:a16="http://schemas.microsoft.com/office/drawing/2014/main" id="{B4287CC5-9B0C-42BD-8E7D-076D389C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name</a:t>
            </a:r>
          </a:p>
        </p:txBody>
      </p:sp>
      <p:sp>
        <p:nvSpPr>
          <p:cNvPr id="23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271A3D68-E8F3-4B92-931C-52B5BFCF7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3bcfc6a71b48d3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8328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48C9B69-A72D-44B9-94FE-7DB167962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025CAE2B-F84D-4F5C-9A2B-8F42D4346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35F02C03-BED7-4E37-BB9F-86A5BF6C5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440EDC25-2444-481A-BFE8-B9C1ADB7F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5C4A32BB-8A1C-4B32-BE6F-0C19F6A2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518160AF-95EB-4A78-B471-83E92DF7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B981C1A6-7245-4A70-9369-55900050D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4724CB6E-12B8-41FD-A110-8BF21F0C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F0E6A599-817C-4252-A23B-90E5A431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464CF685-753B-4DA6-94EC-879FDF4B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align-0">
            <a:extLst xmlns:a="http://schemas.openxmlformats.org/drawingml/2006/main">
              <a:ext uri="{FF2B5EF4-FFF2-40B4-BE49-F238E27FC236}">
                <a16:creationId xmlns:a16="http://schemas.microsoft.com/office/drawing/2014/main" id="{D8A0EBE3-E4A6-4FC0-BE10-F618252F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gloss-0">
            <a:extLst xmlns:a="http://schemas.openxmlformats.org/drawingml/2006/main">
              <a:ext uri="{FF2B5EF4-FFF2-40B4-BE49-F238E27FC236}">
                <a16:creationId xmlns:a16="http://schemas.microsoft.com/office/drawing/2014/main" id="{E6B09A06-6ECA-4F9B-8371-2CE1F7E0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Became</a:t>
            </a:r>
          </a:p>
        </p:txBody>
      </p:sp>
      <p:sp>
        <p:nvSpPr>
          <p:cNvPr id="13" name="align-1">
            <a:extLst xmlns:a="http://schemas.openxmlformats.org/drawingml/2006/main">
              <a:ext uri="{FF2B5EF4-FFF2-40B4-BE49-F238E27FC236}">
                <a16:creationId xmlns:a16="http://schemas.microsoft.com/office/drawing/2014/main" id="{F98C97E6-B556-4607-A20F-1E2FA3F2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loss-1">
            <a:extLst xmlns:a="http://schemas.openxmlformats.org/drawingml/2006/main">
              <a:ext uri="{FF2B5EF4-FFF2-40B4-BE49-F238E27FC236}">
                <a16:creationId xmlns:a16="http://schemas.microsoft.com/office/drawing/2014/main" id="{7AC78822-7B81-48BE-AAF9-96568914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a man</a:t>
            </a:r>
          </a:p>
        </p:txBody>
      </p:sp>
      <p:sp>
        <p:nvSpPr>
          <p:cNvPr id="15" name="align-2">
            <a:extLst xmlns:a="http://schemas.openxmlformats.org/drawingml/2006/main">
              <a:ext uri="{FF2B5EF4-FFF2-40B4-BE49-F238E27FC236}">
                <a16:creationId xmlns:a16="http://schemas.microsoft.com/office/drawing/2014/main" id="{3A70EDEE-99F0-4F03-A54C-A5DBE25E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gloss-2">
            <a:extLst xmlns:a="http://schemas.openxmlformats.org/drawingml/2006/main">
              <a:ext uri="{FF2B5EF4-FFF2-40B4-BE49-F238E27FC236}">
                <a16:creationId xmlns:a16="http://schemas.microsoft.com/office/drawing/2014/main" id="{0E75C713-0900-4674-9AE7-A932990F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sent</a:t>
            </a:r>
          </a:p>
        </p:txBody>
      </p:sp>
      <p:sp>
        <p:nvSpPr>
          <p:cNvPr id="17" name="align-3">
            <a:extLst xmlns:a="http://schemas.openxmlformats.org/drawingml/2006/main">
              <a:ext uri="{FF2B5EF4-FFF2-40B4-BE49-F238E27FC236}">
                <a16:creationId xmlns:a16="http://schemas.microsoft.com/office/drawing/2014/main" id="{FBCC4287-FF19-4D8A-B9DE-3611FBA7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gloss-3">
            <a:extLst xmlns:a="http://schemas.openxmlformats.org/drawingml/2006/main">
              <a:ext uri="{FF2B5EF4-FFF2-40B4-BE49-F238E27FC236}">
                <a16:creationId xmlns:a16="http://schemas.microsoft.com/office/drawing/2014/main" id="{E45C8289-652C-4AA2-8BF4-6DE60C98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from</a:t>
            </a:r>
          </a:p>
        </p:txBody>
      </p:sp>
      <p:sp>
        <p:nvSpPr>
          <p:cNvPr id="19" name="align-4">
            <a:extLst xmlns:a="http://schemas.openxmlformats.org/drawingml/2006/main">
              <a:ext uri="{FF2B5EF4-FFF2-40B4-BE49-F238E27FC236}">
                <a16:creationId xmlns:a16="http://schemas.microsoft.com/office/drawing/2014/main" id="{20A6291E-F280-4C32-BA98-D932E29EE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gloss-4">
            <a:extLst xmlns:a="http://schemas.openxmlformats.org/drawingml/2006/main">
              <a:ext uri="{FF2B5EF4-FFF2-40B4-BE49-F238E27FC236}">
                <a16:creationId xmlns:a16="http://schemas.microsoft.com/office/drawing/2014/main" id="{F5742BC8-3098-4966-8ECE-8D74BD59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God</a:t>
            </a:r>
          </a:p>
        </p:txBody>
      </p:sp>
      <p:sp>
        <p:nvSpPr>
          <p:cNvPr id="21" name="align-5">
            <a:extLst xmlns:a="http://schemas.openxmlformats.org/drawingml/2006/main">
              <a:ext uri="{FF2B5EF4-FFF2-40B4-BE49-F238E27FC236}">
                <a16:creationId xmlns:a16="http://schemas.microsoft.com/office/drawing/2014/main" id="{C11FB781-772A-4F93-9212-1BE0E76D8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gloss-5">
            <a:extLst xmlns:a="http://schemas.openxmlformats.org/drawingml/2006/main">
              <a:ext uri="{FF2B5EF4-FFF2-40B4-BE49-F238E27FC236}">
                <a16:creationId xmlns:a16="http://schemas.microsoft.com/office/drawing/2014/main" id="{D5A09AF1-7455-455D-971C-5D710196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name</a:t>
            </a:r>
          </a:p>
        </p:txBody>
      </p:sp>
      <p:sp>
        <p:nvSpPr>
          <p:cNvPr id="23" name="align-6">
            <a:extLst xmlns:a="http://schemas.openxmlformats.org/drawingml/2006/main">
              <a:ext uri="{FF2B5EF4-FFF2-40B4-BE49-F238E27FC236}">
                <a16:creationId xmlns:a16="http://schemas.microsoft.com/office/drawing/2014/main" id="{4D9205E6-8AB7-4CA8-A3B0-F16C24B34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gloss-6">
            <a:extLst xmlns:a="http://schemas.openxmlformats.org/drawingml/2006/main">
              <a:ext uri="{FF2B5EF4-FFF2-40B4-BE49-F238E27FC236}">
                <a16:creationId xmlns:a16="http://schemas.microsoft.com/office/drawing/2014/main" id="{C343F7C1-C008-4918-B894-AB247E4A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to him</a:t>
            </a:r>
          </a:p>
        </p:txBody>
      </p:sp>
      <p:sp>
        <p:nvSpPr>
          <p:cNvPr id="25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38B714CF-F997-4D19-8CF8-256433CE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a35fab0b26432a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14198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B95685-DD79-4A9C-AFA8-189A1244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AE018471-A841-4F07-ABAD-DDEED8E4A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0858EE3D-6907-42FE-BFAF-FC7A7035D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EC41C37B-AC26-4169-BC94-6A8659FF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5A6667CE-3B0E-420B-B6B1-D3FE307DE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D22B1869-D564-433C-9743-03C25093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DC83973F-421F-48DF-AEB0-5DBD23CB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CF9B0F1C-2B0C-4715-92C4-BD638A0A7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355FAE6F-5A9F-41C1-824C-9F76A1B9D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BD011034-D98B-4DB4-827D-3B59FD54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align-0">
            <a:extLst xmlns:a="http://schemas.openxmlformats.org/drawingml/2006/main">
              <a:ext uri="{FF2B5EF4-FFF2-40B4-BE49-F238E27FC236}">
                <a16:creationId xmlns:a16="http://schemas.microsoft.com/office/drawing/2014/main" id="{4E99CE23-1E7C-43E3-8249-B89D350A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gloss-0">
            <a:extLst xmlns:a="http://schemas.openxmlformats.org/drawingml/2006/main">
              <a:ext uri="{FF2B5EF4-FFF2-40B4-BE49-F238E27FC236}">
                <a16:creationId xmlns:a16="http://schemas.microsoft.com/office/drawing/2014/main" id="{049D0A4B-622C-4B15-9F9E-7325E29B1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Became</a:t>
            </a:r>
          </a:p>
        </p:txBody>
      </p:sp>
      <p:sp>
        <p:nvSpPr>
          <p:cNvPr id="13" name="align-1">
            <a:extLst xmlns:a="http://schemas.openxmlformats.org/drawingml/2006/main">
              <a:ext uri="{FF2B5EF4-FFF2-40B4-BE49-F238E27FC236}">
                <a16:creationId xmlns:a16="http://schemas.microsoft.com/office/drawing/2014/main" id="{A9E72504-469E-4B5D-9CA2-7180A203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loss-1">
            <a:extLst xmlns:a="http://schemas.openxmlformats.org/drawingml/2006/main">
              <a:ext uri="{FF2B5EF4-FFF2-40B4-BE49-F238E27FC236}">
                <a16:creationId xmlns:a16="http://schemas.microsoft.com/office/drawing/2014/main" id="{AA70F2D1-CDC1-4D84-AFE7-A92B9A5E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a man</a:t>
            </a:r>
          </a:p>
        </p:txBody>
      </p:sp>
      <p:sp>
        <p:nvSpPr>
          <p:cNvPr id="15" name="align-2">
            <a:extLst xmlns:a="http://schemas.openxmlformats.org/drawingml/2006/main">
              <a:ext uri="{FF2B5EF4-FFF2-40B4-BE49-F238E27FC236}">
                <a16:creationId xmlns:a16="http://schemas.microsoft.com/office/drawing/2014/main" id="{54E7776F-48CE-480D-B8A4-E00253D21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gloss-2">
            <a:extLst xmlns:a="http://schemas.openxmlformats.org/drawingml/2006/main">
              <a:ext uri="{FF2B5EF4-FFF2-40B4-BE49-F238E27FC236}">
                <a16:creationId xmlns:a16="http://schemas.microsoft.com/office/drawing/2014/main" id="{EAF53C75-3C49-4811-9BD9-F844F361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sent</a:t>
            </a:r>
          </a:p>
        </p:txBody>
      </p:sp>
      <p:sp>
        <p:nvSpPr>
          <p:cNvPr id="17" name="align-3">
            <a:extLst xmlns:a="http://schemas.openxmlformats.org/drawingml/2006/main">
              <a:ext uri="{FF2B5EF4-FFF2-40B4-BE49-F238E27FC236}">
                <a16:creationId xmlns:a16="http://schemas.microsoft.com/office/drawing/2014/main" id="{6E563489-3970-4C71-B9F5-2644044C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gloss-3">
            <a:extLst xmlns:a="http://schemas.openxmlformats.org/drawingml/2006/main">
              <a:ext uri="{FF2B5EF4-FFF2-40B4-BE49-F238E27FC236}">
                <a16:creationId xmlns:a16="http://schemas.microsoft.com/office/drawing/2014/main" id="{E305F530-DE37-424D-82E8-9805FAA2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from</a:t>
            </a:r>
          </a:p>
        </p:txBody>
      </p:sp>
      <p:sp>
        <p:nvSpPr>
          <p:cNvPr id="19" name="align-4">
            <a:extLst xmlns:a="http://schemas.openxmlformats.org/drawingml/2006/main">
              <a:ext uri="{FF2B5EF4-FFF2-40B4-BE49-F238E27FC236}">
                <a16:creationId xmlns:a16="http://schemas.microsoft.com/office/drawing/2014/main" id="{D11CECAB-AD0E-4368-B522-1A06F445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gloss-4">
            <a:extLst xmlns:a="http://schemas.openxmlformats.org/drawingml/2006/main">
              <a:ext uri="{FF2B5EF4-FFF2-40B4-BE49-F238E27FC236}">
                <a16:creationId xmlns:a16="http://schemas.microsoft.com/office/drawing/2014/main" id="{587D9518-845B-4634-AF5A-D4010AC69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God</a:t>
            </a:r>
          </a:p>
        </p:txBody>
      </p:sp>
      <p:sp>
        <p:nvSpPr>
          <p:cNvPr id="21" name="align-5">
            <a:extLst xmlns:a="http://schemas.openxmlformats.org/drawingml/2006/main">
              <a:ext uri="{FF2B5EF4-FFF2-40B4-BE49-F238E27FC236}">
                <a16:creationId xmlns:a16="http://schemas.microsoft.com/office/drawing/2014/main" id="{ED127875-9B82-4DA8-8193-2285630BE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gloss-5">
            <a:extLst xmlns:a="http://schemas.openxmlformats.org/drawingml/2006/main">
              <a:ext uri="{FF2B5EF4-FFF2-40B4-BE49-F238E27FC236}">
                <a16:creationId xmlns:a16="http://schemas.microsoft.com/office/drawing/2014/main" id="{62A08651-E92C-4B3D-BA1C-FA21942E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name</a:t>
            </a:r>
          </a:p>
        </p:txBody>
      </p:sp>
      <p:sp>
        <p:nvSpPr>
          <p:cNvPr id="23" name="align-6">
            <a:extLst xmlns:a="http://schemas.openxmlformats.org/drawingml/2006/main">
              <a:ext uri="{FF2B5EF4-FFF2-40B4-BE49-F238E27FC236}">
                <a16:creationId xmlns:a16="http://schemas.microsoft.com/office/drawing/2014/main" id="{7FB6F471-C913-4AE8-851C-EE704B797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gloss-6">
            <a:extLst xmlns:a="http://schemas.openxmlformats.org/drawingml/2006/main">
              <a:ext uri="{FF2B5EF4-FFF2-40B4-BE49-F238E27FC236}">
                <a16:creationId xmlns:a16="http://schemas.microsoft.com/office/drawing/2014/main" id="{B9C1F9FD-E76A-4EB1-B016-47EFDCD6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to him</a:t>
            </a:r>
          </a:p>
        </p:txBody>
      </p:sp>
      <p:sp>
        <p:nvSpPr>
          <p:cNvPr id="25" name="align-7">
            <a:extLst xmlns:a="http://schemas.openxmlformats.org/drawingml/2006/main">
              <a:ext uri="{FF2B5EF4-FFF2-40B4-BE49-F238E27FC236}">
                <a16:creationId xmlns:a16="http://schemas.microsoft.com/office/drawing/2014/main" id="{AC3DD6C3-D451-475F-8A50-2502B08DF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gloss-7">
            <a:extLst xmlns:a="http://schemas.openxmlformats.org/drawingml/2006/main">
              <a:ext uri="{FF2B5EF4-FFF2-40B4-BE49-F238E27FC236}">
                <a16:creationId xmlns:a16="http://schemas.microsoft.com/office/drawing/2014/main" id="{C41767A1-5561-4BF1-839F-47EBA6CD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John</a:t>
            </a:r>
          </a:p>
        </p:txBody>
      </p:sp>
      <p:sp>
        <p:nvSpPr>
          <p:cNvPr id="27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CDD9FBD6-D396-41A7-80A5-CF7EFA3C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pic>
        <p:nvPicPr>
          <p:cNvPr id="5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e3dbf2027b4812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25190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DED056-DAC3-40CD-B671-C7024D24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translation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8E704AA-CDED-49D6-B465-1C55EE18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greek-0">
            <a:extLst xmlns:a="http://schemas.openxmlformats.org/drawingml/2006/main">
              <a:ext uri="{FF2B5EF4-FFF2-40B4-BE49-F238E27FC236}">
                <a16:creationId xmlns:a16="http://schemas.microsoft.com/office/drawing/2014/main" id="{E0B4A743-DA69-4949-8842-8BB8C982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Ἐγένετο</a:t>
            </a:r>
          </a:p>
        </p:txBody>
      </p:sp>
      <p:sp>
        <p:nvSpPr>
          <p:cNvPr id="4" name="greek-1">
            <a:extLst xmlns:a="http://schemas.openxmlformats.org/drawingml/2006/main">
              <a:ext uri="{FF2B5EF4-FFF2-40B4-BE49-F238E27FC236}">
                <a16:creationId xmlns:a16="http://schemas.microsoft.com/office/drawing/2014/main" id="{34B10027-2D14-4E83-8150-A6421952B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ἄνθρωπος</a:t>
            </a:r>
          </a:p>
        </p:txBody>
      </p:sp>
      <p:sp>
        <p:nvSpPr>
          <p:cNvPr id="5" name="greek-2">
            <a:extLst xmlns:a="http://schemas.openxmlformats.org/drawingml/2006/main">
              <a:ext uri="{FF2B5EF4-FFF2-40B4-BE49-F238E27FC236}">
                <a16:creationId xmlns:a16="http://schemas.microsoft.com/office/drawing/2014/main" id="{EF417379-1BAC-4445-92A1-9B084EA10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858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ἀπεσταλμένος</a:t>
            </a:r>
          </a:p>
        </p:txBody>
      </p:sp>
      <p:sp>
        <p:nvSpPr>
          <p:cNvPr id="6" name="greek-3">
            <a:extLst xmlns:a="http://schemas.openxmlformats.org/drawingml/2006/main">
              <a:ext uri="{FF2B5EF4-FFF2-40B4-BE49-F238E27FC236}">
                <a16:creationId xmlns:a16="http://schemas.microsoft.com/office/drawing/2014/main" id="{9A7A1596-F520-4300-974A-8A3D835EE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παρὰ</a:t>
            </a:r>
          </a:p>
        </p:txBody>
      </p:sp>
      <p:sp>
        <p:nvSpPr>
          <p:cNvPr id="7" name="greek-4">
            <a:extLst xmlns:a="http://schemas.openxmlformats.org/drawingml/2006/main">
              <a:ext uri="{FF2B5EF4-FFF2-40B4-BE49-F238E27FC236}">
                <a16:creationId xmlns:a16="http://schemas.microsoft.com/office/drawing/2014/main" id="{17685A94-336E-4A64-8956-757CF3BDB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θεοῦ</a:t>
            </a:r>
          </a:p>
        </p:txBody>
      </p:sp>
      <p:sp>
        <p:nvSpPr>
          <p:cNvPr id="8" name="greek-5">
            <a:extLst xmlns:a="http://schemas.openxmlformats.org/drawingml/2006/main">
              <a:ext uri="{FF2B5EF4-FFF2-40B4-BE49-F238E27FC236}">
                <a16:creationId xmlns:a16="http://schemas.microsoft.com/office/drawing/2014/main" id="{019B16AB-D3AB-47E8-A19A-F35EDF89B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ὄνομα</a:t>
            </a:r>
          </a:p>
        </p:txBody>
      </p:sp>
      <p:sp>
        <p:nvSpPr>
          <p:cNvPr id="9" name="greek-6">
            <a:extLst xmlns:a="http://schemas.openxmlformats.org/drawingml/2006/main">
              <a:ext uri="{FF2B5EF4-FFF2-40B4-BE49-F238E27FC236}">
                <a16:creationId xmlns:a16="http://schemas.microsoft.com/office/drawing/2014/main" id="{9AB6BA0D-C294-4675-8851-364904D0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αὐτῷ</a:t>
            </a:r>
          </a:p>
        </p:txBody>
      </p:sp>
      <p:sp>
        <p:nvSpPr>
          <p:cNvPr id="10" name="greek-7">
            <a:extLst xmlns:a="http://schemas.openxmlformats.org/drawingml/2006/main">
              <a:ext uri="{FF2B5EF4-FFF2-40B4-BE49-F238E27FC236}">
                <a16:creationId xmlns:a16="http://schemas.microsoft.com/office/drawing/2014/main" id="{C58236BE-7652-4DB5-8639-3E9879D4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171700"/>
            <a:ext cx="128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5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Ἰωάννης</a:t>
            </a:r>
          </a:p>
        </p:txBody>
      </p:sp>
      <p:sp>
        <p:nvSpPr>
          <p:cNvPr id="11" name="align-0">
            <a:extLst xmlns:a="http://schemas.openxmlformats.org/drawingml/2006/main">
              <a:ext uri="{FF2B5EF4-FFF2-40B4-BE49-F238E27FC236}">
                <a16:creationId xmlns:a16="http://schemas.microsoft.com/office/drawing/2014/main" id="{DE54D1BF-BC51-460D-91FB-5D17A1E8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gloss-0">
            <a:extLst xmlns:a="http://schemas.openxmlformats.org/drawingml/2006/main">
              <a:ext uri="{FF2B5EF4-FFF2-40B4-BE49-F238E27FC236}">
                <a16:creationId xmlns:a16="http://schemas.microsoft.com/office/drawing/2014/main" id="{CE731603-72FB-4764-80AF-DE43C24AB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Became</a:t>
            </a:r>
          </a:p>
        </p:txBody>
      </p:sp>
      <p:sp>
        <p:nvSpPr>
          <p:cNvPr id="13" name="align-1">
            <a:extLst xmlns:a="http://schemas.openxmlformats.org/drawingml/2006/main">
              <a:ext uri="{FF2B5EF4-FFF2-40B4-BE49-F238E27FC236}">
                <a16:creationId xmlns:a16="http://schemas.microsoft.com/office/drawing/2014/main" id="{2C9B236F-909D-4569-8E9F-118CABFD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loss-1">
            <a:extLst xmlns:a="http://schemas.openxmlformats.org/drawingml/2006/main">
              <a:ext uri="{FF2B5EF4-FFF2-40B4-BE49-F238E27FC236}">
                <a16:creationId xmlns:a16="http://schemas.microsoft.com/office/drawing/2014/main" id="{DDFC28ED-461D-4499-915D-942F3D547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a man</a:t>
            </a:r>
          </a:p>
        </p:txBody>
      </p:sp>
      <p:sp>
        <p:nvSpPr>
          <p:cNvPr id="15" name="align-2">
            <a:extLst xmlns:a="http://schemas.openxmlformats.org/drawingml/2006/main">
              <a:ext uri="{FF2B5EF4-FFF2-40B4-BE49-F238E27FC236}">
                <a16:creationId xmlns:a16="http://schemas.microsoft.com/office/drawing/2014/main" id="{4E22F52D-2648-49A5-9F31-00528C79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gloss-2">
            <a:extLst xmlns:a="http://schemas.openxmlformats.org/drawingml/2006/main">
              <a:ext uri="{FF2B5EF4-FFF2-40B4-BE49-F238E27FC236}">
                <a16:creationId xmlns:a16="http://schemas.microsoft.com/office/drawing/2014/main" id="{52781D21-0607-4F2F-B9E1-D53891CC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sent</a:t>
            </a:r>
          </a:p>
        </p:txBody>
      </p:sp>
      <p:sp>
        <p:nvSpPr>
          <p:cNvPr id="17" name="align-3">
            <a:extLst xmlns:a="http://schemas.openxmlformats.org/drawingml/2006/main">
              <a:ext uri="{FF2B5EF4-FFF2-40B4-BE49-F238E27FC236}">
                <a16:creationId xmlns:a16="http://schemas.microsoft.com/office/drawing/2014/main" id="{6A2325A7-3F07-4DA7-BC7F-FD8E9438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gloss-3">
            <a:extLst xmlns:a="http://schemas.openxmlformats.org/drawingml/2006/main">
              <a:ext uri="{FF2B5EF4-FFF2-40B4-BE49-F238E27FC236}">
                <a16:creationId xmlns:a16="http://schemas.microsoft.com/office/drawing/2014/main" id="{53153C19-EEC9-4BC6-8F55-9A14646B2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from</a:t>
            </a:r>
          </a:p>
        </p:txBody>
      </p:sp>
      <p:sp>
        <p:nvSpPr>
          <p:cNvPr id="19" name="align-4">
            <a:extLst xmlns:a="http://schemas.openxmlformats.org/drawingml/2006/main">
              <a:ext uri="{FF2B5EF4-FFF2-40B4-BE49-F238E27FC236}">
                <a16:creationId xmlns:a16="http://schemas.microsoft.com/office/drawing/2014/main" id="{9A0CA9BC-EF4C-4F33-A50F-21F31F71C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gloss-4">
            <a:extLst xmlns:a="http://schemas.openxmlformats.org/drawingml/2006/main">
              <a:ext uri="{FF2B5EF4-FFF2-40B4-BE49-F238E27FC236}">
                <a16:creationId xmlns:a16="http://schemas.microsoft.com/office/drawing/2014/main" id="{A2BD4097-7F50-45A6-9209-2BAECD7B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God</a:t>
            </a:r>
          </a:p>
        </p:txBody>
      </p:sp>
      <p:sp>
        <p:nvSpPr>
          <p:cNvPr id="21" name="align-5">
            <a:extLst xmlns:a="http://schemas.openxmlformats.org/drawingml/2006/main">
              <a:ext uri="{FF2B5EF4-FFF2-40B4-BE49-F238E27FC236}">
                <a16:creationId xmlns:a16="http://schemas.microsoft.com/office/drawing/2014/main" id="{6DF9599E-75C0-444D-96BF-2C0BF7E3A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gloss-5">
            <a:extLst xmlns:a="http://schemas.openxmlformats.org/drawingml/2006/main">
              <a:ext uri="{FF2B5EF4-FFF2-40B4-BE49-F238E27FC236}">
                <a16:creationId xmlns:a16="http://schemas.microsoft.com/office/drawing/2014/main" id="{9E62F5A4-7140-48E7-86C1-558FE71C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name</a:t>
            </a:r>
          </a:p>
        </p:txBody>
      </p:sp>
      <p:sp>
        <p:nvSpPr>
          <p:cNvPr id="23" name="align-6">
            <a:extLst xmlns:a="http://schemas.openxmlformats.org/drawingml/2006/main">
              <a:ext uri="{FF2B5EF4-FFF2-40B4-BE49-F238E27FC236}">
                <a16:creationId xmlns:a16="http://schemas.microsoft.com/office/drawing/2014/main" id="{FB5239C4-EE73-4060-B51D-27B77B034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gloss-6">
            <a:extLst xmlns:a="http://schemas.openxmlformats.org/drawingml/2006/main">
              <a:ext uri="{FF2B5EF4-FFF2-40B4-BE49-F238E27FC236}">
                <a16:creationId xmlns:a16="http://schemas.microsoft.com/office/drawing/2014/main" id="{AA52453D-4788-4B2D-B241-489F3B7D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to him</a:t>
            </a:r>
          </a:p>
        </p:txBody>
      </p:sp>
      <p:sp>
        <p:nvSpPr>
          <p:cNvPr id="25" name="align-7">
            <a:extLst xmlns:a="http://schemas.openxmlformats.org/drawingml/2006/main">
              <a:ext uri="{FF2B5EF4-FFF2-40B4-BE49-F238E27FC236}">
                <a16:creationId xmlns:a16="http://schemas.microsoft.com/office/drawing/2014/main" id="{8FCA4809-3B6F-4CF8-B5B3-E252301C3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2781300"/>
            <a:ext cx="9810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gloss-7">
            <a:extLst xmlns:a="http://schemas.openxmlformats.org/drawingml/2006/main">
              <a:ext uri="{FF2B5EF4-FFF2-40B4-BE49-F238E27FC236}">
                <a16:creationId xmlns:a16="http://schemas.microsoft.com/office/drawing/2014/main" id="{CD716BF9-BE2D-4370-828D-565F60640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962275"/>
            <a:ext cx="128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John</a:t>
            </a:r>
          </a:p>
        </p:txBody>
      </p:sp>
      <p:sp>
        <p:nvSpPr>
          <p:cNvPr id="27" name="john-locator">
            <a:extLst xmlns:a="http://schemas.openxmlformats.org/drawingml/2006/main">
              <a:ext uri="{FF2B5EF4-FFF2-40B4-BE49-F238E27FC236}">
                <a16:creationId xmlns:a16="http://schemas.microsoft.com/office/drawing/2014/main" id="{22297F62-6FAD-4EBA-A787-E05CCCBF4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81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defRPr>
            </a:pPr>
            <a:r>
              <a:rPr sz="1200" b="0" i="0">
                <a:solidFill>
                  <a:srgbClr val="72797E"/>
                </a:solidFill>
                <a:latin typeface="DM Sans"/>
                <a:ea typeface="DM Sans"/>
                <a:cs typeface="DM Sans"/>
              </a:rPr>
              <a:t>John 1:6</a:t>
            </a:r>
          </a:p>
        </p:txBody>
      </p:sp>
      <p:sp>
        <p:nvSpPr>
          <p:cNvPr id="28" name="benjamin-quote">
            <a:extLst xmlns:a="http://schemas.openxmlformats.org/drawingml/2006/main">
              <a:ext uri="{FF2B5EF4-FFF2-40B4-BE49-F238E27FC236}">
                <a16:creationId xmlns:a16="http://schemas.microsoft.com/office/drawing/2014/main" id="{D094F209-5BED-47D0-955A-FA446978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429125"/>
            <a:ext cx="933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0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0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“The interlinear version of the Scriptures is the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20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025" b="0" i="1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prototype or ideal of all translation.”</a:t>
            </a:r>
          </a:p>
        </p:txBody>
      </p:sp>
      <p:sp>
        <p:nvSpPr>
          <p:cNvPr id="29" name="benjamin-attribution">
            <a:extLst xmlns:a="http://schemas.openxmlformats.org/drawingml/2006/main">
              <a:ext uri="{FF2B5EF4-FFF2-40B4-BE49-F238E27FC236}">
                <a16:creationId xmlns:a16="http://schemas.microsoft.com/office/drawing/2014/main" id="{822F011E-DC85-497B-91ED-A4501D840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3911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Walter Benjamin</a:t>
            </a:r>
          </a:p>
        </p:txBody>
      </p:sp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bf269969ed4679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0824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42FFD91-23FA-429E-9F20-41F8E2F6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missing point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87D2ABA-0F81-49BE-A969-45F69C346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ixed-guide-a">
            <a:extLst xmlns:a="http://schemas.openxmlformats.org/drawingml/2006/main">
              <a:ext uri="{FF2B5EF4-FFF2-40B4-BE49-F238E27FC236}">
                <a16:creationId xmlns:a16="http://schemas.microsoft.com/office/drawing/2014/main" id="{5D28A6C5-435F-4FA9-97D1-5997A261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" name="mixed-guide-b">
            <a:extLst xmlns:a="http://schemas.openxmlformats.org/drawingml/2006/main">
              <a:ext uri="{FF2B5EF4-FFF2-40B4-BE49-F238E27FC236}">
                <a16:creationId xmlns:a16="http://schemas.microsoft.com/office/drawing/2014/main" id="{B02DCE00-0F77-4751-8B91-6AC580E0A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3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2876550" y="5286375"/>
            <a:ext cx="605790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D7D5CE"/>
            </a:solidFill>
            <a:prstDash val="solid"/>
            <a:round/>
          </a:ln>
        </p:spPr>
      </p:cxnSp>
      <p:sp>
        <p:nvSpPr>
          <p:cNvPr id="6" name="language-a">
            <a:extLst xmlns:a="http://schemas.openxmlformats.org/drawingml/2006/main">
              <a:ext uri="{FF2B5EF4-FFF2-40B4-BE49-F238E27FC236}">
                <a16:creationId xmlns:a16="http://schemas.microsoft.com/office/drawing/2014/main" id="{2EC5A80B-C1F9-4DF0-8AC2-7768411E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" name="language-b">
            <a:extLst xmlns:a="http://schemas.openxmlformats.org/drawingml/2006/main">
              <a:ext uri="{FF2B5EF4-FFF2-40B4-BE49-F238E27FC236}">
                <a16:creationId xmlns:a16="http://schemas.microsoft.com/office/drawing/2014/main" id="{E2ED2903-6F70-4489-853D-D6C43AC6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90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6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2876550" y="1809750"/>
            <a:ext cx="4914900" cy="3476625"/>
          </a:xfrm>
          <a:prstGeom xmlns:a="http://schemas.openxmlformats.org/drawingml/2006/main" prst="straightConnector1">
            <a:avLst/>
          </a:prstGeom>
          <a:ln xmlns:a="http://schemas.openxmlformats.org/drawingml/2006/main" w="4762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9" name="intervention-a">
            <a:extLst xmlns:a="http://schemas.openxmlformats.org/drawingml/2006/main">
              <a:ext uri="{FF2B5EF4-FFF2-40B4-BE49-F238E27FC236}">
                <a16:creationId xmlns:a16="http://schemas.microsoft.com/office/drawing/2014/main" id="{18671E8A-7D8D-424E-8E43-983F674D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90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0" name="intervention-b">
            <a:extLst xmlns:a="http://schemas.openxmlformats.org/drawingml/2006/main">
              <a:ext uri="{FF2B5EF4-FFF2-40B4-BE49-F238E27FC236}">
                <a16:creationId xmlns:a16="http://schemas.microsoft.com/office/drawing/2014/main" id="{8E922203-737F-4749-AAE4-82D47953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9" name=""/>
          <p:cNvCxnSpPr>
            <a:stCxn xmlns:a="http://schemas.openxmlformats.org/drawingml/2006/main" id="9" idx="2"/>
            <a:endCxn xmlns:a="http://schemas.openxmlformats.org/drawingml/2006/main" id="10" idx="0"/>
          </p:cNvCxnSpPr>
          <p:nvPr/>
        </p:nvCxnSpPr>
        <p:spPr>
          <a:xfrm xmlns:a="http://schemas.openxmlformats.org/drawingml/2006/main">
            <a:off x="7810500" y="1828800"/>
            <a:ext cx="1143000" cy="3752850"/>
          </a:xfrm>
          <a:prstGeom xmlns:a="http://schemas.openxmlformats.org/drawingml/2006/main" prst="straightConnector1">
            <a:avLst/>
          </a:prstGeom>
          <a:ln xmlns:a="http://schemas.openxmlformats.org/drawingml/2006/main" w="57150" cap="rnd">
            <a:solidFill>
              <a:srgbClr val="537AA4"/>
            </a:solidFill>
            <a:prstDash val="solid"/>
            <a:round/>
            <a:tailEnd type="arrow" w="med" len="med"/>
          </a:ln>
        </p:spPr>
      </p:cxnSp>
      <p:sp>
        <p:nvSpPr>
          <p:cNvPr id="12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C6A8A323-9F75-41FF-BF10-21D870A8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18160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5814BFED-4A28-4517-B926-9F1441A9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45782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14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6BFCC281-FF9C-4417-B140-26C77241B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49592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62DB05A1-95EB-40EF-93F5-E6A3EBE3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7721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sp>
        <p:nvSpPr>
          <p:cNvPr id="16" name="point-?">
            <a:extLst xmlns:a="http://schemas.openxmlformats.org/drawingml/2006/main">
              <a:ext uri="{FF2B5EF4-FFF2-40B4-BE49-F238E27FC236}">
                <a16:creationId xmlns:a16="http://schemas.microsoft.com/office/drawing/2014/main" id="{8C5A08A2-EB64-4AAB-8FBF-440DED53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70497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label-?">
            <a:extLst xmlns:a="http://schemas.openxmlformats.org/drawingml/2006/main">
              <a:ext uri="{FF2B5EF4-FFF2-40B4-BE49-F238E27FC236}">
                <a16:creationId xmlns:a16="http://schemas.microsoft.com/office/drawing/2014/main" id="{4CD3EE68-41CA-4D72-B46E-FDDC4C86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2192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?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7a6d5e51b545b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9483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1A4BA39-8F52-4206-BE46-E33E14AFC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missing point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FC170E6-F156-4EC1-987C-9C3B2AA1E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ixed-guide-a">
            <a:extLst xmlns:a="http://schemas.openxmlformats.org/drawingml/2006/main">
              <a:ext uri="{FF2B5EF4-FFF2-40B4-BE49-F238E27FC236}">
                <a16:creationId xmlns:a16="http://schemas.microsoft.com/office/drawing/2014/main" id="{B9F65502-0EBD-4451-95DB-F2286872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4" name="mixed-guide-b">
            <a:extLst xmlns:a="http://schemas.openxmlformats.org/drawingml/2006/main">
              <a:ext uri="{FF2B5EF4-FFF2-40B4-BE49-F238E27FC236}">
                <a16:creationId xmlns:a16="http://schemas.microsoft.com/office/drawing/2014/main" id="{7ACCB52B-1E4F-4CC4-912C-D20924E7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3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2876550" y="5286375"/>
            <a:ext cx="605790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D7D5CE"/>
            </a:solidFill>
            <a:prstDash val="solid"/>
            <a:round/>
          </a:ln>
        </p:spPr>
      </p:cxnSp>
      <p:sp>
        <p:nvSpPr>
          <p:cNvPr id="6" name="language-a">
            <a:extLst xmlns:a="http://schemas.openxmlformats.org/drawingml/2006/main">
              <a:ext uri="{FF2B5EF4-FFF2-40B4-BE49-F238E27FC236}">
                <a16:creationId xmlns:a16="http://schemas.microsoft.com/office/drawing/2014/main" id="{33EAD6F3-356D-436C-920D-BBEAFFF52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267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" name="language-b">
            <a:extLst xmlns:a="http://schemas.openxmlformats.org/drawingml/2006/main">
              <a:ext uri="{FF2B5EF4-FFF2-40B4-BE49-F238E27FC236}">
                <a16:creationId xmlns:a16="http://schemas.microsoft.com/office/drawing/2014/main" id="{637CAF3E-5530-4D28-BA03-53008B0E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90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6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2876550" y="1809750"/>
            <a:ext cx="4914900" cy="3476625"/>
          </a:xfrm>
          <a:prstGeom xmlns:a="http://schemas.openxmlformats.org/drawingml/2006/main" prst="straightConnector1">
            <a:avLst/>
          </a:prstGeom>
          <a:ln xmlns:a="http://schemas.openxmlformats.org/drawingml/2006/main" w="4762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9" name="intervention-a">
            <a:extLst xmlns:a="http://schemas.openxmlformats.org/drawingml/2006/main">
              <a:ext uri="{FF2B5EF4-FFF2-40B4-BE49-F238E27FC236}">
                <a16:creationId xmlns:a16="http://schemas.microsoft.com/office/drawing/2014/main" id="{97311D40-287F-4623-91F2-16535ABA8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90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0" name="intervention-b">
            <a:extLst xmlns:a="http://schemas.openxmlformats.org/drawingml/2006/main">
              <a:ext uri="{FF2B5EF4-FFF2-40B4-BE49-F238E27FC236}">
                <a16:creationId xmlns:a16="http://schemas.microsoft.com/office/drawing/2014/main" id="{E8B7AC3A-1FB8-4FA5-99C8-FDF2FEE6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816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9" name=""/>
          <p:cNvCxnSpPr>
            <a:stCxn xmlns:a="http://schemas.openxmlformats.org/drawingml/2006/main" id="9" idx="2"/>
            <a:endCxn xmlns:a="http://schemas.openxmlformats.org/drawingml/2006/main" id="10" idx="0"/>
          </p:cNvCxnSpPr>
          <p:nvPr/>
        </p:nvCxnSpPr>
        <p:spPr>
          <a:xfrm xmlns:a="http://schemas.openxmlformats.org/drawingml/2006/main">
            <a:off x="7810500" y="1828800"/>
            <a:ext cx="1143000" cy="3752850"/>
          </a:xfrm>
          <a:prstGeom xmlns:a="http://schemas.openxmlformats.org/drawingml/2006/main" prst="straightConnector1">
            <a:avLst/>
          </a:prstGeom>
          <a:ln xmlns:a="http://schemas.openxmlformats.org/drawingml/2006/main" w="57150" cap="rnd">
            <a:solidFill>
              <a:srgbClr val="537AA4"/>
            </a:solidFill>
            <a:prstDash val="solid"/>
            <a:round/>
            <a:tailEnd type="arrow" w="med" len="med"/>
          </a:ln>
        </p:spPr>
      </p:cxnSp>
      <p:sp>
        <p:nvSpPr>
          <p:cNvPr id="12" name="point-source">
            <a:extLst xmlns:a="http://schemas.openxmlformats.org/drawingml/2006/main">
              <a:ext uri="{FF2B5EF4-FFF2-40B4-BE49-F238E27FC236}">
                <a16:creationId xmlns:a16="http://schemas.microsoft.com/office/drawing/2014/main" id="{67812CA0-98DF-4F46-928F-443CDA09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181600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label-source">
            <a:extLst xmlns:a="http://schemas.openxmlformats.org/drawingml/2006/main">
              <a:ext uri="{FF2B5EF4-FFF2-40B4-BE49-F238E27FC236}">
                <a16:creationId xmlns:a16="http://schemas.microsoft.com/office/drawing/2014/main" id="{4EF13429-ECA9-4E56-AC5C-717434AEC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45782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source</a:t>
            </a:r>
          </a:p>
        </p:txBody>
      </p:sp>
      <p:sp>
        <p:nvSpPr>
          <p:cNvPr id="14" name="point-literary">
            <a:extLst xmlns:a="http://schemas.openxmlformats.org/drawingml/2006/main">
              <a:ext uri="{FF2B5EF4-FFF2-40B4-BE49-F238E27FC236}">
                <a16:creationId xmlns:a16="http://schemas.microsoft.com/office/drawing/2014/main" id="{07BAC085-9672-42AA-9AC5-71146BC3B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49592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label-literary">
            <a:extLst xmlns:a="http://schemas.openxmlformats.org/drawingml/2006/main">
              <a:ext uri="{FF2B5EF4-FFF2-40B4-BE49-F238E27FC236}">
                <a16:creationId xmlns:a16="http://schemas.microsoft.com/office/drawing/2014/main" id="{4F70CDA0-51CA-4F97-86EC-F8409D21C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7721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literary</a:t>
            </a:r>
          </a:p>
        </p:txBody>
      </p:sp>
      <p:sp>
        <p:nvSpPr>
          <p:cNvPr id="16" name="point-interlinear">
            <a:extLst xmlns:a="http://schemas.openxmlformats.org/drawingml/2006/main">
              <a:ext uri="{FF2B5EF4-FFF2-40B4-BE49-F238E27FC236}">
                <a16:creationId xmlns:a16="http://schemas.microsoft.com/office/drawing/2014/main" id="{D4618A3E-960F-49DA-BB38-1FA4DCF1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704975"/>
            <a:ext cx="2095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label-interlinear">
            <a:extLst xmlns:a="http://schemas.openxmlformats.org/drawingml/2006/main">
              <a:ext uri="{FF2B5EF4-FFF2-40B4-BE49-F238E27FC236}">
                <a16:creationId xmlns:a16="http://schemas.microsoft.com/office/drawing/2014/main" id="{72E33771-4901-4142-A1AB-17832552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2192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26a0b1d2b646b0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52754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4D5918F-32E3-4BD7-8A7B-7369EE3E3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Intervention Vector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EF0FB366-0957-48C7-B334-E1F80405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449fb794a64bf4"/>
          <a:stretch xmlns:a="http://schemas.openxmlformats.org/drawingml/2006/main"/>
        </p:blipFill>
        <p:spPr>
          <a:xfrm xmlns:a="http://schemas.openxmlformats.org/drawingml/2006/main">
            <a:off x="1311003" y="1581150"/>
            <a:ext cx="4807494" cy="7429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ce3c20c97495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04991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CCB9E84-3552-4666-A091-CFD27796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Intervention Vector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E1A64EA-A49B-472D-8BA7-93012527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1cc8476ae4175"/>
          <a:stretch xmlns:a="http://schemas.openxmlformats.org/drawingml/2006/main"/>
        </p:blipFill>
        <p:spPr>
          <a:xfrm xmlns:a="http://schemas.openxmlformats.org/drawingml/2006/main">
            <a:off x="1311003" y="1581150"/>
            <a:ext cx="4807494" cy="742950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5ac8782a3d4dcb"/>
          <a:stretch xmlns:a="http://schemas.openxmlformats.org/drawingml/2006/main"/>
        </p:blipFill>
        <p:spPr>
          <a:xfrm xmlns:a="http://schemas.openxmlformats.org/drawingml/2006/main">
            <a:off x="2008078" y="2724150"/>
            <a:ext cx="3584793" cy="981075"/>
          </a:xfrm>
          <a:prstGeom xmlns:a="http://schemas.openxmlformats.org/drawingml/2006/main" prst="rect">
            <a:avLst/>
          </a:prstGeom>
        </p:spPr>
      </p:pic>
      <p:sp>
        <p:nvSpPr>
          <p:cNvPr id="5" name="compact-literary-vector-a">
            <a:extLst xmlns:a="http://schemas.openxmlformats.org/drawingml/2006/main">
              <a:ext uri="{FF2B5EF4-FFF2-40B4-BE49-F238E27FC236}">
                <a16:creationId xmlns:a16="http://schemas.microsoft.com/office/drawing/2014/main" id="{2E76E76F-747D-4E30-A1B6-E2A0DA5F4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7434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6" name="compact-literary-vector-b">
            <a:extLst xmlns:a="http://schemas.openxmlformats.org/drawingml/2006/main">
              <a:ext uri="{FF2B5EF4-FFF2-40B4-BE49-F238E27FC236}">
                <a16:creationId xmlns:a16="http://schemas.microsoft.com/office/drawing/2014/main" id="{F90A7DC7-1C1E-46D0-A38D-397F207ED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857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0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7791450" y="4762500"/>
            <a:ext cx="3162300" cy="11430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D7D5CE"/>
            </a:solidFill>
            <a:prstDash val="solid"/>
            <a:round/>
            <a:tailEnd type="arrow" w="med" len="med"/>
          </a:ln>
        </p:spPr>
      </p:cxnSp>
      <p:sp>
        <p:nvSpPr>
          <p:cNvPr id="8" name="compact-interlinear-vector-a">
            <a:extLst xmlns:a="http://schemas.openxmlformats.org/drawingml/2006/main">
              <a:ext uri="{FF2B5EF4-FFF2-40B4-BE49-F238E27FC236}">
                <a16:creationId xmlns:a16="http://schemas.microsoft.com/office/drawing/2014/main" id="{D8C83970-05F5-48D5-AE5B-097A1C1C3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7434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9" name="compact-interlinear-vector-b">
            <a:extLst xmlns:a="http://schemas.openxmlformats.org/drawingml/2006/main">
              <a:ext uri="{FF2B5EF4-FFF2-40B4-BE49-F238E27FC236}">
                <a16:creationId xmlns:a16="http://schemas.microsoft.com/office/drawing/2014/main" id="{E12EE2FF-5D69-4C1C-A8B7-747A83CB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171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3" name=""/>
          <p:cNvCxnSpPr>
            <a:stCxn xmlns:a="http://schemas.openxmlformats.org/drawingml/2006/main" id="8" idx="0"/>
            <a:endCxn xmlns:a="http://schemas.openxmlformats.org/drawingml/2006/main" id="9" idx="2"/>
          </p:cNvCxnSpPr>
          <p:nvPr/>
        </p:nvCxnSpPr>
        <p:spPr>
          <a:xfrm xmlns:a="http://schemas.openxmlformats.org/drawingml/2006/main" flipV="1">
            <a:off x="7772400" y="2209800"/>
            <a:ext cx="2228850" cy="253365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11" name="compact-intervention-vector-a">
            <a:extLst xmlns:a="http://schemas.openxmlformats.org/drawingml/2006/main">
              <a:ext uri="{FF2B5EF4-FFF2-40B4-BE49-F238E27FC236}">
                <a16:creationId xmlns:a16="http://schemas.microsoft.com/office/drawing/2014/main" id="{D9054B25-04CB-418A-8356-16466638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171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2" name="compact-intervention-vector-b">
            <a:extLst xmlns:a="http://schemas.openxmlformats.org/drawingml/2006/main">
              <a:ext uri="{FF2B5EF4-FFF2-40B4-BE49-F238E27FC236}">
                <a16:creationId xmlns:a16="http://schemas.microsoft.com/office/drawing/2014/main" id="{65BF2FA5-9049-46AB-819D-3F3392AF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857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6" name=""/>
          <p:cNvCxnSpPr>
            <a:stCxn xmlns:a="http://schemas.openxmlformats.org/drawingml/2006/main" id="11" idx="2"/>
            <a:endCxn xmlns:a="http://schemas.openxmlformats.org/drawingml/2006/main" id="12" idx="0"/>
          </p:cNvCxnSpPr>
          <p:nvPr/>
        </p:nvCxnSpPr>
        <p:spPr>
          <a:xfrm xmlns:a="http://schemas.openxmlformats.org/drawingml/2006/main">
            <a:off x="10001250" y="2209800"/>
            <a:ext cx="971550" cy="2647950"/>
          </a:xfrm>
          <a:prstGeom xmlns:a="http://schemas.openxmlformats.org/drawingml/2006/main" prst="straightConnector1">
            <a:avLst/>
          </a:prstGeom>
          <a:ln xmlns:a="http://schemas.openxmlformats.org/drawingml/2006/main" w="38100" cap="rnd">
            <a:solidFill>
              <a:srgbClr val="537AA4"/>
            </a:solidFill>
            <a:prstDash val="solid"/>
            <a:round/>
            <a:tailEnd type="arrow" w="med" len="med"/>
          </a:ln>
        </p:spPr>
      </p:cxnSp>
      <p:sp>
        <p:nvSpPr>
          <p:cNvPr id="14" name="compact-source-point">
            <a:extLst xmlns:a="http://schemas.openxmlformats.org/drawingml/2006/main">
              <a:ext uri="{FF2B5EF4-FFF2-40B4-BE49-F238E27FC236}">
                <a16:creationId xmlns:a16="http://schemas.microsoft.com/office/drawing/2014/main" id="{1BAA1895-69B2-4B01-A6D1-F3671945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695825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compact-interlinear-point">
            <a:extLst xmlns:a="http://schemas.openxmlformats.org/drawingml/2006/main">
              <a:ext uri="{FF2B5EF4-FFF2-40B4-BE49-F238E27FC236}">
                <a16:creationId xmlns:a16="http://schemas.microsoft.com/office/drawing/2014/main" id="{458EA136-B381-4597-94A2-6270EA2C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4575" y="2124075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compact-literary-point">
            <a:extLst xmlns:a="http://schemas.openxmlformats.org/drawingml/2006/main">
              <a:ext uri="{FF2B5EF4-FFF2-40B4-BE49-F238E27FC236}">
                <a16:creationId xmlns:a16="http://schemas.microsoft.com/office/drawing/2014/main" id="{9948E67F-E425-44BA-816D-E8DB0EAE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4810125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e1642142fa444d"/>
          <a:stretch xmlns:a="http://schemas.openxmlformats.org/drawingml/2006/main"/>
        </p:blipFill>
        <p:spPr>
          <a:xfrm xmlns:a="http://schemas.openxmlformats.org/drawingml/2006/main">
            <a:off x="7296150" y="4879395"/>
            <a:ext cx="1238250" cy="347234"/>
          </a:xfrm>
          <a:prstGeom xmlns:a="http://schemas.openxmlformats.org/drawingml/2006/main" prst="rect">
            <a:avLst/>
          </a:prstGeom>
        </p:spPr>
      </p:pic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6d29115f844e60"/>
          <a:stretch xmlns:a="http://schemas.openxmlformats.org/drawingml/2006/main"/>
        </p:blipFill>
        <p:spPr>
          <a:xfrm xmlns:a="http://schemas.openxmlformats.org/drawingml/2006/main">
            <a:off x="9316528" y="1771650"/>
            <a:ext cx="1426593" cy="400050"/>
          </a:xfrm>
          <a:prstGeom xmlns:a="http://schemas.openxmlformats.org/drawingml/2006/main" prst="rect">
            <a:avLst/>
          </a:prstGeom>
        </p:spPr>
      </p:pic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273b066e6d4c4c"/>
          <a:stretch xmlns:a="http://schemas.openxmlformats.org/drawingml/2006/main"/>
        </p:blipFill>
        <p:spPr>
          <a:xfrm xmlns:a="http://schemas.openxmlformats.org/drawingml/2006/main">
            <a:off x="10439400" y="4974645"/>
            <a:ext cx="1238250" cy="347234"/>
          </a:xfrm>
          <a:prstGeom xmlns:a="http://schemas.openxmlformats.org/drawingml/2006/main" prst="rect">
            <a:avLst/>
          </a:prstGeom>
        </p:spPr>
      </p:pic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1f1b9cc00748cd"/>
          <a:stretch xmlns:a="http://schemas.openxmlformats.org/drawingml/2006/main"/>
        </p:blipFill>
        <p:spPr>
          <a:xfrm xmlns:a="http://schemas.openxmlformats.org/drawingml/2006/main">
            <a:off x="7376753" y="3295650"/>
            <a:ext cx="1324694" cy="371475"/>
          </a:xfrm>
          <a:prstGeom xmlns:a="http://schemas.openxmlformats.org/drawingml/2006/main" prst="rect">
            <a:avLst/>
          </a:prstGeom>
        </p:spPr>
      </p:pic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74c7c3b91044a3"/>
          <a:stretch xmlns:a="http://schemas.openxmlformats.org/drawingml/2006/main"/>
        </p:blipFill>
        <p:spPr>
          <a:xfrm xmlns:a="http://schemas.openxmlformats.org/drawingml/2006/main">
            <a:off x="10516678" y="3143250"/>
            <a:ext cx="1426593" cy="400050"/>
          </a:xfrm>
          <a:prstGeom xmlns:a="http://schemas.openxmlformats.org/drawingml/2006/main" prst="rect">
            <a:avLst/>
          </a:prstGeom>
        </p:spPr>
      </p:pic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0f04fb88014c75"/>
          <a:stretch xmlns:a="http://schemas.openxmlformats.org/drawingml/2006/main"/>
        </p:blipFill>
        <p:spPr>
          <a:xfrm xmlns:a="http://schemas.openxmlformats.org/drawingml/2006/main">
            <a:off x="8686800" y="4860345"/>
            <a:ext cx="1238250" cy="347234"/>
          </a:xfrm>
          <a:prstGeom xmlns:a="http://schemas.openxmlformats.org/drawingml/2006/main" prst="rect">
            <a:avLst/>
          </a:prstGeom>
        </p:spPr>
      </p:pic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311bd5d4554d2f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1941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9483082-84D8-4E73-84AA-436C74526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Intervention Vector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2DCFEF5-A37D-4981-891A-1AD55AE81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953c842d54844"/>
          <a:stretch xmlns:a="http://schemas.openxmlformats.org/drawingml/2006/main"/>
        </p:blipFill>
        <p:spPr>
          <a:xfrm xmlns:a="http://schemas.openxmlformats.org/drawingml/2006/main">
            <a:off x="1311003" y="1581150"/>
            <a:ext cx="4807494" cy="742950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7122c62b444179"/>
          <a:stretch xmlns:a="http://schemas.openxmlformats.org/drawingml/2006/main"/>
        </p:blipFill>
        <p:spPr>
          <a:xfrm xmlns:a="http://schemas.openxmlformats.org/drawingml/2006/main">
            <a:off x="2008078" y="2724150"/>
            <a:ext cx="3584793" cy="981075"/>
          </a:xfrm>
          <a:prstGeom xmlns:a="http://schemas.openxmlformats.org/drawingml/2006/main" prst="rect">
            <a:avLst/>
          </a:prstGeom>
        </p:spPr>
      </p:pic>
      <p:sp>
        <p:nvSpPr>
          <p:cNvPr id="5" name="compact-literary-vector-a">
            <a:extLst xmlns:a="http://schemas.openxmlformats.org/drawingml/2006/main">
              <a:ext uri="{FF2B5EF4-FFF2-40B4-BE49-F238E27FC236}">
                <a16:creationId xmlns:a16="http://schemas.microsoft.com/office/drawing/2014/main" id="{BF16ECBC-570A-4682-8073-C2CCDD8A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7434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6" name="compact-literary-vector-b">
            <a:extLst xmlns:a="http://schemas.openxmlformats.org/drawingml/2006/main">
              <a:ext uri="{FF2B5EF4-FFF2-40B4-BE49-F238E27FC236}">
                <a16:creationId xmlns:a16="http://schemas.microsoft.com/office/drawing/2014/main" id="{6564CE5F-05F3-4B20-8566-D63E9B6B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857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0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7791450" y="4762500"/>
            <a:ext cx="3162300" cy="11430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D7D5CE"/>
            </a:solidFill>
            <a:prstDash val="solid"/>
            <a:round/>
            <a:tailEnd type="arrow" w="med" len="med"/>
          </a:ln>
        </p:spPr>
      </p:cxnSp>
      <p:sp>
        <p:nvSpPr>
          <p:cNvPr id="8" name="compact-interlinear-vector-a">
            <a:extLst xmlns:a="http://schemas.openxmlformats.org/drawingml/2006/main">
              <a:ext uri="{FF2B5EF4-FFF2-40B4-BE49-F238E27FC236}">
                <a16:creationId xmlns:a16="http://schemas.microsoft.com/office/drawing/2014/main" id="{24C21C55-DB3C-40E9-8294-B2005D3A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7434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9" name="compact-interlinear-vector-b">
            <a:extLst xmlns:a="http://schemas.openxmlformats.org/drawingml/2006/main">
              <a:ext uri="{FF2B5EF4-FFF2-40B4-BE49-F238E27FC236}">
                <a16:creationId xmlns:a16="http://schemas.microsoft.com/office/drawing/2014/main" id="{D57DA53D-84AE-447A-AFB9-FEB65F65C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171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3" name=""/>
          <p:cNvCxnSpPr>
            <a:stCxn xmlns:a="http://schemas.openxmlformats.org/drawingml/2006/main" id="8" idx="0"/>
            <a:endCxn xmlns:a="http://schemas.openxmlformats.org/drawingml/2006/main" id="9" idx="2"/>
          </p:cNvCxnSpPr>
          <p:nvPr/>
        </p:nvCxnSpPr>
        <p:spPr>
          <a:xfrm xmlns:a="http://schemas.openxmlformats.org/drawingml/2006/main" flipV="1">
            <a:off x="7772400" y="2209800"/>
            <a:ext cx="2228850" cy="253365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11" name="compact-intervention-vector-a">
            <a:extLst xmlns:a="http://schemas.openxmlformats.org/drawingml/2006/main">
              <a:ext uri="{FF2B5EF4-FFF2-40B4-BE49-F238E27FC236}">
                <a16:creationId xmlns:a16="http://schemas.microsoft.com/office/drawing/2014/main" id="{6235E9A3-F404-47E3-8A30-73C7B6EC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171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2" name="compact-intervention-vector-b">
            <a:extLst xmlns:a="http://schemas.openxmlformats.org/drawingml/2006/main">
              <a:ext uri="{FF2B5EF4-FFF2-40B4-BE49-F238E27FC236}">
                <a16:creationId xmlns:a16="http://schemas.microsoft.com/office/drawing/2014/main" id="{A79C02E3-2A06-4506-9906-C08D07ABD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857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6" name=""/>
          <p:cNvCxnSpPr>
            <a:stCxn xmlns:a="http://schemas.openxmlformats.org/drawingml/2006/main" id="11" idx="2"/>
            <a:endCxn xmlns:a="http://schemas.openxmlformats.org/drawingml/2006/main" id="12" idx="0"/>
          </p:cNvCxnSpPr>
          <p:nvPr/>
        </p:nvCxnSpPr>
        <p:spPr>
          <a:xfrm xmlns:a="http://schemas.openxmlformats.org/drawingml/2006/main">
            <a:off x="10001250" y="2209800"/>
            <a:ext cx="971550" cy="2647950"/>
          </a:xfrm>
          <a:prstGeom xmlns:a="http://schemas.openxmlformats.org/drawingml/2006/main" prst="straightConnector1">
            <a:avLst/>
          </a:prstGeom>
          <a:ln xmlns:a="http://schemas.openxmlformats.org/drawingml/2006/main" w="38100" cap="rnd">
            <a:solidFill>
              <a:srgbClr val="537AA4"/>
            </a:solidFill>
            <a:prstDash val="solid"/>
            <a:round/>
            <a:tailEnd type="arrow" w="med" len="med"/>
          </a:ln>
        </p:spPr>
      </p:cxnSp>
      <p:sp>
        <p:nvSpPr>
          <p:cNvPr id="14" name="compact-source-point">
            <a:extLst xmlns:a="http://schemas.openxmlformats.org/drawingml/2006/main">
              <a:ext uri="{FF2B5EF4-FFF2-40B4-BE49-F238E27FC236}">
                <a16:creationId xmlns:a16="http://schemas.microsoft.com/office/drawing/2014/main" id="{9AAEDB66-5F47-4B07-9830-CC79252F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695825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compact-interlinear-point">
            <a:extLst xmlns:a="http://schemas.openxmlformats.org/drawingml/2006/main">
              <a:ext uri="{FF2B5EF4-FFF2-40B4-BE49-F238E27FC236}">
                <a16:creationId xmlns:a16="http://schemas.microsoft.com/office/drawing/2014/main" id="{9F3409BE-DC2C-4339-A416-0CDA1D23D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4575" y="2124075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compact-literary-point">
            <a:extLst xmlns:a="http://schemas.openxmlformats.org/drawingml/2006/main">
              <a:ext uri="{FF2B5EF4-FFF2-40B4-BE49-F238E27FC236}">
                <a16:creationId xmlns:a16="http://schemas.microsoft.com/office/drawing/2014/main" id="{10568FC7-27E5-4D18-A790-C68E4B92B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4810125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792c1444d94c91"/>
          <a:stretch xmlns:a="http://schemas.openxmlformats.org/drawingml/2006/main"/>
        </p:blipFill>
        <p:spPr>
          <a:xfrm xmlns:a="http://schemas.openxmlformats.org/drawingml/2006/main">
            <a:off x="7296150" y="4879395"/>
            <a:ext cx="1238250" cy="347234"/>
          </a:xfrm>
          <a:prstGeom xmlns:a="http://schemas.openxmlformats.org/drawingml/2006/main" prst="rect">
            <a:avLst/>
          </a:prstGeom>
        </p:spPr>
      </p:pic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862eceee1c404a"/>
          <a:stretch xmlns:a="http://schemas.openxmlformats.org/drawingml/2006/main"/>
        </p:blipFill>
        <p:spPr>
          <a:xfrm xmlns:a="http://schemas.openxmlformats.org/drawingml/2006/main">
            <a:off x="9316528" y="1771650"/>
            <a:ext cx="1426593" cy="400050"/>
          </a:xfrm>
          <a:prstGeom xmlns:a="http://schemas.openxmlformats.org/drawingml/2006/main" prst="rect">
            <a:avLst/>
          </a:prstGeom>
        </p:spPr>
      </p:pic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bd9757c3b49f5"/>
          <a:stretch xmlns:a="http://schemas.openxmlformats.org/drawingml/2006/main"/>
        </p:blipFill>
        <p:spPr>
          <a:xfrm xmlns:a="http://schemas.openxmlformats.org/drawingml/2006/main">
            <a:off x="10439400" y="4974645"/>
            <a:ext cx="1238250" cy="347234"/>
          </a:xfrm>
          <a:prstGeom xmlns:a="http://schemas.openxmlformats.org/drawingml/2006/main" prst="rect">
            <a:avLst/>
          </a:prstGeom>
        </p:spPr>
      </p:pic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0216c248dc4b7c"/>
          <a:stretch xmlns:a="http://schemas.openxmlformats.org/drawingml/2006/main"/>
        </p:blipFill>
        <p:spPr>
          <a:xfrm xmlns:a="http://schemas.openxmlformats.org/drawingml/2006/main">
            <a:off x="7376753" y="3295650"/>
            <a:ext cx="1324694" cy="371475"/>
          </a:xfrm>
          <a:prstGeom xmlns:a="http://schemas.openxmlformats.org/drawingml/2006/main" prst="rect">
            <a:avLst/>
          </a:prstGeom>
        </p:spPr>
      </p:pic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5ac8955a54b35"/>
          <a:stretch xmlns:a="http://schemas.openxmlformats.org/drawingml/2006/main"/>
        </p:blipFill>
        <p:spPr>
          <a:xfrm xmlns:a="http://schemas.openxmlformats.org/drawingml/2006/main">
            <a:off x="10516678" y="3143250"/>
            <a:ext cx="1426593" cy="400050"/>
          </a:xfrm>
          <a:prstGeom xmlns:a="http://schemas.openxmlformats.org/drawingml/2006/main" prst="rect">
            <a:avLst/>
          </a:prstGeom>
        </p:spPr>
      </p:pic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3c7dfe09bf4c48"/>
          <a:stretch xmlns:a="http://schemas.openxmlformats.org/drawingml/2006/main"/>
        </p:blipFill>
        <p:spPr>
          <a:xfrm xmlns:a="http://schemas.openxmlformats.org/drawingml/2006/main">
            <a:off x="8686800" y="4860345"/>
            <a:ext cx="1238250" cy="347234"/>
          </a:xfrm>
          <a:prstGeom xmlns:a="http://schemas.openxmlformats.org/drawingml/2006/main" prst="rect">
            <a:avLst/>
          </a:prstGeom>
        </p:spPr>
      </p:pic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eafe9c0bb45b7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8483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F120A8F-2019-4078-815E-26C7DFC23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Intervention Vector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5680AA70-F3B9-4EB3-9262-945667B2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f76e7bed74079"/>
          <a:stretch xmlns:a="http://schemas.openxmlformats.org/drawingml/2006/main"/>
        </p:blipFill>
        <p:spPr>
          <a:xfrm xmlns:a="http://schemas.openxmlformats.org/drawingml/2006/main">
            <a:off x="1311003" y="1581150"/>
            <a:ext cx="4807494" cy="742950"/>
          </a:xfrm>
          <a:prstGeom xmlns:a="http://schemas.openxmlformats.org/drawingml/2006/main" prst="rect">
            <a:avLst/>
          </a:prstGeom>
        </p:spPr>
      </p:pic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fa0b3a44fa4b4a"/>
          <a:stretch xmlns:a="http://schemas.openxmlformats.org/drawingml/2006/main"/>
        </p:blipFill>
        <p:spPr>
          <a:xfrm xmlns:a="http://schemas.openxmlformats.org/drawingml/2006/main">
            <a:off x="2008078" y="2724150"/>
            <a:ext cx="3584793" cy="981075"/>
          </a:xfrm>
          <a:prstGeom xmlns:a="http://schemas.openxmlformats.org/drawingml/2006/main" prst="rect">
            <a:avLst/>
          </a:prstGeom>
        </p:spPr>
      </p:pic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56ec039c1f4b8a"/>
          <a:stretch xmlns:a="http://schemas.openxmlformats.org/drawingml/2006/main"/>
        </p:blipFill>
        <p:spPr>
          <a:xfrm xmlns:a="http://schemas.openxmlformats.org/drawingml/2006/main">
            <a:off x="1626459" y="4191000"/>
            <a:ext cx="4252783" cy="657225"/>
          </a:xfrm>
          <a:prstGeom xmlns:a="http://schemas.openxmlformats.org/drawingml/2006/main" prst="rect">
            <a:avLst/>
          </a:prstGeom>
        </p:spPr>
      </p:pic>
      <p:sp>
        <p:nvSpPr>
          <p:cNvPr id="6" name="method-callouts">
            <a:extLst xmlns:a="http://schemas.openxmlformats.org/drawingml/2006/main">
              <a:ext uri="{FF2B5EF4-FFF2-40B4-BE49-F238E27FC236}">
                <a16:creationId xmlns:a16="http://schemas.microsoft.com/office/drawing/2014/main" id="{55030119-9776-4B23-97F2-89A6B67A8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01015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00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500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target language only</a:t>
            </a:r>
          </a:p>
        </p:txBody>
      </p:sp>
      <p:sp>
        <p:nvSpPr>
          <p:cNvPr id="7" name="compact-literary-vector-a">
            <a:extLst xmlns:a="http://schemas.openxmlformats.org/drawingml/2006/main">
              <a:ext uri="{FF2B5EF4-FFF2-40B4-BE49-F238E27FC236}">
                <a16:creationId xmlns:a16="http://schemas.microsoft.com/office/drawing/2014/main" id="{BEC1679B-4F5C-4B61-8CBD-9E96D165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7434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8" name="compact-literary-vector-b">
            <a:extLst xmlns:a="http://schemas.openxmlformats.org/drawingml/2006/main">
              <a:ext uri="{FF2B5EF4-FFF2-40B4-BE49-F238E27FC236}">
                <a16:creationId xmlns:a16="http://schemas.microsoft.com/office/drawing/2014/main" id="{78E23724-8C59-4B25-8FC6-038A8A1F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857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4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7791450" y="4762500"/>
            <a:ext cx="3162300" cy="11430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D7D5CE"/>
            </a:solidFill>
            <a:prstDash val="solid"/>
            <a:round/>
            <a:tailEnd type="arrow" w="med" len="med"/>
          </a:ln>
        </p:spPr>
      </p:cxnSp>
      <p:sp>
        <p:nvSpPr>
          <p:cNvPr id="10" name="compact-interlinear-vector-a">
            <a:extLst xmlns:a="http://schemas.openxmlformats.org/drawingml/2006/main">
              <a:ext uri="{FF2B5EF4-FFF2-40B4-BE49-F238E27FC236}">
                <a16:creationId xmlns:a16="http://schemas.microsoft.com/office/drawing/2014/main" id="{39ACB2EB-FFD3-47B9-A848-02D536C0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7434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1" name="compact-interlinear-vector-b">
            <a:extLst xmlns:a="http://schemas.openxmlformats.org/drawingml/2006/main">
              <a:ext uri="{FF2B5EF4-FFF2-40B4-BE49-F238E27FC236}">
                <a16:creationId xmlns:a16="http://schemas.microsoft.com/office/drawing/2014/main" id="{EFE5485E-9259-41E7-A1A2-0DF31AA4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171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7" name=""/>
          <p:cNvCxnSpPr>
            <a:stCxn xmlns:a="http://schemas.openxmlformats.org/drawingml/2006/main" id="10" idx="0"/>
            <a:endCxn xmlns:a="http://schemas.openxmlformats.org/drawingml/2006/main" id="11" idx="2"/>
          </p:cNvCxnSpPr>
          <p:nvPr/>
        </p:nvCxnSpPr>
        <p:spPr>
          <a:xfrm xmlns:a="http://schemas.openxmlformats.org/drawingml/2006/main" flipV="1">
            <a:off x="7772400" y="2209800"/>
            <a:ext cx="2228850" cy="253365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13" name="compact-intervention-vector-a">
            <a:extLst xmlns:a="http://schemas.openxmlformats.org/drawingml/2006/main">
              <a:ext uri="{FF2B5EF4-FFF2-40B4-BE49-F238E27FC236}">
                <a16:creationId xmlns:a16="http://schemas.microsoft.com/office/drawing/2014/main" id="{5933DC0B-92DA-4606-BEF5-8FCAB486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1717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4" name="compact-intervention-vector-b">
            <a:extLst xmlns:a="http://schemas.openxmlformats.org/drawingml/2006/main">
              <a:ext uri="{FF2B5EF4-FFF2-40B4-BE49-F238E27FC236}">
                <a16:creationId xmlns:a16="http://schemas.microsoft.com/office/drawing/2014/main" id="{F78B86C5-4388-4729-A1C6-3B000451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857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40" name=""/>
          <p:cNvCxnSpPr>
            <a:stCxn xmlns:a="http://schemas.openxmlformats.org/drawingml/2006/main" id="13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>
            <a:off x="10001250" y="2209800"/>
            <a:ext cx="971550" cy="2647950"/>
          </a:xfrm>
          <a:prstGeom xmlns:a="http://schemas.openxmlformats.org/drawingml/2006/main" prst="straightConnector1">
            <a:avLst/>
          </a:prstGeom>
          <a:ln xmlns:a="http://schemas.openxmlformats.org/drawingml/2006/main" w="38100" cap="rnd">
            <a:solidFill>
              <a:srgbClr val="537AA4"/>
            </a:solidFill>
            <a:prstDash val="solid"/>
            <a:round/>
            <a:tailEnd type="arrow" w="med" len="med"/>
          </a:ln>
        </p:spPr>
      </p:cxnSp>
      <p:sp>
        <p:nvSpPr>
          <p:cNvPr id="16" name="compact-source-point">
            <a:extLst xmlns:a="http://schemas.openxmlformats.org/drawingml/2006/main">
              <a:ext uri="{FF2B5EF4-FFF2-40B4-BE49-F238E27FC236}">
                <a16:creationId xmlns:a16="http://schemas.microsoft.com/office/drawing/2014/main" id="{477343F1-55BF-4240-9730-B06C2BEC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695825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compact-interlinear-point">
            <a:extLst xmlns:a="http://schemas.openxmlformats.org/drawingml/2006/main">
              <a:ext uri="{FF2B5EF4-FFF2-40B4-BE49-F238E27FC236}">
                <a16:creationId xmlns:a16="http://schemas.microsoft.com/office/drawing/2014/main" id="{6AD053DA-E7E3-466A-A285-CD34CBA8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4575" y="2124075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731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compact-literary-point">
            <a:extLst xmlns:a="http://schemas.openxmlformats.org/drawingml/2006/main">
              <a:ext uri="{FF2B5EF4-FFF2-40B4-BE49-F238E27FC236}">
                <a16:creationId xmlns:a16="http://schemas.microsoft.com/office/drawing/2014/main" id="{A76C123A-62CD-49DE-86A7-9A48F43C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4810125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d5a458507444d"/>
          <a:stretch xmlns:a="http://schemas.openxmlformats.org/drawingml/2006/main"/>
        </p:blipFill>
        <p:spPr>
          <a:xfrm xmlns:a="http://schemas.openxmlformats.org/drawingml/2006/main">
            <a:off x="7296150" y="4879395"/>
            <a:ext cx="1238250" cy="347234"/>
          </a:xfrm>
          <a:prstGeom xmlns:a="http://schemas.openxmlformats.org/drawingml/2006/main" prst="rect">
            <a:avLst/>
          </a:prstGeom>
        </p:spPr>
      </p:pic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0f81d91c88496a"/>
          <a:stretch xmlns:a="http://schemas.openxmlformats.org/drawingml/2006/main"/>
        </p:blipFill>
        <p:spPr>
          <a:xfrm xmlns:a="http://schemas.openxmlformats.org/drawingml/2006/main">
            <a:off x="9316528" y="1771650"/>
            <a:ext cx="1426593" cy="400050"/>
          </a:xfrm>
          <a:prstGeom xmlns:a="http://schemas.openxmlformats.org/drawingml/2006/main" prst="rect">
            <a:avLst/>
          </a:prstGeom>
        </p:spPr>
      </p:pic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af9ee139e344bd"/>
          <a:stretch xmlns:a="http://schemas.openxmlformats.org/drawingml/2006/main"/>
        </p:blipFill>
        <p:spPr>
          <a:xfrm xmlns:a="http://schemas.openxmlformats.org/drawingml/2006/main">
            <a:off x="10439400" y="4974645"/>
            <a:ext cx="1238250" cy="347234"/>
          </a:xfrm>
          <a:prstGeom xmlns:a="http://schemas.openxmlformats.org/drawingml/2006/main" prst="rect">
            <a:avLst/>
          </a:prstGeom>
        </p:spPr>
      </p:pic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68046d676403b"/>
          <a:stretch xmlns:a="http://schemas.openxmlformats.org/drawingml/2006/main"/>
        </p:blipFill>
        <p:spPr>
          <a:xfrm xmlns:a="http://schemas.openxmlformats.org/drawingml/2006/main">
            <a:off x="7376753" y="3295650"/>
            <a:ext cx="1324694" cy="371475"/>
          </a:xfrm>
          <a:prstGeom xmlns:a="http://schemas.openxmlformats.org/drawingml/2006/main" prst="rect">
            <a:avLst/>
          </a:prstGeom>
        </p:spPr>
      </p:pic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9d4d217eb843fc"/>
          <a:stretch xmlns:a="http://schemas.openxmlformats.org/drawingml/2006/main"/>
        </p:blipFill>
        <p:spPr>
          <a:xfrm xmlns:a="http://schemas.openxmlformats.org/drawingml/2006/main">
            <a:off x="10516678" y="3143250"/>
            <a:ext cx="1426593" cy="400050"/>
          </a:xfrm>
          <a:prstGeom xmlns:a="http://schemas.openxmlformats.org/drawingml/2006/main" prst="rect">
            <a:avLst/>
          </a:prstGeom>
        </p:spPr>
      </p:pic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af3fb35f542d4"/>
          <a:stretch xmlns:a="http://schemas.openxmlformats.org/drawingml/2006/main"/>
        </p:blipFill>
        <p:spPr>
          <a:xfrm xmlns:a="http://schemas.openxmlformats.org/drawingml/2006/main">
            <a:off x="8686800" y="4860345"/>
            <a:ext cx="1238250" cy="347234"/>
          </a:xfrm>
          <a:prstGeom xmlns:a="http://schemas.openxmlformats.org/drawingml/2006/main" prst="rect">
            <a:avLst/>
          </a:prstGeom>
        </p:spPr>
      </p:pic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1e6857005d4fa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18263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DC63B77-06E3-44F0-BCD4-59B438065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Two hypotheses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D2A9FA7C-4F22-42C6-B2D4-7CD8745B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5ac621e2754748"/>
          <a:stretch xmlns:a="http://schemas.openxmlformats.org/drawingml/2006/main"/>
        </p:blipFill>
        <p:spPr>
          <a:xfrm xmlns:a="http://schemas.openxmlformats.org/drawingml/2006/main">
            <a:off x="3143250" y="1410582"/>
            <a:ext cx="5905500" cy="912636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1cabb7ad6c48bd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777131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4A9A813-EB5B-4239-A4F4-696813B46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Two hypotheses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13D38736-D9BE-483B-946A-D1144A2F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eae9e6c73845e7"/>
          <a:stretch xmlns:a="http://schemas.openxmlformats.org/drawingml/2006/main"/>
        </p:blipFill>
        <p:spPr>
          <a:xfrm xmlns:a="http://schemas.openxmlformats.org/drawingml/2006/main">
            <a:off x="3143250" y="1410582"/>
            <a:ext cx="5905500" cy="912636"/>
          </a:xfrm>
          <a:prstGeom xmlns:a="http://schemas.openxmlformats.org/drawingml/2006/main" prst="rect">
            <a:avLst/>
          </a:prstGeom>
        </p:spPr>
      </p:pic>
      <p:sp>
        <p:nvSpPr>
          <p:cNvPr id="4" name="hypothesis-divider">
            <a:extLst xmlns:a="http://schemas.openxmlformats.org/drawingml/2006/main">
              <a:ext uri="{FF2B5EF4-FFF2-40B4-BE49-F238E27FC236}">
                <a16:creationId xmlns:a16="http://schemas.microsoft.com/office/drawing/2014/main" id="{36EED72C-9C38-4DFB-AE05-69A02F99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533650"/>
            <a:ext cx="190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c0beb561284a62"/>
          <a:stretch xmlns:a="http://schemas.openxmlformats.org/drawingml/2006/main"/>
        </p:blipFill>
        <p:spPr>
          <a:xfrm xmlns:a="http://schemas.openxmlformats.org/drawingml/2006/main">
            <a:off x="914400" y="3200400"/>
            <a:ext cx="2571750" cy="1028700"/>
          </a:xfrm>
          <a:prstGeom xmlns:a="http://schemas.openxmlformats.org/drawingml/2006/main" prst="rect">
            <a:avLst/>
          </a:prstGeom>
        </p:spPr>
      </p:pic>
      <p:sp>
        <p:nvSpPr>
          <p:cNvPr id="6" name="magnitude-approx">
            <a:extLst xmlns:a="http://schemas.openxmlformats.org/drawingml/2006/main">
              <a:ext uri="{FF2B5EF4-FFF2-40B4-BE49-F238E27FC236}">
                <a16:creationId xmlns:a16="http://schemas.microsoft.com/office/drawing/2014/main" id="{58DB1BB5-63F5-4A2E-970F-BD7FC3A5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362325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150" b="0" i="0">
                <a:solidFill>
                  <a:srgbClr val="72797E"/>
                </a:solidFill>
                <a:latin typeface="Newsreader"/>
                <a:ea typeface="Newsreader"/>
                <a:cs typeface="Newsreader"/>
              </a:defRPr>
            </a:pPr>
            <a:r>
              <a:rPr sz="3150" b="0" i="0">
                <a:solidFill>
                  <a:srgbClr val="72797E"/>
                </a:solidFill>
                <a:latin typeface="Newsreader"/>
                <a:ea typeface="Newsreader"/>
                <a:cs typeface="Newsreader"/>
              </a:rPr>
              <a:t>≈</a:t>
            </a:r>
          </a:p>
        </p:txBody>
      </p:sp>
      <p:sp>
        <p:nvSpPr>
          <p:cNvPr id="7" name="magnitude-label">
            <a:extLst xmlns:a="http://schemas.openxmlformats.org/drawingml/2006/main">
              <a:ext uri="{FF2B5EF4-FFF2-40B4-BE49-F238E27FC236}">
                <a16:creationId xmlns:a16="http://schemas.microsoft.com/office/drawing/2014/main" id="{80D00D18-D8A5-4973-AD7B-5316D869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333750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3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3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extent?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91f540c4ad4fec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0394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06EC6ED-4380-4FDF-8182-0CF75736D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Two hypotheses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A3B125FC-28D7-4CC7-A125-9EFEAFDB4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990feb07654c7b"/>
          <a:stretch xmlns:a="http://schemas.openxmlformats.org/drawingml/2006/main"/>
        </p:blipFill>
        <p:spPr>
          <a:xfrm xmlns:a="http://schemas.openxmlformats.org/drawingml/2006/main">
            <a:off x="3143250" y="1410582"/>
            <a:ext cx="5905500" cy="912636"/>
          </a:xfrm>
          <a:prstGeom xmlns:a="http://schemas.openxmlformats.org/drawingml/2006/main" prst="rect">
            <a:avLst/>
          </a:prstGeom>
        </p:spPr>
      </p:pic>
      <p:sp>
        <p:nvSpPr>
          <p:cNvPr id="4" name="hypothesis-divider">
            <a:extLst xmlns:a="http://schemas.openxmlformats.org/drawingml/2006/main">
              <a:ext uri="{FF2B5EF4-FFF2-40B4-BE49-F238E27FC236}">
                <a16:creationId xmlns:a16="http://schemas.microsoft.com/office/drawing/2014/main" id="{FAC43FF4-81AE-41F6-8852-7331F2F8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533650"/>
            <a:ext cx="190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33c545ec09492c"/>
          <a:stretch xmlns:a="http://schemas.openxmlformats.org/drawingml/2006/main"/>
        </p:blipFill>
        <p:spPr>
          <a:xfrm xmlns:a="http://schemas.openxmlformats.org/drawingml/2006/main">
            <a:off x="914400" y="3200400"/>
            <a:ext cx="2571750" cy="1028700"/>
          </a:xfrm>
          <a:prstGeom xmlns:a="http://schemas.openxmlformats.org/drawingml/2006/main" prst="rect">
            <a:avLst/>
          </a:prstGeom>
        </p:spPr>
      </p:pic>
      <p:sp>
        <p:nvSpPr>
          <p:cNvPr id="6" name="magnitude-approx">
            <a:extLst xmlns:a="http://schemas.openxmlformats.org/drawingml/2006/main">
              <a:ext uri="{FF2B5EF4-FFF2-40B4-BE49-F238E27FC236}">
                <a16:creationId xmlns:a16="http://schemas.microsoft.com/office/drawing/2014/main" id="{BBD58214-10F1-4C77-B92A-62358895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362325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150" b="0" i="0">
                <a:solidFill>
                  <a:srgbClr val="72797E"/>
                </a:solidFill>
                <a:latin typeface="Newsreader"/>
                <a:ea typeface="Newsreader"/>
                <a:cs typeface="Newsreader"/>
              </a:defRPr>
            </a:pPr>
            <a:r>
              <a:rPr sz="3150" b="0" i="0">
                <a:solidFill>
                  <a:srgbClr val="72797E"/>
                </a:solidFill>
                <a:latin typeface="Newsreader"/>
                <a:ea typeface="Newsreader"/>
                <a:cs typeface="Newsreader"/>
              </a:rPr>
              <a:t>≈</a:t>
            </a:r>
          </a:p>
        </p:txBody>
      </p:sp>
      <p:sp>
        <p:nvSpPr>
          <p:cNvPr id="7" name="magnitude-label">
            <a:extLst xmlns:a="http://schemas.openxmlformats.org/drawingml/2006/main">
              <a:ext uri="{FF2B5EF4-FFF2-40B4-BE49-F238E27FC236}">
                <a16:creationId xmlns:a16="http://schemas.microsoft.com/office/drawing/2014/main" id="{44C96B7A-8E5B-41ED-A123-7874EE9E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333750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3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3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extent?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29e4810d4a4da9"/>
          <a:stretch xmlns:a="http://schemas.openxmlformats.org/drawingml/2006/main"/>
        </p:blipFill>
        <p:spPr>
          <a:xfrm xmlns:a="http://schemas.openxmlformats.org/drawingml/2006/main">
            <a:off x="6420322" y="3200400"/>
            <a:ext cx="2856555" cy="914400"/>
          </a:xfrm>
          <a:prstGeom xmlns:a="http://schemas.openxmlformats.org/drawingml/2006/main" prst="rect">
            <a:avLst/>
          </a:prstGeom>
        </p:spPr>
      </p:pic>
      <p:sp>
        <p:nvSpPr>
          <p:cNvPr id="9" name="direction-approx">
            <a:extLst xmlns:a="http://schemas.openxmlformats.org/drawingml/2006/main">
              <a:ext uri="{FF2B5EF4-FFF2-40B4-BE49-F238E27FC236}">
                <a16:creationId xmlns:a16="http://schemas.microsoft.com/office/drawing/2014/main" id="{F8FD2337-5367-46CD-B33E-E1DBCBDEC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362325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150" b="0" i="0">
                <a:solidFill>
                  <a:srgbClr val="72797E"/>
                </a:solidFill>
                <a:latin typeface="Newsreader"/>
                <a:ea typeface="Newsreader"/>
                <a:cs typeface="Newsreader"/>
              </a:defRPr>
            </a:pPr>
            <a:r>
              <a:rPr sz="3150" b="0" i="0">
                <a:solidFill>
                  <a:srgbClr val="72797E"/>
                </a:solidFill>
                <a:latin typeface="Newsreader"/>
                <a:ea typeface="Newsreader"/>
                <a:cs typeface="Newsreader"/>
              </a:rPr>
              <a:t>≈</a:t>
            </a:r>
          </a:p>
        </p:txBody>
      </p:sp>
      <p:sp>
        <p:nvSpPr>
          <p:cNvPr id="10" name="direction-label">
            <a:extLst xmlns:a="http://schemas.openxmlformats.org/drawingml/2006/main">
              <a:ext uri="{FF2B5EF4-FFF2-40B4-BE49-F238E27FC236}">
                <a16:creationId xmlns:a16="http://schemas.microsoft.com/office/drawing/2014/main" id="{1DF0FF15-2666-452F-88B1-F4DCFA18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333750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3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3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character?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04d13267c4f06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39244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C3ECFE-1470-4185-8D16-0B031573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in practice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1AC2DFF-97D2-4E19-999A-AA66D34A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gnitude-example-greek-label">
            <a:extLst xmlns:a="http://schemas.openxmlformats.org/drawingml/2006/main">
              <a:ext uri="{FF2B5EF4-FFF2-40B4-BE49-F238E27FC236}">
                <a16:creationId xmlns:a16="http://schemas.microsoft.com/office/drawing/2014/main" id="{F09B830D-9334-478E-9704-8CC991D8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43025"/>
            <a:ext cx="466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Greek</a:t>
            </a:r>
          </a:p>
        </p:txBody>
      </p:sp>
      <p:sp>
        <p:nvSpPr>
          <p:cNvPr id="4" name="magnitude-example-greek-text">
            <a:extLst xmlns:a="http://schemas.openxmlformats.org/drawingml/2006/main">
              <a:ext uri="{FF2B5EF4-FFF2-40B4-BE49-F238E27FC236}">
                <a16:creationId xmlns:a16="http://schemas.microsoft.com/office/drawing/2014/main" id="{29E1D0FF-9B23-493A-8035-89CC56EC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020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ὁ ἔχων ὦτα ἀκουέτω</a:t>
            </a:r>
          </a:p>
        </p:txBody>
      </p:sp>
      <p:sp>
        <p:nvSpPr>
          <p:cNvPr id="5" name="magnitude-example-baseline-label">
            <a:extLst xmlns:a="http://schemas.openxmlformats.org/drawingml/2006/main">
              <a:ext uri="{FF2B5EF4-FFF2-40B4-BE49-F238E27FC236}">
                <a16:creationId xmlns:a16="http://schemas.microsoft.com/office/drawing/2014/main" id="{7254482A-FEFE-43CB-BBF1-02DCFFA6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43025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</a:t>
            </a:r>
          </a:p>
        </p:txBody>
      </p:sp>
      <p:sp>
        <p:nvSpPr>
          <p:cNvPr id="6" name="magnitude-example-baseline-text">
            <a:extLst xmlns:a="http://schemas.openxmlformats.org/drawingml/2006/main">
              <a:ext uri="{FF2B5EF4-FFF2-40B4-BE49-F238E27FC236}">
                <a16:creationId xmlns:a16="http://schemas.microsoft.com/office/drawing/2014/main" id="{09D858B0-4B7C-4D4B-8086-956EE5DC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6002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[one] having ears let him hear</a:t>
            </a:r>
          </a:p>
        </p:txBody>
      </p:sp>
      <p:sp>
        <p:nvSpPr>
          <p:cNvPr id="7" name="magnitude-example-reference-rule">
            <a:extLst xmlns:a="http://schemas.openxmlformats.org/drawingml/2006/main">
              <a:ext uri="{FF2B5EF4-FFF2-40B4-BE49-F238E27FC236}">
                <a16:creationId xmlns:a16="http://schemas.microsoft.com/office/drawing/2014/main" id="{09CF252C-33B6-44C9-B9B1-71B7B06E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76450"/>
            <a:ext cx="101727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magnitude-example-dlnt-label">
            <a:extLst xmlns:a="http://schemas.openxmlformats.org/drawingml/2006/main">
              <a:ext uri="{FF2B5EF4-FFF2-40B4-BE49-F238E27FC236}">
                <a16:creationId xmlns:a16="http://schemas.microsoft.com/office/drawing/2014/main" id="{D673522A-38FB-40BF-91D4-FFF999AA1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193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Disciples’ Literal New Testament</a:t>
            </a:r>
          </a:p>
        </p:txBody>
      </p:sp>
      <p:sp>
        <p:nvSpPr>
          <p:cNvPr id="9" name="magnitude-example-dlnt-text">
            <a:extLst xmlns:a="http://schemas.openxmlformats.org/drawingml/2006/main">
              <a:ext uri="{FF2B5EF4-FFF2-40B4-BE49-F238E27FC236}">
                <a16:creationId xmlns:a16="http://schemas.microsoft.com/office/drawing/2014/main" id="{FEA86DAD-F50A-42F9-8EC6-6B87D93E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8602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Let the one having ears, hear.</a:t>
            </a:r>
          </a:p>
        </p:txBody>
      </p:sp>
      <p:sp>
        <p:nvSpPr>
          <p:cNvPr id="10" name="magnitude-example-dlnt-bar">
            <a:extLst xmlns:a="http://schemas.openxmlformats.org/drawingml/2006/main">
              <a:ext uri="{FF2B5EF4-FFF2-40B4-BE49-F238E27FC236}">
                <a16:creationId xmlns:a16="http://schemas.microsoft.com/office/drawing/2014/main" id="{61853BDE-65B0-47B2-8A59-6916C77E2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0"/>
            <a:ext cx="14454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agnitude-example-dlnt-endpoint">
            <a:extLst xmlns:a="http://schemas.openxmlformats.org/drawingml/2006/main">
              <a:ext uri="{FF2B5EF4-FFF2-40B4-BE49-F238E27FC236}">
                <a16:creationId xmlns:a16="http://schemas.microsoft.com/office/drawing/2014/main" id="{5818A9D4-3901-43FB-8453-8AF8A929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4978" y="260985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magnitude-example-dlnt-value">
            <a:extLst xmlns:a="http://schemas.openxmlformats.org/drawingml/2006/main">
              <a:ext uri="{FF2B5EF4-FFF2-40B4-BE49-F238E27FC236}">
                <a16:creationId xmlns:a16="http://schemas.microsoft.com/office/drawing/2014/main" id="{100A1AC4-B23D-4B4C-814D-0BCA2CDF3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51460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0.547</a:t>
            </a:r>
          </a:p>
        </p:txBody>
      </p:sp>
      <p:sp>
        <p:nvSpPr>
          <p:cNvPr id="13" name="magnitude-example-locator">
            <a:extLst xmlns:a="http://schemas.openxmlformats.org/drawingml/2006/main">
              <a:ext uri="{FF2B5EF4-FFF2-40B4-BE49-F238E27FC236}">
                <a16:creationId xmlns:a16="http://schemas.microsoft.com/office/drawing/2014/main" id="{0030E4D5-5B24-4B18-8875-0C51D24A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153150"/>
            <a:ext cx="1828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75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Matthew 13:9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872d52ca654b7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885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B416CF2-17C4-45F0-A932-2827B6CA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in practice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B9B31391-90EF-469F-BDA3-FE7559866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gnitude-example-greek-label">
            <a:extLst xmlns:a="http://schemas.openxmlformats.org/drawingml/2006/main">
              <a:ext uri="{FF2B5EF4-FFF2-40B4-BE49-F238E27FC236}">
                <a16:creationId xmlns:a16="http://schemas.microsoft.com/office/drawing/2014/main" id="{777D58B0-330E-46E0-9440-EFBEE283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43025"/>
            <a:ext cx="466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Greek</a:t>
            </a:r>
          </a:p>
        </p:txBody>
      </p:sp>
      <p:sp>
        <p:nvSpPr>
          <p:cNvPr id="4" name="magnitude-example-greek-text">
            <a:extLst xmlns:a="http://schemas.openxmlformats.org/drawingml/2006/main">
              <a:ext uri="{FF2B5EF4-FFF2-40B4-BE49-F238E27FC236}">
                <a16:creationId xmlns:a16="http://schemas.microsoft.com/office/drawing/2014/main" id="{0792B686-77DC-42D2-A7B0-D56AA7015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020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ὁ ἔχων ὦτα ἀκουέτω</a:t>
            </a:r>
          </a:p>
        </p:txBody>
      </p:sp>
      <p:sp>
        <p:nvSpPr>
          <p:cNvPr id="5" name="magnitude-example-baseline-label">
            <a:extLst xmlns:a="http://schemas.openxmlformats.org/drawingml/2006/main">
              <a:ext uri="{FF2B5EF4-FFF2-40B4-BE49-F238E27FC236}">
                <a16:creationId xmlns:a16="http://schemas.microsoft.com/office/drawing/2014/main" id="{AA07CED9-7C86-4598-A24E-E8A712FF8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43025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</a:t>
            </a:r>
          </a:p>
        </p:txBody>
      </p:sp>
      <p:sp>
        <p:nvSpPr>
          <p:cNvPr id="6" name="magnitude-example-baseline-text">
            <a:extLst xmlns:a="http://schemas.openxmlformats.org/drawingml/2006/main">
              <a:ext uri="{FF2B5EF4-FFF2-40B4-BE49-F238E27FC236}">
                <a16:creationId xmlns:a16="http://schemas.microsoft.com/office/drawing/2014/main" id="{9FC551F3-E21B-4640-8503-2869E438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6002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[one] having ears let him hear</a:t>
            </a:r>
          </a:p>
        </p:txBody>
      </p:sp>
      <p:sp>
        <p:nvSpPr>
          <p:cNvPr id="7" name="magnitude-example-reference-rule">
            <a:extLst xmlns:a="http://schemas.openxmlformats.org/drawingml/2006/main">
              <a:ext uri="{FF2B5EF4-FFF2-40B4-BE49-F238E27FC236}">
                <a16:creationId xmlns:a16="http://schemas.microsoft.com/office/drawing/2014/main" id="{7367CEA5-35A2-4D5C-9F8D-95271D02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76450"/>
            <a:ext cx="101727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magnitude-example-dlnt-label">
            <a:extLst xmlns:a="http://schemas.openxmlformats.org/drawingml/2006/main">
              <a:ext uri="{FF2B5EF4-FFF2-40B4-BE49-F238E27FC236}">
                <a16:creationId xmlns:a16="http://schemas.microsoft.com/office/drawing/2014/main" id="{E3E61BC3-36FF-4EA5-B6A3-C167BAD2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193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Disciples’ Literal New Testament</a:t>
            </a:r>
          </a:p>
        </p:txBody>
      </p:sp>
      <p:sp>
        <p:nvSpPr>
          <p:cNvPr id="9" name="magnitude-example-dlnt-text">
            <a:extLst xmlns:a="http://schemas.openxmlformats.org/drawingml/2006/main">
              <a:ext uri="{FF2B5EF4-FFF2-40B4-BE49-F238E27FC236}">
                <a16:creationId xmlns:a16="http://schemas.microsoft.com/office/drawing/2014/main" id="{8B0304C5-E700-4A4D-A46F-5FBC9F3D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8602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Let the one having ears, hear.</a:t>
            </a:r>
          </a:p>
        </p:txBody>
      </p:sp>
      <p:sp>
        <p:nvSpPr>
          <p:cNvPr id="10" name="magnitude-example-dlnt-bar">
            <a:extLst xmlns:a="http://schemas.openxmlformats.org/drawingml/2006/main">
              <a:ext uri="{FF2B5EF4-FFF2-40B4-BE49-F238E27FC236}">
                <a16:creationId xmlns:a16="http://schemas.microsoft.com/office/drawing/2014/main" id="{B201A2E5-7949-4C95-824D-F8E919A5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0"/>
            <a:ext cx="14454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agnitude-example-dlnt-endpoint">
            <a:extLst xmlns:a="http://schemas.openxmlformats.org/drawingml/2006/main">
              <a:ext uri="{FF2B5EF4-FFF2-40B4-BE49-F238E27FC236}">
                <a16:creationId xmlns:a16="http://schemas.microsoft.com/office/drawing/2014/main" id="{D2D33D9F-0C5F-4923-8B71-29B6FCA4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4978" y="260985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magnitude-example-dlnt-value">
            <a:extLst xmlns:a="http://schemas.openxmlformats.org/drawingml/2006/main">
              <a:ext uri="{FF2B5EF4-FFF2-40B4-BE49-F238E27FC236}">
                <a16:creationId xmlns:a16="http://schemas.microsoft.com/office/drawing/2014/main" id="{6D75DA75-F89E-4034-A5CB-3B5A0ACF0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51460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0.547</a:t>
            </a:r>
          </a:p>
        </p:txBody>
      </p:sp>
      <p:sp>
        <p:nvSpPr>
          <p:cNvPr id="13" name="magnitude-example-nwt-label">
            <a:extLst xmlns:a="http://schemas.openxmlformats.org/drawingml/2006/main">
              <a:ext uri="{FF2B5EF4-FFF2-40B4-BE49-F238E27FC236}">
                <a16:creationId xmlns:a16="http://schemas.microsoft.com/office/drawing/2014/main" id="{CBF0FAD1-1123-47CA-966B-B4C6AC272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5277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New World Translation</a:t>
            </a:r>
          </a:p>
        </p:txBody>
      </p:sp>
      <p:sp>
        <p:nvSpPr>
          <p:cNvPr id="14" name="magnitude-example-nwt-text">
            <a:extLst xmlns:a="http://schemas.openxmlformats.org/drawingml/2006/main">
              <a:ext uri="{FF2B5EF4-FFF2-40B4-BE49-F238E27FC236}">
                <a16:creationId xmlns:a16="http://schemas.microsoft.com/office/drawing/2014/main" id="{FB8A10F6-06D8-4099-B8B6-2F6388B2C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1947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Let the one who has ears listen.</a:t>
            </a:r>
          </a:p>
        </p:txBody>
      </p:sp>
      <p:sp>
        <p:nvSpPr>
          <p:cNvPr id="15" name="magnitude-example-nwt-bar">
            <a:extLst xmlns:a="http://schemas.openxmlformats.org/drawingml/2006/main">
              <a:ext uri="{FF2B5EF4-FFF2-40B4-BE49-F238E27FC236}">
                <a16:creationId xmlns:a16="http://schemas.microsoft.com/office/drawing/2014/main" id="{A5DA9D1E-6A77-4E9A-948A-FC71B5E6A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00450"/>
            <a:ext cx="1577524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magnitude-example-nwt-endpoint">
            <a:extLst xmlns:a="http://schemas.openxmlformats.org/drawingml/2006/main">
              <a:ext uri="{FF2B5EF4-FFF2-40B4-BE49-F238E27FC236}">
                <a16:creationId xmlns:a16="http://schemas.microsoft.com/office/drawing/2014/main" id="{E6EC75FA-D5F3-4F15-BB51-ED106F0D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7099" y="354330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magnitude-example-nwt-value">
            <a:extLst xmlns:a="http://schemas.openxmlformats.org/drawingml/2006/main">
              <a:ext uri="{FF2B5EF4-FFF2-40B4-BE49-F238E27FC236}">
                <a16:creationId xmlns:a16="http://schemas.microsoft.com/office/drawing/2014/main" id="{11D35EC7-6B95-4DFE-AB98-ADA76476D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344805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0.597</a:t>
            </a:r>
          </a:p>
        </p:txBody>
      </p:sp>
      <p:sp>
        <p:nvSpPr>
          <p:cNvPr id="18" name="magnitude-example-locator">
            <a:extLst xmlns:a="http://schemas.openxmlformats.org/drawingml/2006/main">
              <a:ext uri="{FF2B5EF4-FFF2-40B4-BE49-F238E27FC236}">
                <a16:creationId xmlns:a16="http://schemas.microsoft.com/office/drawing/2014/main" id="{941EF956-B685-4718-BD09-EDE3CC32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153150"/>
            <a:ext cx="1828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75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Matthew 13:9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1dfe28362d45ee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82183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01B7CB0-177C-4895-B59C-227831A18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in practice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9653B669-803C-40A1-BED4-20DE45A5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gnitude-example-greek-label">
            <a:extLst xmlns:a="http://schemas.openxmlformats.org/drawingml/2006/main">
              <a:ext uri="{FF2B5EF4-FFF2-40B4-BE49-F238E27FC236}">
                <a16:creationId xmlns:a16="http://schemas.microsoft.com/office/drawing/2014/main" id="{7C95A9F9-F703-4B9D-8932-E0198973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43025"/>
            <a:ext cx="466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Greek</a:t>
            </a:r>
          </a:p>
        </p:txBody>
      </p:sp>
      <p:sp>
        <p:nvSpPr>
          <p:cNvPr id="4" name="magnitude-example-greek-text">
            <a:extLst xmlns:a="http://schemas.openxmlformats.org/drawingml/2006/main">
              <a:ext uri="{FF2B5EF4-FFF2-40B4-BE49-F238E27FC236}">
                <a16:creationId xmlns:a16="http://schemas.microsoft.com/office/drawing/2014/main" id="{A3299DBC-FEDF-47FB-8A6C-FEE3A19E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020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ὁ ἔχων ὦτα ἀκουέτω</a:t>
            </a:r>
          </a:p>
        </p:txBody>
      </p:sp>
      <p:sp>
        <p:nvSpPr>
          <p:cNvPr id="5" name="magnitude-example-baseline-label">
            <a:extLst xmlns:a="http://schemas.openxmlformats.org/drawingml/2006/main">
              <a:ext uri="{FF2B5EF4-FFF2-40B4-BE49-F238E27FC236}">
                <a16:creationId xmlns:a16="http://schemas.microsoft.com/office/drawing/2014/main" id="{DD2C18FC-329B-48E2-8CF4-9961AC46B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43025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</a:t>
            </a:r>
          </a:p>
        </p:txBody>
      </p:sp>
      <p:sp>
        <p:nvSpPr>
          <p:cNvPr id="6" name="magnitude-example-baseline-text">
            <a:extLst xmlns:a="http://schemas.openxmlformats.org/drawingml/2006/main">
              <a:ext uri="{FF2B5EF4-FFF2-40B4-BE49-F238E27FC236}">
                <a16:creationId xmlns:a16="http://schemas.microsoft.com/office/drawing/2014/main" id="{2E12A421-F7C6-4562-8A87-864F2418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6002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[one] having ears let him hear</a:t>
            </a:r>
          </a:p>
        </p:txBody>
      </p:sp>
      <p:sp>
        <p:nvSpPr>
          <p:cNvPr id="7" name="magnitude-example-reference-rule">
            <a:extLst xmlns:a="http://schemas.openxmlformats.org/drawingml/2006/main">
              <a:ext uri="{FF2B5EF4-FFF2-40B4-BE49-F238E27FC236}">
                <a16:creationId xmlns:a16="http://schemas.microsoft.com/office/drawing/2014/main" id="{F656AE81-E367-43F5-AA08-A6662C3E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76450"/>
            <a:ext cx="101727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magnitude-example-dlnt-label">
            <a:extLst xmlns:a="http://schemas.openxmlformats.org/drawingml/2006/main">
              <a:ext uri="{FF2B5EF4-FFF2-40B4-BE49-F238E27FC236}">
                <a16:creationId xmlns:a16="http://schemas.microsoft.com/office/drawing/2014/main" id="{BCFEA577-811E-4115-A99F-2E058262C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193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Disciples’ Literal New Testament</a:t>
            </a:r>
          </a:p>
        </p:txBody>
      </p:sp>
      <p:sp>
        <p:nvSpPr>
          <p:cNvPr id="9" name="magnitude-example-dlnt-text">
            <a:extLst xmlns:a="http://schemas.openxmlformats.org/drawingml/2006/main">
              <a:ext uri="{FF2B5EF4-FFF2-40B4-BE49-F238E27FC236}">
                <a16:creationId xmlns:a16="http://schemas.microsoft.com/office/drawing/2014/main" id="{F8CAE271-59F0-450F-8B5F-7828CC5D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8602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Let the one having ears, hear.</a:t>
            </a:r>
          </a:p>
        </p:txBody>
      </p:sp>
      <p:sp>
        <p:nvSpPr>
          <p:cNvPr id="10" name="magnitude-example-dlnt-bar">
            <a:extLst xmlns:a="http://schemas.openxmlformats.org/drawingml/2006/main">
              <a:ext uri="{FF2B5EF4-FFF2-40B4-BE49-F238E27FC236}">
                <a16:creationId xmlns:a16="http://schemas.microsoft.com/office/drawing/2014/main" id="{A9A445BC-2CB9-48E8-A21C-EBB65247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0"/>
            <a:ext cx="14454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agnitude-example-dlnt-endpoint">
            <a:extLst xmlns:a="http://schemas.openxmlformats.org/drawingml/2006/main">
              <a:ext uri="{FF2B5EF4-FFF2-40B4-BE49-F238E27FC236}">
                <a16:creationId xmlns:a16="http://schemas.microsoft.com/office/drawing/2014/main" id="{4C24C73B-F110-4AF5-AED2-8D97A4A7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4978" y="260985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magnitude-example-dlnt-value">
            <a:extLst xmlns:a="http://schemas.openxmlformats.org/drawingml/2006/main">
              <a:ext uri="{FF2B5EF4-FFF2-40B4-BE49-F238E27FC236}">
                <a16:creationId xmlns:a16="http://schemas.microsoft.com/office/drawing/2014/main" id="{B9E72FFC-A071-4AF7-BB3F-AF83EAA6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51460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0.547</a:t>
            </a:r>
          </a:p>
        </p:txBody>
      </p:sp>
      <p:sp>
        <p:nvSpPr>
          <p:cNvPr id="13" name="magnitude-example-nwt-label">
            <a:extLst xmlns:a="http://schemas.openxmlformats.org/drawingml/2006/main">
              <a:ext uri="{FF2B5EF4-FFF2-40B4-BE49-F238E27FC236}">
                <a16:creationId xmlns:a16="http://schemas.microsoft.com/office/drawing/2014/main" id="{B7D271A3-C394-4F53-9075-78B9B18CB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5277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New World Translation</a:t>
            </a:r>
          </a:p>
        </p:txBody>
      </p:sp>
      <p:sp>
        <p:nvSpPr>
          <p:cNvPr id="14" name="magnitude-example-nwt-text">
            <a:extLst xmlns:a="http://schemas.openxmlformats.org/drawingml/2006/main">
              <a:ext uri="{FF2B5EF4-FFF2-40B4-BE49-F238E27FC236}">
                <a16:creationId xmlns:a16="http://schemas.microsoft.com/office/drawing/2014/main" id="{046873F3-5664-40EF-93DD-77767E106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1947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Let the one who has ears listen.</a:t>
            </a:r>
          </a:p>
        </p:txBody>
      </p:sp>
      <p:sp>
        <p:nvSpPr>
          <p:cNvPr id="15" name="magnitude-example-nwt-bar">
            <a:extLst xmlns:a="http://schemas.openxmlformats.org/drawingml/2006/main">
              <a:ext uri="{FF2B5EF4-FFF2-40B4-BE49-F238E27FC236}">
                <a16:creationId xmlns:a16="http://schemas.microsoft.com/office/drawing/2014/main" id="{ED4420AF-665F-45AB-A4F0-8E1344388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00450"/>
            <a:ext cx="1577524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magnitude-example-nwt-endpoint">
            <a:extLst xmlns:a="http://schemas.openxmlformats.org/drawingml/2006/main">
              <a:ext uri="{FF2B5EF4-FFF2-40B4-BE49-F238E27FC236}">
                <a16:creationId xmlns:a16="http://schemas.microsoft.com/office/drawing/2014/main" id="{2949A729-D323-409F-86AC-81EF2EAE8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7099" y="354330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magnitude-example-nwt-value">
            <a:extLst xmlns:a="http://schemas.openxmlformats.org/drawingml/2006/main">
              <a:ext uri="{FF2B5EF4-FFF2-40B4-BE49-F238E27FC236}">
                <a16:creationId xmlns:a16="http://schemas.microsoft.com/office/drawing/2014/main" id="{497CED8A-28AF-404D-B9FD-613914B9F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344805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0.597</a:t>
            </a:r>
          </a:p>
        </p:txBody>
      </p:sp>
      <p:sp>
        <p:nvSpPr>
          <p:cNvPr id="18" name="magnitude-example-nlt-label">
            <a:extLst xmlns:a="http://schemas.openxmlformats.org/drawingml/2006/main">
              <a:ext uri="{FF2B5EF4-FFF2-40B4-BE49-F238E27FC236}">
                <a16:creationId xmlns:a16="http://schemas.microsoft.com/office/drawing/2014/main" id="{DCA4D2C8-537D-42D7-B151-4D05FF844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862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New Living Translation</a:t>
            </a:r>
          </a:p>
        </p:txBody>
      </p:sp>
      <p:sp>
        <p:nvSpPr>
          <p:cNvPr id="19" name="magnitude-example-nlt-text">
            <a:extLst xmlns:a="http://schemas.openxmlformats.org/drawingml/2006/main">
              <a:ext uri="{FF2B5EF4-FFF2-40B4-BE49-F238E27FC236}">
                <a16:creationId xmlns:a16="http://schemas.microsoft.com/office/drawing/2014/main" id="{B2AE67B6-E06E-4CC8-899E-B3E608BD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5292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Anyone with ears to hear should listen and understand.</a:t>
            </a:r>
          </a:p>
        </p:txBody>
      </p:sp>
      <p:sp>
        <p:nvSpPr>
          <p:cNvPr id="20" name="magnitude-example-nlt-bar">
            <a:extLst xmlns:a="http://schemas.openxmlformats.org/drawingml/2006/main">
              <a:ext uri="{FF2B5EF4-FFF2-40B4-BE49-F238E27FC236}">
                <a16:creationId xmlns:a16="http://schemas.microsoft.com/office/drawing/2014/main" id="{5252AD45-5A6B-4D63-ACD1-5417D0908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533900"/>
            <a:ext cx="173342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magnitude-example-nlt-endpoint">
            <a:extLst xmlns:a="http://schemas.openxmlformats.org/drawingml/2006/main">
              <a:ext uri="{FF2B5EF4-FFF2-40B4-BE49-F238E27FC236}">
                <a16:creationId xmlns:a16="http://schemas.microsoft.com/office/drawing/2014/main" id="{CDD115F3-DC24-433B-8199-BCF7B3351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002" y="447675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magnitude-example-nlt-value">
            <a:extLst xmlns:a="http://schemas.openxmlformats.org/drawingml/2006/main">
              <a:ext uri="{FF2B5EF4-FFF2-40B4-BE49-F238E27FC236}">
                <a16:creationId xmlns:a16="http://schemas.microsoft.com/office/drawing/2014/main" id="{0A542F8D-7BBB-40B1-9DD6-5A2A2BA7B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438150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0.656</a:t>
            </a:r>
          </a:p>
        </p:txBody>
      </p:sp>
      <p:sp>
        <p:nvSpPr>
          <p:cNvPr id="23" name="magnitude-example-locator">
            <a:extLst xmlns:a="http://schemas.openxmlformats.org/drawingml/2006/main">
              <a:ext uri="{FF2B5EF4-FFF2-40B4-BE49-F238E27FC236}">
                <a16:creationId xmlns:a16="http://schemas.microsoft.com/office/drawing/2014/main" id="{184C48AC-6376-483F-9B6E-A6E92CC7F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153150"/>
            <a:ext cx="1828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75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Matthew 13:9</a:t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ad33507b4a40b7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44062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BF1974F-1D46-413B-A9FB-1F3EECA1A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in practice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B4A7A8AD-A9B0-4241-A5E1-D064FD7A7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gnitude-example-greek-label">
            <a:extLst xmlns:a="http://schemas.openxmlformats.org/drawingml/2006/main">
              <a:ext uri="{FF2B5EF4-FFF2-40B4-BE49-F238E27FC236}">
                <a16:creationId xmlns:a16="http://schemas.microsoft.com/office/drawing/2014/main" id="{CB789EDA-7AFC-4E86-96B9-42C884A14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43025"/>
            <a:ext cx="466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Greek</a:t>
            </a:r>
          </a:p>
        </p:txBody>
      </p:sp>
      <p:sp>
        <p:nvSpPr>
          <p:cNvPr id="4" name="magnitude-example-greek-text">
            <a:extLst xmlns:a="http://schemas.openxmlformats.org/drawingml/2006/main">
              <a:ext uri="{FF2B5EF4-FFF2-40B4-BE49-F238E27FC236}">
                <a16:creationId xmlns:a16="http://schemas.microsoft.com/office/drawing/2014/main" id="{0E616162-E837-4B03-8EE0-A246D7EF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020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ὁ ἔχων ὦτα ἀκουέτω</a:t>
            </a:r>
          </a:p>
        </p:txBody>
      </p:sp>
      <p:sp>
        <p:nvSpPr>
          <p:cNvPr id="5" name="magnitude-example-baseline-label">
            <a:extLst xmlns:a="http://schemas.openxmlformats.org/drawingml/2006/main">
              <a:ext uri="{FF2B5EF4-FFF2-40B4-BE49-F238E27FC236}">
                <a16:creationId xmlns:a16="http://schemas.microsoft.com/office/drawing/2014/main" id="{94BF61DD-3FB1-46D1-B575-2F1F1CDA9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43025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</a:t>
            </a:r>
          </a:p>
        </p:txBody>
      </p:sp>
      <p:sp>
        <p:nvSpPr>
          <p:cNvPr id="6" name="magnitude-example-baseline-text">
            <a:extLst xmlns:a="http://schemas.openxmlformats.org/drawingml/2006/main">
              <a:ext uri="{FF2B5EF4-FFF2-40B4-BE49-F238E27FC236}">
                <a16:creationId xmlns:a16="http://schemas.microsoft.com/office/drawing/2014/main" id="{405D9E58-DE13-44CB-BEC3-3F0BD6122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6002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The [one] having ears let him hear</a:t>
            </a:r>
          </a:p>
        </p:txBody>
      </p:sp>
      <p:sp>
        <p:nvSpPr>
          <p:cNvPr id="7" name="magnitude-example-reference-rule">
            <a:extLst xmlns:a="http://schemas.openxmlformats.org/drawingml/2006/main">
              <a:ext uri="{FF2B5EF4-FFF2-40B4-BE49-F238E27FC236}">
                <a16:creationId xmlns:a16="http://schemas.microsoft.com/office/drawing/2014/main" id="{9D3632C4-BDCD-412E-9EE2-DBBA455D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76450"/>
            <a:ext cx="101727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magnitude-example-dlnt-label">
            <a:extLst xmlns:a="http://schemas.openxmlformats.org/drawingml/2006/main">
              <a:ext uri="{FF2B5EF4-FFF2-40B4-BE49-F238E27FC236}">
                <a16:creationId xmlns:a16="http://schemas.microsoft.com/office/drawing/2014/main" id="{C7B30B38-8EF6-4572-A8DE-3ADC487C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193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Disciples’ Literal New Testament</a:t>
            </a:r>
          </a:p>
        </p:txBody>
      </p:sp>
      <p:sp>
        <p:nvSpPr>
          <p:cNvPr id="9" name="magnitude-example-dlnt-text">
            <a:extLst xmlns:a="http://schemas.openxmlformats.org/drawingml/2006/main">
              <a:ext uri="{FF2B5EF4-FFF2-40B4-BE49-F238E27FC236}">
                <a16:creationId xmlns:a16="http://schemas.microsoft.com/office/drawing/2014/main" id="{5631CD02-0982-4D00-819C-97A7642E6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8602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Let the one having ears, hear.</a:t>
            </a:r>
          </a:p>
        </p:txBody>
      </p:sp>
      <p:sp>
        <p:nvSpPr>
          <p:cNvPr id="10" name="magnitude-example-dlnt-bar">
            <a:extLst xmlns:a="http://schemas.openxmlformats.org/drawingml/2006/main">
              <a:ext uri="{FF2B5EF4-FFF2-40B4-BE49-F238E27FC236}">
                <a16:creationId xmlns:a16="http://schemas.microsoft.com/office/drawing/2014/main" id="{42C905C0-622F-4D7C-8713-3AF267DA9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0"/>
            <a:ext cx="14454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agnitude-example-dlnt-endpoint">
            <a:extLst xmlns:a="http://schemas.openxmlformats.org/drawingml/2006/main">
              <a:ext uri="{FF2B5EF4-FFF2-40B4-BE49-F238E27FC236}">
                <a16:creationId xmlns:a16="http://schemas.microsoft.com/office/drawing/2014/main" id="{4785CB48-DC2C-45FD-9B83-10F42F09B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4978" y="260985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magnitude-example-dlnt-value">
            <a:extLst xmlns:a="http://schemas.openxmlformats.org/drawingml/2006/main">
              <a:ext uri="{FF2B5EF4-FFF2-40B4-BE49-F238E27FC236}">
                <a16:creationId xmlns:a16="http://schemas.microsoft.com/office/drawing/2014/main" id="{F3A8C792-AE33-4082-9E8B-77CDBCEF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51460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0.547</a:t>
            </a:r>
          </a:p>
        </p:txBody>
      </p:sp>
      <p:sp>
        <p:nvSpPr>
          <p:cNvPr id="13" name="magnitude-example-nwt-label">
            <a:extLst xmlns:a="http://schemas.openxmlformats.org/drawingml/2006/main">
              <a:ext uri="{FF2B5EF4-FFF2-40B4-BE49-F238E27FC236}">
                <a16:creationId xmlns:a16="http://schemas.microsoft.com/office/drawing/2014/main" id="{5A30E202-84FD-4FDD-99BE-4300F469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5277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New World Translation</a:t>
            </a:r>
          </a:p>
        </p:txBody>
      </p:sp>
      <p:sp>
        <p:nvSpPr>
          <p:cNvPr id="14" name="magnitude-example-nwt-text">
            <a:extLst xmlns:a="http://schemas.openxmlformats.org/drawingml/2006/main">
              <a:ext uri="{FF2B5EF4-FFF2-40B4-BE49-F238E27FC236}">
                <a16:creationId xmlns:a16="http://schemas.microsoft.com/office/drawing/2014/main" id="{4D95FE39-071C-4E05-81E5-63F1E6BE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1947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Let the one who has ears listen.</a:t>
            </a:r>
          </a:p>
        </p:txBody>
      </p:sp>
      <p:sp>
        <p:nvSpPr>
          <p:cNvPr id="15" name="magnitude-example-nwt-bar">
            <a:extLst xmlns:a="http://schemas.openxmlformats.org/drawingml/2006/main">
              <a:ext uri="{FF2B5EF4-FFF2-40B4-BE49-F238E27FC236}">
                <a16:creationId xmlns:a16="http://schemas.microsoft.com/office/drawing/2014/main" id="{F80AD18B-93F0-4459-A52D-D96227F8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00450"/>
            <a:ext cx="1577524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magnitude-example-nwt-endpoint">
            <a:extLst xmlns:a="http://schemas.openxmlformats.org/drawingml/2006/main">
              <a:ext uri="{FF2B5EF4-FFF2-40B4-BE49-F238E27FC236}">
                <a16:creationId xmlns:a16="http://schemas.microsoft.com/office/drawing/2014/main" id="{3EA3E646-2744-4B5D-8814-6BBA9467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7099" y="354330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magnitude-example-nwt-value">
            <a:extLst xmlns:a="http://schemas.openxmlformats.org/drawingml/2006/main">
              <a:ext uri="{FF2B5EF4-FFF2-40B4-BE49-F238E27FC236}">
                <a16:creationId xmlns:a16="http://schemas.microsoft.com/office/drawing/2014/main" id="{D6601ED0-E489-4B5C-B2A1-44DBCE0DE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344805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0.597</a:t>
            </a:r>
          </a:p>
        </p:txBody>
      </p:sp>
      <p:sp>
        <p:nvSpPr>
          <p:cNvPr id="18" name="magnitude-example-nlt-label">
            <a:extLst xmlns:a="http://schemas.openxmlformats.org/drawingml/2006/main">
              <a:ext uri="{FF2B5EF4-FFF2-40B4-BE49-F238E27FC236}">
                <a16:creationId xmlns:a16="http://schemas.microsoft.com/office/drawing/2014/main" id="{D1C5F5FB-4919-447E-BC25-A426F72C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862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New Living Translation</a:t>
            </a:r>
          </a:p>
        </p:txBody>
      </p:sp>
      <p:sp>
        <p:nvSpPr>
          <p:cNvPr id="19" name="magnitude-example-nlt-text">
            <a:extLst xmlns:a="http://schemas.openxmlformats.org/drawingml/2006/main">
              <a:ext uri="{FF2B5EF4-FFF2-40B4-BE49-F238E27FC236}">
                <a16:creationId xmlns:a16="http://schemas.microsoft.com/office/drawing/2014/main" id="{B20259D4-9E57-49AE-B050-6226BE8B5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5292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Anyone with ears to hear should listen and understand.</a:t>
            </a:r>
          </a:p>
        </p:txBody>
      </p:sp>
      <p:sp>
        <p:nvSpPr>
          <p:cNvPr id="20" name="magnitude-example-nlt-bar">
            <a:extLst xmlns:a="http://schemas.openxmlformats.org/drawingml/2006/main">
              <a:ext uri="{FF2B5EF4-FFF2-40B4-BE49-F238E27FC236}">
                <a16:creationId xmlns:a16="http://schemas.microsoft.com/office/drawing/2014/main" id="{2D992C0B-C71E-46E2-8282-9CC2E71B7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533900"/>
            <a:ext cx="173342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magnitude-example-nlt-endpoint">
            <a:extLst xmlns:a="http://schemas.openxmlformats.org/drawingml/2006/main">
              <a:ext uri="{FF2B5EF4-FFF2-40B4-BE49-F238E27FC236}">
                <a16:creationId xmlns:a16="http://schemas.microsoft.com/office/drawing/2014/main" id="{48C84797-D964-4EBF-BDBB-B8A7C436F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002" y="447675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magnitude-example-nlt-value">
            <a:extLst xmlns:a="http://schemas.openxmlformats.org/drawingml/2006/main">
              <a:ext uri="{FF2B5EF4-FFF2-40B4-BE49-F238E27FC236}">
                <a16:creationId xmlns:a16="http://schemas.microsoft.com/office/drawing/2014/main" id="{B5CE8B16-B028-4A47-9DF0-7D7BFD65D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438150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0.656</a:t>
            </a:r>
          </a:p>
        </p:txBody>
      </p:sp>
      <p:sp>
        <p:nvSpPr>
          <p:cNvPr id="23" name="magnitude-example-message-label">
            <a:extLst xmlns:a="http://schemas.openxmlformats.org/drawingml/2006/main">
              <a:ext uri="{FF2B5EF4-FFF2-40B4-BE49-F238E27FC236}">
                <a16:creationId xmlns:a16="http://schemas.microsoft.com/office/drawing/2014/main" id="{D0947A9B-A639-47B0-9DDF-3C6789A67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1967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0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The Message</a:t>
            </a:r>
          </a:p>
        </p:txBody>
      </p:sp>
      <p:sp>
        <p:nvSpPr>
          <p:cNvPr id="24" name="magnitude-example-message-text">
            <a:extLst xmlns:a="http://schemas.openxmlformats.org/drawingml/2006/main">
              <a:ext uri="{FF2B5EF4-FFF2-40B4-BE49-F238E27FC236}">
                <a16:creationId xmlns:a16="http://schemas.microsoft.com/office/drawing/2014/main" id="{F6694D4C-1EEA-446B-9BEB-12E7F0F1E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86375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72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Are you listening to this? Really listening?</a:t>
            </a:r>
          </a:p>
        </p:txBody>
      </p:sp>
      <p:sp>
        <p:nvSpPr>
          <p:cNvPr id="25" name="magnitude-example-message-bar">
            <a:extLst xmlns:a="http://schemas.openxmlformats.org/drawingml/2006/main">
              <a:ext uri="{FF2B5EF4-FFF2-40B4-BE49-F238E27FC236}">
                <a16:creationId xmlns:a16="http://schemas.microsoft.com/office/drawing/2014/main" id="{D960232A-FB32-4244-8986-650E0EB9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467350"/>
            <a:ext cx="238610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magnitude-example-message-endpoint">
            <a:extLst xmlns:a="http://schemas.openxmlformats.org/drawingml/2006/main">
              <a:ext uri="{FF2B5EF4-FFF2-40B4-BE49-F238E27FC236}">
                <a16:creationId xmlns:a16="http://schemas.microsoft.com/office/drawing/2014/main" id="{FD920F63-A857-4B6C-9166-F6C431EF4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5680" y="5410200"/>
            <a:ext cx="180975" cy="1809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37A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magnitude-example-message-value">
            <a:extLst xmlns:a="http://schemas.openxmlformats.org/drawingml/2006/main">
              <a:ext uri="{FF2B5EF4-FFF2-40B4-BE49-F238E27FC236}">
                <a16:creationId xmlns:a16="http://schemas.microsoft.com/office/drawing/2014/main" id="{C334A394-53B1-4C42-82AE-224E9BB90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531495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5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0.903</a:t>
            </a:r>
          </a:p>
        </p:txBody>
      </p:sp>
      <p:sp>
        <p:nvSpPr>
          <p:cNvPr id="28" name="magnitude-example-locator">
            <a:extLst xmlns:a="http://schemas.openxmlformats.org/drawingml/2006/main">
              <a:ext uri="{FF2B5EF4-FFF2-40B4-BE49-F238E27FC236}">
                <a16:creationId xmlns:a16="http://schemas.microsoft.com/office/drawing/2014/main" id="{1659E2B5-4772-4013-B17F-A880DBE75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153150"/>
            <a:ext cx="1828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275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Matthew 13:9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cd7543b66948a0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54744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divider-title">
            <a:extLst xmlns:a="http://schemas.openxmlformats.org/drawingml/2006/main">
              <a:ext uri="{FF2B5EF4-FFF2-40B4-BE49-F238E27FC236}">
                <a16:creationId xmlns:a16="http://schemas.microsoft.com/office/drawing/2014/main" id="{F1EB1086-FF22-474F-8A18-51B88300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47650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57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57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Evaluation</a:t>
            </a:r>
          </a:p>
        </p:txBody>
      </p:sp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07e4893e864399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59618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041D60-78B1-4DD1-AE22-C398B3C7B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Evaluation setup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57E3E8E-5E69-4117-81C2-AF8B1647E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af7ecc1cd4539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202625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C4BB3E9-A22D-4CA5-8174-5D3283F0F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Evaluation setup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37A875F-92CA-4129-B232-6219AFF2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20a1d360fa4a75"/>
          <a:stretch xmlns:a="http://schemas.openxmlformats.org/drawingml/2006/main"/>
        </p:blipFill>
        <p:spPr>
          <a:xfrm xmlns:a="http://schemas.openxmlformats.org/drawingml/2006/main">
            <a:off x="876300" y="1524000"/>
            <a:ext cx="1143000" cy="1143000"/>
          </a:xfrm>
          <a:prstGeom xmlns:a="http://schemas.openxmlformats.org/drawingml/2006/main" prst="rect">
            <a:avLst/>
          </a:prstGeom>
        </p:spPr>
      </p:pic>
      <p:sp>
        <p:nvSpPr>
          <p:cNvPr id="4" name="targum-url">
            <a:extLst xmlns:a="http://schemas.openxmlformats.org/drawingml/2006/main">
              <a:ext uri="{FF2B5EF4-FFF2-40B4-BE49-F238E27FC236}">
                <a16:creationId xmlns:a16="http://schemas.microsoft.com/office/drawing/2014/main" id="{6CDA21CC-CBD7-49DC-948D-06528401F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1895475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8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targum.net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d386820eb4e2e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803034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EC538CB-EA55-4162-89F3-EF006833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Evaluation setup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DD3348F-E02D-426B-9D7C-37A66A4B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53be21221141e0"/>
          <a:stretch xmlns:a="http://schemas.openxmlformats.org/drawingml/2006/main"/>
        </p:blipFill>
        <p:spPr>
          <a:xfrm xmlns:a="http://schemas.openxmlformats.org/drawingml/2006/main">
            <a:off x="876300" y="1524000"/>
            <a:ext cx="1143000" cy="1143000"/>
          </a:xfrm>
          <a:prstGeom xmlns:a="http://schemas.openxmlformats.org/drawingml/2006/main" prst="rect">
            <a:avLst/>
          </a:prstGeom>
        </p:spPr>
      </p:pic>
      <p:sp>
        <p:nvSpPr>
          <p:cNvPr id="4" name="targum-url">
            <a:extLst xmlns:a="http://schemas.openxmlformats.org/drawingml/2006/main">
              <a:ext uri="{FF2B5EF4-FFF2-40B4-BE49-F238E27FC236}">
                <a16:creationId xmlns:a16="http://schemas.microsoft.com/office/drawing/2014/main" id="{7691D55B-72A6-4AFE-977F-C7B01706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1895475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8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targum.net</a:t>
            </a:r>
          </a:p>
        </p:txBody>
      </p:sp>
      <p:sp>
        <p:nvSpPr>
          <p:cNvPr id="5" name="metric-0">
            <a:extLst xmlns:a="http://schemas.openxmlformats.org/drawingml/2006/main">
              <a:ext uri="{FF2B5EF4-FFF2-40B4-BE49-F238E27FC236}">
                <a16:creationId xmlns:a16="http://schemas.microsoft.com/office/drawing/2014/main" id="{EC47FE5C-2AA9-4D56-B238-AB2782D5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219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74</a:t>
            </a:r>
          </a:p>
        </p:txBody>
      </p:sp>
      <p:sp>
        <p:nvSpPr>
          <p:cNvPr id="6" name="metric-label-0">
            <a:extLst xmlns:a="http://schemas.openxmlformats.org/drawingml/2006/main">
              <a:ext uri="{FF2B5EF4-FFF2-40B4-BE49-F238E27FC236}">
                <a16:creationId xmlns:a16="http://schemas.microsoft.com/office/drawing/2014/main" id="{94921293-0962-481F-ACEE-AB5942E88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3857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translation records</a:t>
            </a:r>
          </a:p>
        </p:txBody>
      </p:sp>
      <p:sp>
        <p:nvSpPr>
          <p:cNvPr id="7" name="metric-1">
            <a:extLst xmlns:a="http://schemas.openxmlformats.org/drawingml/2006/main">
              <a:ext uri="{FF2B5EF4-FFF2-40B4-BE49-F238E27FC236}">
                <a16:creationId xmlns:a16="http://schemas.microsoft.com/office/drawing/2014/main" id="{222E9CD8-11A1-4002-AD69-4A74FBBB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81350"/>
            <a:ext cx="200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8" name="metric-label-1">
            <a:extLst xmlns:a="http://schemas.openxmlformats.org/drawingml/2006/main">
              <a:ext uri="{FF2B5EF4-FFF2-40B4-BE49-F238E27FC236}">
                <a16:creationId xmlns:a16="http://schemas.microsoft.com/office/drawing/2014/main" id="{8FDFE9BF-DF78-424C-803C-636DDDF0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38575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languages</a:t>
            </a:r>
          </a:p>
        </p:txBody>
      </p:sp>
      <p:sp>
        <p:nvSpPr>
          <p:cNvPr id="9" name="metric-2">
            <a:extLst xmlns:a="http://schemas.openxmlformats.org/drawingml/2006/main">
              <a:ext uri="{FF2B5EF4-FFF2-40B4-BE49-F238E27FC236}">
                <a16:creationId xmlns:a16="http://schemas.microsoft.com/office/drawing/2014/main" id="{104183F4-B3CE-4183-9EE5-7EE71659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181350"/>
            <a:ext cx="200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260</a:t>
            </a:r>
          </a:p>
        </p:txBody>
      </p:sp>
      <p:sp>
        <p:nvSpPr>
          <p:cNvPr id="10" name="metric-label-2">
            <a:extLst xmlns:a="http://schemas.openxmlformats.org/drawingml/2006/main">
              <a:ext uri="{FF2B5EF4-FFF2-40B4-BE49-F238E27FC236}">
                <a16:creationId xmlns:a16="http://schemas.microsoft.com/office/drawing/2014/main" id="{D4D03335-730A-4CA7-BEBE-CBE51E19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838575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chapters</a:t>
            </a:r>
          </a:p>
        </p:txBody>
      </p:sp>
      <p:sp>
        <p:nvSpPr>
          <p:cNvPr id="11" name="metric-3">
            <a:extLst xmlns:a="http://schemas.openxmlformats.org/drawingml/2006/main">
              <a:ext uri="{FF2B5EF4-FFF2-40B4-BE49-F238E27FC236}">
                <a16:creationId xmlns:a16="http://schemas.microsoft.com/office/drawing/2014/main" id="{7D092CF3-B7D0-44BD-95F2-758873EA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12" name="metric-label-3">
            <a:extLst xmlns:a="http://schemas.openxmlformats.org/drawingml/2006/main">
              <a:ext uri="{FF2B5EF4-FFF2-40B4-BE49-F238E27FC236}">
                <a16:creationId xmlns:a16="http://schemas.microsoft.com/office/drawing/2014/main" id="{F597735A-BCF6-4802-8945-795E5CFFE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83857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 baselines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8dca999ad494f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094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6634774-2B02-41F4-89CF-EA8E3D75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Evaluation setup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95D1D00-6ACA-4272-9030-4355C29F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3b8e7d22914e46"/>
          <a:stretch xmlns:a="http://schemas.openxmlformats.org/drawingml/2006/main"/>
        </p:blipFill>
        <p:spPr>
          <a:xfrm xmlns:a="http://schemas.openxmlformats.org/drawingml/2006/main">
            <a:off x="876300" y="1524000"/>
            <a:ext cx="1143000" cy="1143000"/>
          </a:xfrm>
          <a:prstGeom xmlns:a="http://schemas.openxmlformats.org/drawingml/2006/main" prst="rect">
            <a:avLst/>
          </a:prstGeom>
        </p:spPr>
      </p:pic>
      <p:sp>
        <p:nvSpPr>
          <p:cNvPr id="4" name="targum-url">
            <a:extLst xmlns:a="http://schemas.openxmlformats.org/drawingml/2006/main">
              <a:ext uri="{FF2B5EF4-FFF2-40B4-BE49-F238E27FC236}">
                <a16:creationId xmlns:a16="http://schemas.microsoft.com/office/drawing/2014/main" id="{AC8F8E64-39F1-4AF9-BC87-F7A2481C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1895475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8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targum.net</a:t>
            </a:r>
          </a:p>
        </p:txBody>
      </p:sp>
      <p:sp>
        <p:nvSpPr>
          <p:cNvPr id="5" name="metric-0">
            <a:extLst xmlns:a="http://schemas.openxmlformats.org/drawingml/2006/main">
              <a:ext uri="{FF2B5EF4-FFF2-40B4-BE49-F238E27FC236}">
                <a16:creationId xmlns:a16="http://schemas.microsoft.com/office/drawing/2014/main" id="{F9E7F79A-C984-4436-A674-1876D1B08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219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74</a:t>
            </a:r>
          </a:p>
        </p:txBody>
      </p:sp>
      <p:sp>
        <p:nvSpPr>
          <p:cNvPr id="6" name="metric-label-0">
            <a:extLst xmlns:a="http://schemas.openxmlformats.org/drawingml/2006/main">
              <a:ext uri="{FF2B5EF4-FFF2-40B4-BE49-F238E27FC236}">
                <a16:creationId xmlns:a16="http://schemas.microsoft.com/office/drawing/2014/main" id="{8235954D-C7E9-4FCF-9D18-45205C1EE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3857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translation records</a:t>
            </a:r>
          </a:p>
        </p:txBody>
      </p:sp>
      <p:sp>
        <p:nvSpPr>
          <p:cNvPr id="7" name="metric-1">
            <a:extLst xmlns:a="http://schemas.openxmlformats.org/drawingml/2006/main">
              <a:ext uri="{FF2B5EF4-FFF2-40B4-BE49-F238E27FC236}">
                <a16:creationId xmlns:a16="http://schemas.microsoft.com/office/drawing/2014/main" id="{A8F80DC8-DB3D-4730-9D0B-00ED9B6E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81350"/>
            <a:ext cx="200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8" name="metric-label-1">
            <a:extLst xmlns:a="http://schemas.openxmlformats.org/drawingml/2006/main">
              <a:ext uri="{FF2B5EF4-FFF2-40B4-BE49-F238E27FC236}">
                <a16:creationId xmlns:a16="http://schemas.microsoft.com/office/drawing/2014/main" id="{47FF5143-1731-434F-A367-F965166ED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38575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languages</a:t>
            </a:r>
          </a:p>
        </p:txBody>
      </p:sp>
      <p:sp>
        <p:nvSpPr>
          <p:cNvPr id="9" name="metric-2">
            <a:extLst xmlns:a="http://schemas.openxmlformats.org/drawingml/2006/main">
              <a:ext uri="{FF2B5EF4-FFF2-40B4-BE49-F238E27FC236}">
                <a16:creationId xmlns:a16="http://schemas.microsoft.com/office/drawing/2014/main" id="{E5512A4A-1155-4503-8AE0-6191A134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181350"/>
            <a:ext cx="200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260</a:t>
            </a:r>
          </a:p>
        </p:txBody>
      </p:sp>
      <p:sp>
        <p:nvSpPr>
          <p:cNvPr id="10" name="metric-label-2">
            <a:extLst xmlns:a="http://schemas.openxmlformats.org/drawingml/2006/main">
              <a:ext uri="{FF2B5EF4-FFF2-40B4-BE49-F238E27FC236}">
                <a16:creationId xmlns:a16="http://schemas.microsoft.com/office/drawing/2014/main" id="{0C74D362-5402-4FFC-B45C-A5193870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838575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chapters</a:t>
            </a:r>
          </a:p>
        </p:txBody>
      </p:sp>
      <p:sp>
        <p:nvSpPr>
          <p:cNvPr id="11" name="metric-3">
            <a:extLst xmlns:a="http://schemas.openxmlformats.org/drawingml/2006/main">
              <a:ext uri="{FF2B5EF4-FFF2-40B4-BE49-F238E27FC236}">
                <a16:creationId xmlns:a16="http://schemas.microsoft.com/office/drawing/2014/main" id="{B5ED0CB2-0E67-4369-9CA6-0C50B903E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12" name="metric-label-3">
            <a:extLst xmlns:a="http://schemas.openxmlformats.org/drawingml/2006/main">
              <a:ext uri="{FF2B5EF4-FFF2-40B4-BE49-F238E27FC236}">
                <a16:creationId xmlns:a16="http://schemas.microsoft.com/office/drawing/2014/main" id="{C4648013-1689-452E-804E-1AF69E9E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83857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 baselines</a:t>
            </a:r>
          </a:p>
        </p:txBody>
      </p:sp>
      <p:sp>
        <p:nvSpPr>
          <p:cNvPr id="13" name="interlinear-sites">
            <a:extLst xmlns:a="http://schemas.openxmlformats.org/drawingml/2006/main">
              <a:ext uri="{FF2B5EF4-FFF2-40B4-BE49-F238E27FC236}">
                <a16:creationId xmlns:a16="http://schemas.microsoft.com/office/drawing/2014/main" id="{017BF78E-7AF6-48D2-A54E-49EA109D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52950"/>
            <a:ext cx="1024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EN  biblehub.com   ·   FR  editeurbpc.com   ·   IT  altervista.org   ·   PL  oblubienica.eu   ·   ES  bibliatodo.com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18c55029754196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1518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397EC37-F2D5-4490-A9B9-7263424C3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Evaluation setup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525E783-B4B8-4CEF-9E31-07B226C1B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0052821e244b35"/>
          <a:stretch xmlns:a="http://schemas.openxmlformats.org/drawingml/2006/main"/>
        </p:blipFill>
        <p:spPr>
          <a:xfrm xmlns:a="http://schemas.openxmlformats.org/drawingml/2006/main">
            <a:off x="876300" y="1524000"/>
            <a:ext cx="1143000" cy="1143000"/>
          </a:xfrm>
          <a:prstGeom xmlns:a="http://schemas.openxmlformats.org/drawingml/2006/main" prst="rect">
            <a:avLst/>
          </a:prstGeom>
        </p:spPr>
      </p:pic>
      <p:sp>
        <p:nvSpPr>
          <p:cNvPr id="4" name="targum-url">
            <a:extLst xmlns:a="http://schemas.openxmlformats.org/drawingml/2006/main">
              <a:ext uri="{FF2B5EF4-FFF2-40B4-BE49-F238E27FC236}">
                <a16:creationId xmlns:a16="http://schemas.microsoft.com/office/drawing/2014/main" id="{B8F8D961-91C3-495C-B9C4-9D2059C24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1895475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80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targum.net</a:t>
            </a:r>
          </a:p>
        </p:txBody>
      </p:sp>
      <p:sp>
        <p:nvSpPr>
          <p:cNvPr id="5" name="metric-0">
            <a:extLst xmlns:a="http://schemas.openxmlformats.org/drawingml/2006/main">
              <a:ext uri="{FF2B5EF4-FFF2-40B4-BE49-F238E27FC236}">
                <a16:creationId xmlns:a16="http://schemas.microsoft.com/office/drawing/2014/main" id="{4BFB9B28-D42C-4AA6-9627-6961EB458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219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74</a:t>
            </a:r>
          </a:p>
        </p:txBody>
      </p:sp>
      <p:sp>
        <p:nvSpPr>
          <p:cNvPr id="6" name="metric-label-0">
            <a:extLst xmlns:a="http://schemas.openxmlformats.org/drawingml/2006/main">
              <a:ext uri="{FF2B5EF4-FFF2-40B4-BE49-F238E27FC236}">
                <a16:creationId xmlns:a16="http://schemas.microsoft.com/office/drawing/2014/main" id="{766DAACD-F686-4AEF-AC93-2D8E6708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3857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translation records</a:t>
            </a:r>
          </a:p>
        </p:txBody>
      </p:sp>
      <p:sp>
        <p:nvSpPr>
          <p:cNvPr id="7" name="metric-1">
            <a:extLst xmlns:a="http://schemas.openxmlformats.org/drawingml/2006/main">
              <a:ext uri="{FF2B5EF4-FFF2-40B4-BE49-F238E27FC236}">
                <a16:creationId xmlns:a16="http://schemas.microsoft.com/office/drawing/2014/main" id="{4717FA02-F45B-4269-A4D3-027395F05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81350"/>
            <a:ext cx="200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8" name="metric-label-1">
            <a:extLst xmlns:a="http://schemas.openxmlformats.org/drawingml/2006/main">
              <a:ext uri="{FF2B5EF4-FFF2-40B4-BE49-F238E27FC236}">
                <a16:creationId xmlns:a16="http://schemas.microsoft.com/office/drawing/2014/main" id="{E6FA92CF-B40B-47C2-AFDC-9F5BFB06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38575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languages</a:t>
            </a:r>
          </a:p>
        </p:txBody>
      </p:sp>
      <p:sp>
        <p:nvSpPr>
          <p:cNvPr id="9" name="metric-2">
            <a:extLst xmlns:a="http://schemas.openxmlformats.org/drawingml/2006/main">
              <a:ext uri="{FF2B5EF4-FFF2-40B4-BE49-F238E27FC236}">
                <a16:creationId xmlns:a16="http://schemas.microsoft.com/office/drawing/2014/main" id="{6B77AFF9-6378-45B2-9D98-637D2FC5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181350"/>
            <a:ext cx="200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260</a:t>
            </a:r>
          </a:p>
        </p:txBody>
      </p:sp>
      <p:sp>
        <p:nvSpPr>
          <p:cNvPr id="10" name="metric-label-2">
            <a:extLst xmlns:a="http://schemas.openxmlformats.org/drawingml/2006/main">
              <a:ext uri="{FF2B5EF4-FFF2-40B4-BE49-F238E27FC236}">
                <a16:creationId xmlns:a16="http://schemas.microsoft.com/office/drawing/2014/main" id="{5CCE0E4F-82C1-4B34-B108-9D0C2629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838575"/>
            <a:ext cx="200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chapters</a:t>
            </a:r>
          </a:p>
        </p:txBody>
      </p:sp>
      <p:sp>
        <p:nvSpPr>
          <p:cNvPr id="11" name="metric-3">
            <a:extLst xmlns:a="http://schemas.openxmlformats.org/drawingml/2006/main">
              <a:ext uri="{FF2B5EF4-FFF2-40B4-BE49-F238E27FC236}">
                <a16:creationId xmlns:a16="http://schemas.microsoft.com/office/drawing/2014/main" id="{334E1C32-71B9-4111-8075-4F5D5FB2C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37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5</a:t>
            </a:r>
          </a:p>
        </p:txBody>
      </p:sp>
      <p:sp>
        <p:nvSpPr>
          <p:cNvPr id="12" name="metric-label-3">
            <a:extLst xmlns:a="http://schemas.openxmlformats.org/drawingml/2006/main">
              <a:ext uri="{FF2B5EF4-FFF2-40B4-BE49-F238E27FC236}">
                <a16:creationId xmlns:a16="http://schemas.microsoft.com/office/drawing/2014/main" id="{B16BC7EA-863D-44D8-AB30-A7EE9688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83857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4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 baselines</a:t>
            </a:r>
          </a:p>
        </p:txBody>
      </p:sp>
      <p:sp>
        <p:nvSpPr>
          <p:cNvPr id="13" name="interlinear-sites">
            <a:extLst xmlns:a="http://schemas.openxmlformats.org/drawingml/2006/main">
              <a:ext uri="{FF2B5EF4-FFF2-40B4-BE49-F238E27FC236}">
                <a16:creationId xmlns:a16="http://schemas.microsoft.com/office/drawing/2014/main" id="{39CACDD2-B5E7-4967-A271-714DFB95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52950"/>
            <a:ext cx="1024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12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EN  biblehub.com   ·   FR  editeurbpc.com   ·   IT  altervista.org   ·   PL  oblubienica.eu   ·   ES  bibliatodo.com</a:t>
            </a:r>
          </a:p>
        </p:txBody>
      </p:sp>
      <p:sp>
        <p:nvSpPr>
          <p:cNvPr id="14" name="qwen-model">
            <a:extLst xmlns:a="http://schemas.openxmlformats.org/drawingml/2006/main">
              <a:ext uri="{FF2B5EF4-FFF2-40B4-BE49-F238E27FC236}">
                <a16:creationId xmlns:a16="http://schemas.microsoft.com/office/drawing/2014/main" id="{384499FA-5F95-47B4-912F-C51827C82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93357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2000"/>
              </a:lnSpc>
              <a:buNone/>
              <a:defRPr sz="16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6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Qwen3-Embedding-8B</a:t>
            </a:r>
          </a:p>
        </p:txBody>
      </p:sp>
      <p:sp>
        <p:nvSpPr>
          <p:cNvPr id="15" name="category-header-0">
            <a:extLst xmlns:a="http://schemas.openxmlformats.org/drawingml/2006/main">
              <a:ext uri="{FF2B5EF4-FFF2-40B4-BE49-F238E27FC236}">
                <a16:creationId xmlns:a16="http://schemas.microsoft.com/office/drawing/2014/main" id="{C3CC8798-CF20-43A5-9AEC-C70345358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8387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6" name="category-header-1">
            <a:extLst xmlns:a="http://schemas.openxmlformats.org/drawingml/2006/main">
              <a:ext uri="{FF2B5EF4-FFF2-40B4-BE49-F238E27FC236}">
                <a16:creationId xmlns:a16="http://schemas.microsoft.com/office/drawing/2014/main" id="{58D711FD-21C0-4037-941C-EC947708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8387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 i="0">
                <a:solidFill>
                  <a:srgbClr val="B46856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B46856"/>
                </a:solidFill>
                <a:latin typeface="DM Sans"/>
                <a:ea typeface="DM Sans"/>
                <a:cs typeface="DM Sans"/>
              </a:rPr>
              <a:t>Literal</a:t>
            </a:r>
          </a:p>
        </p:txBody>
      </p:sp>
      <p:sp>
        <p:nvSpPr>
          <p:cNvPr id="17" name="category-header-2">
            <a:extLst xmlns:a="http://schemas.openxmlformats.org/drawingml/2006/main">
              <a:ext uri="{FF2B5EF4-FFF2-40B4-BE49-F238E27FC236}">
                <a16:creationId xmlns:a16="http://schemas.microsoft.com/office/drawing/2014/main" id="{76149CCF-54AE-459D-91CA-478D2137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8387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 i="0">
                <a:solidFill>
                  <a:srgbClr val="B46856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B46856"/>
                </a:solidFill>
                <a:latin typeface="DM Sans"/>
                <a:ea typeface="DM Sans"/>
                <a:cs typeface="DM Sans"/>
              </a:rPr>
              <a:t>Formal</a:t>
            </a:r>
          </a:p>
        </p:txBody>
      </p:sp>
      <p:sp>
        <p:nvSpPr>
          <p:cNvPr id="18" name="category-header-3">
            <a:extLst xmlns:a="http://schemas.openxmlformats.org/drawingml/2006/main">
              <a:ext uri="{FF2B5EF4-FFF2-40B4-BE49-F238E27FC236}">
                <a16:creationId xmlns:a16="http://schemas.microsoft.com/office/drawing/2014/main" id="{A0F0190D-E19D-4638-A2E0-F108E89CA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8387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 i="0">
                <a:solidFill>
                  <a:srgbClr val="B46856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B46856"/>
                </a:solidFill>
                <a:latin typeface="DM Sans"/>
                <a:ea typeface="DM Sans"/>
                <a:cs typeface="DM Sans"/>
              </a:rPr>
              <a:t>Dynamic</a:t>
            </a:r>
          </a:p>
        </p:txBody>
      </p:sp>
      <p:sp>
        <p:nvSpPr>
          <p:cNvPr id="19" name="category-header-4">
            <a:extLst xmlns:a="http://schemas.openxmlformats.org/drawingml/2006/main">
              <a:ext uri="{FF2B5EF4-FFF2-40B4-BE49-F238E27FC236}">
                <a16:creationId xmlns:a16="http://schemas.microsoft.com/office/drawing/2014/main" id="{7DF477A3-E0A1-4A0F-94E2-F58B693B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8387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275" b="1" i="0">
                <a:solidFill>
                  <a:srgbClr val="B46856"/>
                </a:solidFill>
                <a:latin typeface="DM Sans"/>
                <a:ea typeface="DM Sans"/>
                <a:cs typeface="DM Sans"/>
              </a:defRPr>
            </a:pPr>
            <a:r>
              <a:rPr sz="1275" b="1" i="0">
                <a:solidFill>
                  <a:srgbClr val="B46856"/>
                </a:solidFill>
                <a:latin typeface="DM Sans"/>
                <a:ea typeface="DM Sans"/>
                <a:cs typeface="DM Sans"/>
              </a:rPr>
              <a:t>Paraphrase</a:t>
            </a:r>
          </a:p>
        </p:txBody>
      </p:sp>
      <p:sp>
        <p:nvSpPr>
          <p:cNvPr id="20" name="category-table-rule">
            <a:extLst xmlns:a="http://schemas.openxmlformats.org/drawingml/2006/main">
              <a:ext uri="{FF2B5EF4-FFF2-40B4-BE49-F238E27FC236}">
                <a16:creationId xmlns:a16="http://schemas.microsoft.com/office/drawing/2014/main" id="{E5D0F17E-4749-4916-911A-D89DFEB7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153025"/>
            <a:ext cx="990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category-cell-0-0">
            <a:extLst xmlns:a="http://schemas.openxmlformats.org/drawingml/2006/main">
              <a:ext uri="{FF2B5EF4-FFF2-40B4-BE49-F238E27FC236}">
                <a16:creationId xmlns:a16="http://schemas.microsoft.com/office/drawing/2014/main" id="{F0E344EE-FCDF-405B-A7C2-A63CD180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219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English</a:t>
            </a:r>
          </a:p>
        </p:txBody>
      </p:sp>
      <p:sp>
        <p:nvSpPr>
          <p:cNvPr id="22" name="category-cell-0-1">
            <a:extLst xmlns:a="http://schemas.openxmlformats.org/drawingml/2006/main">
              <a:ext uri="{FF2B5EF4-FFF2-40B4-BE49-F238E27FC236}">
                <a16:creationId xmlns:a16="http://schemas.microsoft.com/office/drawing/2014/main" id="{EC6DF77D-9D42-449D-82AB-05D6B7E5B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19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23" name="category-cell-0-2">
            <a:extLst xmlns:a="http://schemas.openxmlformats.org/drawingml/2006/main">
              <a:ext uri="{FF2B5EF4-FFF2-40B4-BE49-F238E27FC236}">
                <a16:creationId xmlns:a16="http://schemas.microsoft.com/office/drawing/2014/main" id="{B00C46CD-4FA6-4900-887C-F1E73B18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5219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24" name="category-cell-0-3">
            <a:extLst xmlns:a="http://schemas.openxmlformats.org/drawingml/2006/main">
              <a:ext uri="{FF2B5EF4-FFF2-40B4-BE49-F238E27FC236}">
                <a16:creationId xmlns:a16="http://schemas.microsoft.com/office/drawing/2014/main" id="{FA343B36-0BCA-4AD8-8505-DC3F9981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219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7</a:t>
            </a:r>
          </a:p>
        </p:txBody>
      </p:sp>
      <p:sp>
        <p:nvSpPr>
          <p:cNvPr id="25" name="category-cell-0-4">
            <a:extLst xmlns:a="http://schemas.openxmlformats.org/drawingml/2006/main">
              <a:ext uri="{FF2B5EF4-FFF2-40B4-BE49-F238E27FC236}">
                <a16:creationId xmlns:a16="http://schemas.microsoft.com/office/drawing/2014/main" id="{73D48574-721D-4745-9475-F3F29F9D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219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26" name="category-cell-1-0">
            <a:extLst xmlns:a="http://schemas.openxmlformats.org/drawingml/2006/main">
              <a:ext uri="{FF2B5EF4-FFF2-40B4-BE49-F238E27FC236}">
                <a16:creationId xmlns:a16="http://schemas.microsoft.com/office/drawing/2014/main" id="{A6ABD621-27F2-4A94-A78A-ABC02D30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49592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French</a:t>
            </a:r>
          </a:p>
        </p:txBody>
      </p:sp>
      <p:sp>
        <p:nvSpPr>
          <p:cNvPr id="27" name="category-cell-1-1">
            <a:extLst xmlns:a="http://schemas.openxmlformats.org/drawingml/2006/main">
              <a:ext uri="{FF2B5EF4-FFF2-40B4-BE49-F238E27FC236}">
                <a16:creationId xmlns:a16="http://schemas.microsoft.com/office/drawing/2014/main" id="{A70296F8-1274-40DD-BD73-7B3A6CB3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4959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1</a:t>
            </a:r>
          </a:p>
        </p:txBody>
      </p:sp>
      <p:sp>
        <p:nvSpPr>
          <p:cNvPr id="28" name="category-cell-1-2">
            <a:extLst xmlns:a="http://schemas.openxmlformats.org/drawingml/2006/main">
              <a:ext uri="{FF2B5EF4-FFF2-40B4-BE49-F238E27FC236}">
                <a16:creationId xmlns:a16="http://schemas.microsoft.com/office/drawing/2014/main" id="{E7286136-80F4-4FF7-96DE-EB829CDA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54959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6</a:t>
            </a:r>
          </a:p>
        </p:txBody>
      </p:sp>
      <p:sp>
        <p:nvSpPr>
          <p:cNvPr id="29" name="category-cell-1-3">
            <a:extLst xmlns:a="http://schemas.openxmlformats.org/drawingml/2006/main">
              <a:ext uri="{FF2B5EF4-FFF2-40B4-BE49-F238E27FC236}">
                <a16:creationId xmlns:a16="http://schemas.microsoft.com/office/drawing/2014/main" id="{E3DE531D-0A2A-4120-A725-5CA95837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4959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30" name="category-cell-1-4">
            <a:extLst xmlns:a="http://schemas.openxmlformats.org/drawingml/2006/main">
              <a:ext uri="{FF2B5EF4-FFF2-40B4-BE49-F238E27FC236}">
                <a16:creationId xmlns:a16="http://schemas.microsoft.com/office/drawing/2014/main" id="{3EF60149-B319-4558-AC34-D86A79E7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4959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31" name="category-cell-2-0">
            <a:extLst xmlns:a="http://schemas.openxmlformats.org/drawingml/2006/main">
              <a:ext uri="{FF2B5EF4-FFF2-40B4-BE49-F238E27FC236}">
                <a16:creationId xmlns:a16="http://schemas.microsoft.com/office/drawing/2014/main" id="{CCB7E1F4-8155-4AA1-92BE-974E96C2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7721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Italian</a:t>
            </a:r>
          </a:p>
        </p:txBody>
      </p:sp>
      <p:sp>
        <p:nvSpPr>
          <p:cNvPr id="32" name="category-cell-2-1">
            <a:extLst xmlns:a="http://schemas.openxmlformats.org/drawingml/2006/main">
              <a:ext uri="{FF2B5EF4-FFF2-40B4-BE49-F238E27FC236}">
                <a16:creationId xmlns:a16="http://schemas.microsoft.com/office/drawing/2014/main" id="{DE07273F-CC52-48D2-9DDE-DB326093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7721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33" name="category-cell-2-2">
            <a:extLst xmlns:a="http://schemas.openxmlformats.org/drawingml/2006/main">
              <a:ext uri="{FF2B5EF4-FFF2-40B4-BE49-F238E27FC236}">
                <a16:creationId xmlns:a16="http://schemas.microsoft.com/office/drawing/2014/main" id="{B100238D-7B4D-4836-8827-67BAE8D9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57721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34" name="category-cell-2-3">
            <a:extLst xmlns:a="http://schemas.openxmlformats.org/drawingml/2006/main">
              <a:ext uri="{FF2B5EF4-FFF2-40B4-BE49-F238E27FC236}">
                <a16:creationId xmlns:a16="http://schemas.microsoft.com/office/drawing/2014/main" id="{6BE9A5F0-1E60-441E-A0CE-625E3941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7721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35" name="category-cell-2-4">
            <a:extLst xmlns:a="http://schemas.openxmlformats.org/drawingml/2006/main">
              <a:ext uri="{FF2B5EF4-FFF2-40B4-BE49-F238E27FC236}">
                <a16:creationId xmlns:a16="http://schemas.microsoft.com/office/drawing/2014/main" id="{E7CC5E8B-CB16-4307-9E36-AB4E649A2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7721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36" name="category-cell-3-0">
            <a:extLst xmlns:a="http://schemas.openxmlformats.org/drawingml/2006/main">
              <a:ext uri="{FF2B5EF4-FFF2-40B4-BE49-F238E27FC236}">
                <a16:creationId xmlns:a16="http://schemas.microsoft.com/office/drawing/2014/main" id="{3FB9822C-C966-4E71-9EB4-192B58E9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4837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Polish</a:t>
            </a:r>
          </a:p>
        </p:txBody>
      </p:sp>
      <p:sp>
        <p:nvSpPr>
          <p:cNvPr id="37" name="category-cell-3-1">
            <a:extLst xmlns:a="http://schemas.openxmlformats.org/drawingml/2006/main">
              <a:ext uri="{FF2B5EF4-FFF2-40B4-BE49-F238E27FC236}">
                <a16:creationId xmlns:a16="http://schemas.microsoft.com/office/drawing/2014/main" id="{185FD3B4-330A-4D58-BA78-B26835F1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604837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4</a:t>
            </a:r>
          </a:p>
        </p:txBody>
      </p:sp>
      <p:sp>
        <p:nvSpPr>
          <p:cNvPr id="38" name="category-cell-3-2">
            <a:extLst xmlns:a="http://schemas.openxmlformats.org/drawingml/2006/main">
              <a:ext uri="{FF2B5EF4-FFF2-40B4-BE49-F238E27FC236}">
                <a16:creationId xmlns:a16="http://schemas.microsoft.com/office/drawing/2014/main" id="{678821AA-7628-4491-A0B0-D02181C94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604837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7</a:t>
            </a:r>
          </a:p>
        </p:txBody>
      </p:sp>
      <p:sp>
        <p:nvSpPr>
          <p:cNvPr id="39" name="category-cell-3-3">
            <a:extLst xmlns:a="http://schemas.openxmlformats.org/drawingml/2006/main">
              <a:ext uri="{FF2B5EF4-FFF2-40B4-BE49-F238E27FC236}">
                <a16:creationId xmlns:a16="http://schemas.microsoft.com/office/drawing/2014/main" id="{665AC363-0627-40EE-B619-8B72B44D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604837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40" name="category-cell-3-4">
            <a:extLst xmlns:a="http://schemas.openxmlformats.org/drawingml/2006/main">
              <a:ext uri="{FF2B5EF4-FFF2-40B4-BE49-F238E27FC236}">
                <a16:creationId xmlns:a16="http://schemas.microsoft.com/office/drawing/2014/main" id="{3E7D9038-4140-49EC-A6E2-6DD84ABD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604837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41" name="category-cell-4-0">
            <a:extLst xmlns:a="http://schemas.openxmlformats.org/drawingml/2006/main">
              <a:ext uri="{FF2B5EF4-FFF2-40B4-BE49-F238E27FC236}">
                <a16:creationId xmlns:a16="http://schemas.microsoft.com/office/drawing/2014/main" id="{F0294B89-205A-4268-955B-5137EC02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3246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2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Spanish</a:t>
            </a:r>
          </a:p>
        </p:txBody>
      </p:sp>
      <p:sp>
        <p:nvSpPr>
          <p:cNvPr id="42" name="category-cell-4-1">
            <a:extLst xmlns:a="http://schemas.openxmlformats.org/drawingml/2006/main">
              <a:ext uri="{FF2B5EF4-FFF2-40B4-BE49-F238E27FC236}">
                <a16:creationId xmlns:a16="http://schemas.microsoft.com/office/drawing/2014/main" id="{D0A0EE41-4970-4442-834D-C84E81E7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63246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3</a:t>
            </a:r>
          </a:p>
        </p:txBody>
      </p:sp>
      <p:sp>
        <p:nvSpPr>
          <p:cNvPr id="43" name="category-cell-4-2">
            <a:extLst xmlns:a="http://schemas.openxmlformats.org/drawingml/2006/main">
              <a:ext uri="{FF2B5EF4-FFF2-40B4-BE49-F238E27FC236}">
                <a16:creationId xmlns:a16="http://schemas.microsoft.com/office/drawing/2014/main" id="{0E18495A-A77C-4774-8C78-3A4764CAE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63246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2</a:t>
            </a:r>
          </a:p>
        </p:txBody>
      </p:sp>
      <p:sp>
        <p:nvSpPr>
          <p:cNvPr id="44" name="category-cell-4-3">
            <a:extLst xmlns:a="http://schemas.openxmlformats.org/drawingml/2006/main">
              <a:ext uri="{FF2B5EF4-FFF2-40B4-BE49-F238E27FC236}">
                <a16:creationId xmlns:a16="http://schemas.microsoft.com/office/drawing/2014/main" id="{F9CA5076-1C4F-40AC-8ACB-C49B775D3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63246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5</a:t>
            </a:r>
          </a:p>
        </p:txBody>
      </p:sp>
      <p:sp>
        <p:nvSpPr>
          <p:cNvPr id="45" name="category-cell-4-4">
            <a:extLst xmlns:a="http://schemas.openxmlformats.org/drawingml/2006/main">
              <a:ext uri="{FF2B5EF4-FFF2-40B4-BE49-F238E27FC236}">
                <a16:creationId xmlns:a16="http://schemas.microsoft.com/office/drawing/2014/main" id="{712EDD3C-CBDA-4DF2-9AF0-C33B19E78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63246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077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0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6</a:t>
            </a:r>
          </a:p>
        </p:txBody>
      </p:sp>
      <p:pic>
        <p:nvPicPr>
          <p:cNvPr id="9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c74c799ed8454c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91953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34670A0-5A7E-4101-86B0-DD0A2963B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Calculating intervention vectors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E5020449-27B7-443C-8DE9-CB768904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algorithm-input-0">
            <a:extLst xmlns:a="http://schemas.openxmlformats.org/drawingml/2006/main">
              <a:ext uri="{FF2B5EF4-FFF2-40B4-BE49-F238E27FC236}">
                <a16:creationId xmlns:a16="http://schemas.microsoft.com/office/drawing/2014/main" id="{BD7954EC-D614-418D-BA4A-F7B2FAA0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2190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translation chapter</a:t>
            </a:r>
          </a:p>
        </p:txBody>
      </p:sp>
      <p:sp>
        <p:nvSpPr>
          <p:cNvPr id="4" name="algorithm-to-model-0-a">
            <a:extLst xmlns:a="http://schemas.openxmlformats.org/drawingml/2006/main">
              <a:ext uri="{FF2B5EF4-FFF2-40B4-BE49-F238E27FC236}">
                <a16:creationId xmlns:a16="http://schemas.microsoft.com/office/drawing/2014/main" id="{0F82459F-E21E-45D7-86AF-17C14354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5" name="algorithm-to-model-0-b">
            <a:extLst xmlns:a="http://schemas.openxmlformats.org/drawingml/2006/main">
              <a:ext uri="{FF2B5EF4-FFF2-40B4-BE49-F238E27FC236}">
                <a16:creationId xmlns:a16="http://schemas.microsoft.com/office/drawing/2014/main" id="{078D67E1-C6F7-47D4-BDAB-598CB8F78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27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3019425" y="233362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7" name="algorithm-model-0">
            <a:extLst xmlns:a="http://schemas.openxmlformats.org/drawingml/2006/main">
              <a:ext uri="{FF2B5EF4-FFF2-40B4-BE49-F238E27FC236}">
                <a16:creationId xmlns:a16="http://schemas.microsoft.com/office/drawing/2014/main" id="{A2060DD7-9DDD-42D3-A140-EE0A60D0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05740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Qwen3</a:t>
            </a:r>
          </a:p>
        </p:txBody>
      </p:sp>
      <p:sp>
        <p:nvSpPr>
          <p:cNvPr id="8" name="algorithm-to-vector-0-a">
            <a:extLst xmlns:a="http://schemas.openxmlformats.org/drawingml/2006/main">
              <a:ext uri="{FF2B5EF4-FFF2-40B4-BE49-F238E27FC236}">
                <a16:creationId xmlns:a16="http://schemas.microsoft.com/office/drawing/2014/main" id="{3320F46B-B64F-42C9-B8A7-E44482DB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9" name="algorithm-to-vector-0-b">
            <a:extLst xmlns:a="http://schemas.openxmlformats.org/drawingml/2006/main">
              <a:ext uri="{FF2B5EF4-FFF2-40B4-BE49-F238E27FC236}">
                <a16:creationId xmlns:a16="http://schemas.microsoft.com/office/drawing/2014/main" id="{8FD6AB30-360D-4CF7-BDF2-98FBDE8B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1" name=""/>
          <p:cNvCxnSpPr>
            <a:stCxn xmlns:a="http://schemas.openxmlformats.org/drawingml/2006/main" id="8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5781675" y="233362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11" name="algorithm-vector-0">
            <a:extLst xmlns:a="http://schemas.openxmlformats.org/drawingml/2006/main">
              <a:ext uri="{FF2B5EF4-FFF2-40B4-BE49-F238E27FC236}">
                <a16:creationId xmlns:a16="http://schemas.microsoft.com/office/drawing/2014/main" id="{21785F23-8496-44F8-B7C9-5A8F487E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76450"/>
            <a:ext cx="1952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embedding</a:t>
            </a:r>
          </a:p>
        </p:txBody>
      </p:sp>
      <p:sp>
        <p:nvSpPr>
          <p:cNvPr id="12" name="algorithm-input-1">
            <a:extLst xmlns:a="http://schemas.openxmlformats.org/drawingml/2006/main">
              <a:ext uri="{FF2B5EF4-FFF2-40B4-BE49-F238E27FC236}">
                <a16:creationId xmlns:a16="http://schemas.microsoft.com/office/drawing/2014/main" id="{AC92202A-57DE-4140-961F-8AE2549EF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86200"/>
            <a:ext cx="2190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chapter</a:t>
            </a:r>
          </a:p>
        </p:txBody>
      </p:sp>
      <p:sp>
        <p:nvSpPr>
          <p:cNvPr id="13" name="algorithm-to-model-1-a">
            <a:extLst xmlns:a="http://schemas.openxmlformats.org/drawingml/2006/main">
              <a:ext uri="{FF2B5EF4-FFF2-40B4-BE49-F238E27FC236}">
                <a16:creationId xmlns:a16="http://schemas.microsoft.com/office/drawing/2014/main" id="{853D0D0E-A264-459D-A779-5F76B70E8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4" name="algorithm-to-model-1-b">
            <a:extLst xmlns:a="http://schemas.openxmlformats.org/drawingml/2006/main">
              <a:ext uri="{FF2B5EF4-FFF2-40B4-BE49-F238E27FC236}">
                <a16:creationId xmlns:a16="http://schemas.microsoft.com/office/drawing/2014/main" id="{A4262A82-3CFB-40D9-9116-5A1B3596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6" name=""/>
          <p:cNvCxnSpPr>
            <a:stCxn xmlns:a="http://schemas.openxmlformats.org/drawingml/2006/main" id="13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3019425" y="414337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16" name="algorithm-model-1">
            <a:extLst xmlns:a="http://schemas.openxmlformats.org/drawingml/2006/main">
              <a:ext uri="{FF2B5EF4-FFF2-40B4-BE49-F238E27FC236}">
                <a16:creationId xmlns:a16="http://schemas.microsoft.com/office/drawing/2014/main" id="{84E8E727-1133-4A5E-8230-29B50E79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86715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Qwen3</a:t>
            </a:r>
          </a:p>
        </p:txBody>
      </p:sp>
      <p:sp>
        <p:nvSpPr>
          <p:cNvPr id="17" name="algorithm-to-vector-1-a">
            <a:extLst xmlns:a="http://schemas.openxmlformats.org/drawingml/2006/main">
              <a:ext uri="{FF2B5EF4-FFF2-40B4-BE49-F238E27FC236}">
                <a16:creationId xmlns:a16="http://schemas.microsoft.com/office/drawing/2014/main" id="{6BA0C624-55DB-4B9C-A77C-F83D1ED1F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8" name="algorithm-to-vector-1-b">
            <a:extLst xmlns:a="http://schemas.openxmlformats.org/drawingml/2006/main">
              <a:ext uri="{FF2B5EF4-FFF2-40B4-BE49-F238E27FC236}">
                <a16:creationId xmlns:a16="http://schemas.microsoft.com/office/drawing/2014/main" id="{4927AD58-8499-4789-B539-DA55BFDC2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40" name=""/>
          <p:cNvCxnSpPr>
            <a:stCxn xmlns:a="http://schemas.openxmlformats.org/drawingml/2006/main" id="17" idx="3"/>
            <a:endCxn xmlns:a="http://schemas.openxmlformats.org/drawingml/2006/main" id="18" idx="1"/>
          </p:cNvCxnSpPr>
          <p:nvPr/>
        </p:nvCxnSpPr>
        <p:spPr>
          <a:xfrm xmlns:a="http://schemas.openxmlformats.org/drawingml/2006/main">
            <a:off x="5781675" y="414337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20" name="algorithm-vector-1">
            <a:extLst xmlns:a="http://schemas.openxmlformats.org/drawingml/2006/main">
              <a:ext uri="{FF2B5EF4-FFF2-40B4-BE49-F238E27FC236}">
                <a16:creationId xmlns:a16="http://schemas.microsoft.com/office/drawing/2014/main" id="{7332848A-B607-4E09-9C8A-AA8025C25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86200"/>
            <a:ext cx="1952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36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embedding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01b5217dde4cad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4922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CE0108D-6F78-4B80-9C82-328E9BA9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Calculating intervention vectors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0B9598A0-AEC6-4770-A2AC-4B49BC83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algorithm-input-0">
            <a:extLst xmlns:a="http://schemas.openxmlformats.org/drawingml/2006/main">
              <a:ext uri="{FF2B5EF4-FFF2-40B4-BE49-F238E27FC236}">
                <a16:creationId xmlns:a16="http://schemas.microsoft.com/office/drawing/2014/main" id="{8B417105-BCAC-4F10-B7A0-E64FCAEF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2190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translation chapter</a:t>
            </a:r>
          </a:p>
        </p:txBody>
      </p:sp>
      <p:sp>
        <p:nvSpPr>
          <p:cNvPr id="4" name="algorithm-to-model-0-a">
            <a:extLst xmlns:a="http://schemas.openxmlformats.org/drawingml/2006/main">
              <a:ext uri="{FF2B5EF4-FFF2-40B4-BE49-F238E27FC236}">
                <a16:creationId xmlns:a16="http://schemas.microsoft.com/office/drawing/2014/main" id="{AF8B0AE4-BF94-47E5-A092-35D0929B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5" name="algorithm-to-model-0-b">
            <a:extLst xmlns:a="http://schemas.openxmlformats.org/drawingml/2006/main">
              <a:ext uri="{FF2B5EF4-FFF2-40B4-BE49-F238E27FC236}">
                <a16:creationId xmlns:a16="http://schemas.microsoft.com/office/drawing/2014/main" id="{A7586279-BEA2-47CD-BCA4-D2CCF9BD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38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3019425" y="233362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7" name="algorithm-model-0">
            <a:extLst xmlns:a="http://schemas.openxmlformats.org/drawingml/2006/main">
              <a:ext uri="{FF2B5EF4-FFF2-40B4-BE49-F238E27FC236}">
                <a16:creationId xmlns:a16="http://schemas.microsoft.com/office/drawing/2014/main" id="{E0431BD4-F047-4EEA-9ACB-C850C256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05740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Qwen3</a:t>
            </a:r>
          </a:p>
        </p:txBody>
      </p:sp>
      <p:sp>
        <p:nvSpPr>
          <p:cNvPr id="8" name="algorithm-to-vector-0-a">
            <a:extLst xmlns:a="http://schemas.openxmlformats.org/drawingml/2006/main">
              <a:ext uri="{FF2B5EF4-FFF2-40B4-BE49-F238E27FC236}">
                <a16:creationId xmlns:a16="http://schemas.microsoft.com/office/drawing/2014/main" id="{9ACD5F1A-E85D-4BF0-B3A1-E1FC8C217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9" name="algorithm-to-vector-0-b">
            <a:extLst xmlns:a="http://schemas.openxmlformats.org/drawingml/2006/main">
              <a:ext uri="{FF2B5EF4-FFF2-40B4-BE49-F238E27FC236}">
                <a16:creationId xmlns:a16="http://schemas.microsoft.com/office/drawing/2014/main" id="{E7BBB0E8-D7FE-4BF6-A270-0347B3A87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42" name=""/>
          <p:cNvCxnSpPr>
            <a:stCxn xmlns:a="http://schemas.openxmlformats.org/drawingml/2006/main" id="8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5781675" y="233362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11" name="algorithm-vector-0">
            <a:extLst xmlns:a="http://schemas.openxmlformats.org/drawingml/2006/main">
              <a:ext uri="{FF2B5EF4-FFF2-40B4-BE49-F238E27FC236}">
                <a16:creationId xmlns:a16="http://schemas.microsoft.com/office/drawing/2014/main" id="{475B43DA-BB72-4B19-87CA-47C128C8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76450"/>
            <a:ext cx="1952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embedding</a:t>
            </a:r>
          </a:p>
        </p:txBody>
      </p:sp>
      <p:sp>
        <p:nvSpPr>
          <p:cNvPr id="12" name="algorithm-input-1">
            <a:extLst xmlns:a="http://schemas.openxmlformats.org/drawingml/2006/main">
              <a:ext uri="{FF2B5EF4-FFF2-40B4-BE49-F238E27FC236}">
                <a16:creationId xmlns:a16="http://schemas.microsoft.com/office/drawing/2014/main" id="{3B93E98F-99DC-4FB4-9C37-5F30816F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86200"/>
            <a:ext cx="2190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chapter</a:t>
            </a:r>
          </a:p>
        </p:txBody>
      </p:sp>
      <p:sp>
        <p:nvSpPr>
          <p:cNvPr id="13" name="algorithm-to-model-1-a">
            <a:extLst xmlns:a="http://schemas.openxmlformats.org/drawingml/2006/main">
              <a:ext uri="{FF2B5EF4-FFF2-40B4-BE49-F238E27FC236}">
                <a16:creationId xmlns:a16="http://schemas.microsoft.com/office/drawing/2014/main" id="{E3DD73E3-7613-4B09-AFA9-EDA7C3B1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4" name="algorithm-to-model-1-b">
            <a:extLst xmlns:a="http://schemas.openxmlformats.org/drawingml/2006/main">
              <a:ext uri="{FF2B5EF4-FFF2-40B4-BE49-F238E27FC236}">
                <a16:creationId xmlns:a16="http://schemas.microsoft.com/office/drawing/2014/main" id="{0E91BC55-A8CC-42B6-A854-1255ED211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47" name=""/>
          <p:cNvCxnSpPr>
            <a:stCxn xmlns:a="http://schemas.openxmlformats.org/drawingml/2006/main" id="13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3019425" y="414337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16" name="algorithm-model-1">
            <a:extLst xmlns:a="http://schemas.openxmlformats.org/drawingml/2006/main">
              <a:ext uri="{FF2B5EF4-FFF2-40B4-BE49-F238E27FC236}">
                <a16:creationId xmlns:a16="http://schemas.microsoft.com/office/drawing/2014/main" id="{24217436-035E-445E-A9CE-AEC77D98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86715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Qwen3</a:t>
            </a:r>
          </a:p>
        </p:txBody>
      </p:sp>
      <p:sp>
        <p:nvSpPr>
          <p:cNvPr id="17" name="algorithm-to-vector-1-a">
            <a:extLst xmlns:a="http://schemas.openxmlformats.org/drawingml/2006/main">
              <a:ext uri="{FF2B5EF4-FFF2-40B4-BE49-F238E27FC236}">
                <a16:creationId xmlns:a16="http://schemas.microsoft.com/office/drawing/2014/main" id="{4A8A7FEC-0A59-4B3F-876A-46665FDBB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8" name="algorithm-to-vector-1-b">
            <a:extLst xmlns:a="http://schemas.openxmlformats.org/drawingml/2006/main">
              <a:ext uri="{FF2B5EF4-FFF2-40B4-BE49-F238E27FC236}">
                <a16:creationId xmlns:a16="http://schemas.microsoft.com/office/drawing/2014/main" id="{952B8AEE-ADF5-470F-9C94-2626B91E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51" name=""/>
          <p:cNvCxnSpPr>
            <a:stCxn xmlns:a="http://schemas.openxmlformats.org/drawingml/2006/main" id="17" idx="3"/>
            <a:endCxn xmlns:a="http://schemas.openxmlformats.org/drawingml/2006/main" id="18" idx="1"/>
          </p:cNvCxnSpPr>
          <p:nvPr/>
        </p:nvCxnSpPr>
        <p:spPr>
          <a:xfrm xmlns:a="http://schemas.openxmlformats.org/drawingml/2006/main">
            <a:off x="5781675" y="414337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20" name="algorithm-vector-1">
            <a:extLst xmlns:a="http://schemas.openxmlformats.org/drawingml/2006/main">
              <a:ext uri="{FF2B5EF4-FFF2-40B4-BE49-F238E27FC236}">
                <a16:creationId xmlns:a16="http://schemas.microsoft.com/office/drawing/2014/main" id="{AD665645-E4A3-4B43-AE71-EC81F9146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86200"/>
            <a:ext cx="1952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36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embedding</a:t>
            </a:r>
          </a:p>
        </p:txBody>
      </p:sp>
      <p:sp>
        <p:nvSpPr>
          <p:cNvPr id="21" name="algorithm-literary-subtract-a">
            <a:extLst xmlns:a="http://schemas.openxmlformats.org/drawingml/2006/main">
              <a:ext uri="{FF2B5EF4-FFF2-40B4-BE49-F238E27FC236}">
                <a16:creationId xmlns:a16="http://schemas.microsoft.com/office/drawing/2014/main" id="{D42B7785-0803-47AC-8387-3CC38BE1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2" name="algorithm-literary-subtract-b">
            <a:extLst xmlns:a="http://schemas.openxmlformats.org/drawingml/2006/main">
              <a:ext uri="{FF2B5EF4-FFF2-40B4-BE49-F238E27FC236}">
                <a16:creationId xmlns:a16="http://schemas.microsoft.com/office/drawing/2014/main" id="{F37D1053-56AF-4739-A7F9-B8A3D4558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0861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55" name=""/>
          <p:cNvCxnSpPr>
            <a:stCxn xmlns:a="http://schemas.openxmlformats.org/drawingml/2006/main" id="21" idx="2"/>
            <a:endCxn xmlns:a="http://schemas.openxmlformats.org/drawingml/2006/main" id="22" idx="0"/>
          </p:cNvCxnSpPr>
          <p:nvPr/>
        </p:nvCxnSpPr>
        <p:spPr>
          <a:xfrm xmlns:a="http://schemas.openxmlformats.org/drawingml/2006/main">
            <a:off x="8715375" y="2352675"/>
            <a:ext cx="333375" cy="733425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24" name="algorithm-interlinear-subtract-a">
            <a:extLst xmlns:a="http://schemas.openxmlformats.org/drawingml/2006/main">
              <a:ext uri="{FF2B5EF4-FFF2-40B4-BE49-F238E27FC236}">
                <a16:creationId xmlns:a16="http://schemas.microsoft.com/office/drawing/2014/main" id="{F8E52763-5B25-4F8D-9CE6-45B96DA2D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5" name="algorithm-interlinear-subtract-b">
            <a:extLst xmlns:a="http://schemas.openxmlformats.org/drawingml/2006/main">
              <a:ext uri="{FF2B5EF4-FFF2-40B4-BE49-F238E27FC236}">
                <a16:creationId xmlns:a16="http://schemas.microsoft.com/office/drawing/2014/main" id="{1370B3EA-8300-4D56-A130-6D9CCBFE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457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58" name=""/>
          <p:cNvCxnSpPr>
            <a:stCxn xmlns:a="http://schemas.openxmlformats.org/drawingml/2006/main" id="24" idx="0"/>
            <a:endCxn xmlns:a="http://schemas.openxmlformats.org/drawingml/2006/main" id="25" idx="2"/>
          </p:cNvCxnSpPr>
          <p:nvPr/>
        </p:nvCxnSpPr>
        <p:spPr>
          <a:xfrm xmlns:a="http://schemas.openxmlformats.org/drawingml/2006/main" flipV="1">
            <a:off x="8715375" y="3495675"/>
            <a:ext cx="333375" cy="62865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27" name="algorithm-minus">
            <a:extLst xmlns:a="http://schemas.openxmlformats.org/drawingml/2006/main">
              <a:ext uri="{FF2B5EF4-FFF2-40B4-BE49-F238E27FC236}">
                <a16:creationId xmlns:a16="http://schemas.microsoft.com/office/drawing/2014/main" id="{9BD80F55-17FE-48A0-8A9B-02FC54AAF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09900"/>
            <a:ext cx="685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−</a:t>
            </a:r>
          </a:p>
        </p:txBody>
      </p:sp>
      <p:sp>
        <p:nvSpPr>
          <p:cNvPr id="28" name="algorithm-output-arrow-a">
            <a:extLst xmlns:a="http://schemas.openxmlformats.org/drawingml/2006/main">
              <a:ext uri="{FF2B5EF4-FFF2-40B4-BE49-F238E27FC236}">
                <a16:creationId xmlns:a16="http://schemas.microsoft.com/office/drawing/2014/main" id="{CBC2E9C5-ED2B-4641-B0FE-6512CE3B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333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9" name="algorithm-output-arrow-b">
            <a:extLst xmlns:a="http://schemas.openxmlformats.org/drawingml/2006/main">
              <a:ext uri="{FF2B5EF4-FFF2-40B4-BE49-F238E27FC236}">
                <a16:creationId xmlns:a16="http://schemas.microsoft.com/office/drawing/2014/main" id="{C48A8C37-9940-479E-A252-D989C3072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0825" y="3333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62" name=""/>
          <p:cNvCxnSpPr>
            <a:stCxn xmlns:a="http://schemas.openxmlformats.org/drawingml/2006/main" id="28" idx="3"/>
            <a:endCxn xmlns:a="http://schemas.openxmlformats.org/drawingml/2006/main" id="29" idx="1"/>
          </p:cNvCxnSpPr>
          <p:nvPr/>
        </p:nvCxnSpPr>
        <p:spPr>
          <a:xfrm xmlns:a="http://schemas.openxmlformats.org/drawingml/2006/main">
            <a:off x="9801225" y="3352800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31" name="algorithm-output">
            <a:extLst xmlns:a="http://schemas.openxmlformats.org/drawingml/2006/main">
              <a:ext uri="{FF2B5EF4-FFF2-40B4-BE49-F238E27FC236}">
                <a16:creationId xmlns:a16="http://schemas.microsoft.com/office/drawing/2014/main" id="{34E640C1-0116-4E29-B5B7-390D02699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971800"/>
            <a:ext cx="142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intervention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vector</a:t>
            </a:r>
          </a:p>
        </p:txBody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3ee44793744e3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92239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606996B-1B87-42BF-B368-EB24614C5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Calculating intervention vectors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66179D99-CD84-4E5C-BDEC-4C00DEA9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algorithm-input-0">
            <a:extLst xmlns:a="http://schemas.openxmlformats.org/drawingml/2006/main">
              <a:ext uri="{FF2B5EF4-FFF2-40B4-BE49-F238E27FC236}">
                <a16:creationId xmlns:a16="http://schemas.microsoft.com/office/drawing/2014/main" id="{70534F65-6F17-4270-8A4E-5DE176394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2190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translation chapter</a:t>
            </a:r>
          </a:p>
        </p:txBody>
      </p:sp>
      <p:sp>
        <p:nvSpPr>
          <p:cNvPr id="4" name="algorithm-to-model-0-a">
            <a:extLst xmlns:a="http://schemas.openxmlformats.org/drawingml/2006/main">
              <a:ext uri="{FF2B5EF4-FFF2-40B4-BE49-F238E27FC236}">
                <a16:creationId xmlns:a16="http://schemas.microsoft.com/office/drawing/2014/main" id="{EABAE369-55C0-4E2E-9330-10F16423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5" name="algorithm-to-model-0-b">
            <a:extLst xmlns:a="http://schemas.openxmlformats.org/drawingml/2006/main">
              <a:ext uri="{FF2B5EF4-FFF2-40B4-BE49-F238E27FC236}">
                <a16:creationId xmlns:a16="http://schemas.microsoft.com/office/drawing/2014/main" id="{3C384E4B-95C4-4E3D-8961-747DD724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41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3019425" y="233362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7" name="algorithm-model-0">
            <a:extLst xmlns:a="http://schemas.openxmlformats.org/drawingml/2006/main">
              <a:ext uri="{FF2B5EF4-FFF2-40B4-BE49-F238E27FC236}">
                <a16:creationId xmlns:a16="http://schemas.microsoft.com/office/drawing/2014/main" id="{B84633BB-CE6E-48F2-A4ED-9F27C17D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05740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Qwen3</a:t>
            </a:r>
          </a:p>
        </p:txBody>
      </p:sp>
      <p:sp>
        <p:nvSpPr>
          <p:cNvPr id="8" name="algorithm-to-vector-0-a">
            <a:extLst xmlns:a="http://schemas.openxmlformats.org/drawingml/2006/main">
              <a:ext uri="{FF2B5EF4-FFF2-40B4-BE49-F238E27FC236}">
                <a16:creationId xmlns:a16="http://schemas.microsoft.com/office/drawing/2014/main" id="{C41802B2-DF11-49E4-B498-032F79EE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9" name="algorithm-to-vector-0-b">
            <a:extLst xmlns:a="http://schemas.openxmlformats.org/drawingml/2006/main">
              <a:ext uri="{FF2B5EF4-FFF2-40B4-BE49-F238E27FC236}">
                <a16:creationId xmlns:a16="http://schemas.microsoft.com/office/drawing/2014/main" id="{9F821109-EA62-4243-9BDD-AE53B699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45" name=""/>
          <p:cNvCxnSpPr>
            <a:stCxn xmlns:a="http://schemas.openxmlformats.org/drawingml/2006/main" id="8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5781675" y="233362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11" name="algorithm-vector-0">
            <a:extLst xmlns:a="http://schemas.openxmlformats.org/drawingml/2006/main">
              <a:ext uri="{FF2B5EF4-FFF2-40B4-BE49-F238E27FC236}">
                <a16:creationId xmlns:a16="http://schemas.microsoft.com/office/drawing/2014/main" id="{8F9D27BE-950F-4B06-8ACB-8D57E3B0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76450"/>
            <a:ext cx="1952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literary embedding</a:t>
            </a:r>
          </a:p>
        </p:txBody>
      </p:sp>
      <p:sp>
        <p:nvSpPr>
          <p:cNvPr id="12" name="algorithm-input-1">
            <a:extLst xmlns:a="http://schemas.openxmlformats.org/drawingml/2006/main">
              <a:ext uri="{FF2B5EF4-FFF2-40B4-BE49-F238E27FC236}">
                <a16:creationId xmlns:a16="http://schemas.microsoft.com/office/drawing/2014/main" id="{3F080B77-3DF6-451B-AFC0-32F779DF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86200"/>
            <a:ext cx="2190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chapter</a:t>
            </a:r>
          </a:p>
        </p:txBody>
      </p:sp>
      <p:sp>
        <p:nvSpPr>
          <p:cNvPr id="13" name="algorithm-to-model-1-a">
            <a:extLst xmlns:a="http://schemas.openxmlformats.org/drawingml/2006/main">
              <a:ext uri="{FF2B5EF4-FFF2-40B4-BE49-F238E27FC236}">
                <a16:creationId xmlns:a16="http://schemas.microsoft.com/office/drawing/2014/main" id="{E68D52BC-B03C-45E5-BB1A-EF1AAC03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4" name="algorithm-to-model-1-b">
            <a:extLst xmlns:a="http://schemas.openxmlformats.org/drawingml/2006/main">
              <a:ext uri="{FF2B5EF4-FFF2-40B4-BE49-F238E27FC236}">
                <a16:creationId xmlns:a16="http://schemas.microsoft.com/office/drawing/2014/main" id="{DB7A1FFB-C267-49B6-A06E-FFB662B7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50" name=""/>
          <p:cNvCxnSpPr>
            <a:stCxn xmlns:a="http://schemas.openxmlformats.org/drawingml/2006/main" id="13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3019425" y="414337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16" name="algorithm-model-1">
            <a:extLst xmlns:a="http://schemas.openxmlformats.org/drawingml/2006/main">
              <a:ext uri="{FF2B5EF4-FFF2-40B4-BE49-F238E27FC236}">
                <a16:creationId xmlns:a16="http://schemas.microsoft.com/office/drawing/2014/main" id="{7D6980FC-7C5B-4F65-9631-3CB36C5D2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86715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725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Qwen3</a:t>
            </a:r>
          </a:p>
        </p:txBody>
      </p:sp>
      <p:sp>
        <p:nvSpPr>
          <p:cNvPr id="17" name="algorithm-to-vector-1-a">
            <a:extLst xmlns:a="http://schemas.openxmlformats.org/drawingml/2006/main">
              <a:ext uri="{FF2B5EF4-FFF2-40B4-BE49-F238E27FC236}">
                <a16:creationId xmlns:a16="http://schemas.microsoft.com/office/drawing/2014/main" id="{13792C7F-3106-4FC0-8A51-064D8B5C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8" name="algorithm-to-vector-1-b">
            <a:extLst xmlns:a="http://schemas.openxmlformats.org/drawingml/2006/main">
              <a:ext uri="{FF2B5EF4-FFF2-40B4-BE49-F238E27FC236}">
                <a16:creationId xmlns:a16="http://schemas.microsoft.com/office/drawing/2014/main" id="{48867CD4-94AF-4960-AD1A-3579F40B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54" name=""/>
          <p:cNvCxnSpPr>
            <a:stCxn xmlns:a="http://schemas.openxmlformats.org/drawingml/2006/main" id="17" idx="3"/>
            <a:endCxn xmlns:a="http://schemas.openxmlformats.org/drawingml/2006/main" id="18" idx="1"/>
          </p:cNvCxnSpPr>
          <p:nvPr/>
        </p:nvCxnSpPr>
        <p:spPr>
          <a:xfrm xmlns:a="http://schemas.openxmlformats.org/drawingml/2006/main">
            <a:off x="5781675" y="414337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20" name="algorithm-vector-1">
            <a:extLst xmlns:a="http://schemas.openxmlformats.org/drawingml/2006/main">
              <a:ext uri="{FF2B5EF4-FFF2-40B4-BE49-F238E27FC236}">
                <a16:creationId xmlns:a16="http://schemas.microsoft.com/office/drawing/2014/main" id="{253D63DD-C7B2-4EC6-AB95-89BD9445A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86200"/>
            <a:ext cx="1952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36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6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embedding</a:t>
            </a:r>
          </a:p>
        </p:txBody>
      </p:sp>
      <p:sp>
        <p:nvSpPr>
          <p:cNvPr id="21" name="algorithm-literary-subtract-a">
            <a:extLst xmlns:a="http://schemas.openxmlformats.org/drawingml/2006/main">
              <a:ext uri="{FF2B5EF4-FFF2-40B4-BE49-F238E27FC236}">
                <a16:creationId xmlns:a16="http://schemas.microsoft.com/office/drawing/2014/main" id="{A7F82465-2C2E-4149-8168-A8B799822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314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2" name="algorithm-literary-subtract-b">
            <a:extLst xmlns:a="http://schemas.openxmlformats.org/drawingml/2006/main">
              <a:ext uri="{FF2B5EF4-FFF2-40B4-BE49-F238E27FC236}">
                <a16:creationId xmlns:a16="http://schemas.microsoft.com/office/drawing/2014/main" id="{F305FFF7-397B-4906-8363-0205CC230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08610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58" name=""/>
          <p:cNvCxnSpPr>
            <a:stCxn xmlns:a="http://schemas.openxmlformats.org/drawingml/2006/main" id="21" idx="2"/>
            <a:endCxn xmlns:a="http://schemas.openxmlformats.org/drawingml/2006/main" id="22" idx="0"/>
          </p:cNvCxnSpPr>
          <p:nvPr/>
        </p:nvCxnSpPr>
        <p:spPr>
          <a:xfrm xmlns:a="http://schemas.openxmlformats.org/drawingml/2006/main">
            <a:off x="8715375" y="2352675"/>
            <a:ext cx="333375" cy="733425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24" name="algorithm-interlinear-subtract-a">
            <a:extLst xmlns:a="http://schemas.openxmlformats.org/drawingml/2006/main">
              <a:ext uri="{FF2B5EF4-FFF2-40B4-BE49-F238E27FC236}">
                <a16:creationId xmlns:a16="http://schemas.microsoft.com/office/drawing/2014/main" id="{D09D4535-34A7-4F3D-AC67-160585496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12432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5" name="algorithm-interlinear-subtract-b">
            <a:extLst xmlns:a="http://schemas.openxmlformats.org/drawingml/2006/main">
              <a:ext uri="{FF2B5EF4-FFF2-40B4-BE49-F238E27FC236}">
                <a16:creationId xmlns:a16="http://schemas.microsoft.com/office/drawing/2014/main" id="{4F5D2902-6570-4D77-86CB-43999893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457575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61" name=""/>
          <p:cNvCxnSpPr>
            <a:stCxn xmlns:a="http://schemas.openxmlformats.org/drawingml/2006/main" id="24" idx="0"/>
            <a:endCxn xmlns:a="http://schemas.openxmlformats.org/drawingml/2006/main" id="25" idx="2"/>
          </p:cNvCxnSpPr>
          <p:nvPr/>
        </p:nvCxnSpPr>
        <p:spPr>
          <a:xfrm xmlns:a="http://schemas.openxmlformats.org/drawingml/2006/main" flipV="1">
            <a:off x="8715375" y="3495675"/>
            <a:ext cx="333375" cy="62865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27" name="algorithm-minus">
            <a:extLst xmlns:a="http://schemas.openxmlformats.org/drawingml/2006/main">
              <a:ext uri="{FF2B5EF4-FFF2-40B4-BE49-F238E27FC236}">
                <a16:creationId xmlns:a16="http://schemas.microsoft.com/office/drawing/2014/main" id="{2697B358-9D5E-4F9E-ABB2-05F2C7E4C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09900"/>
            <a:ext cx="685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−</a:t>
            </a:r>
          </a:p>
        </p:txBody>
      </p:sp>
      <p:sp>
        <p:nvSpPr>
          <p:cNvPr id="28" name="algorithm-output-arrow-a">
            <a:extLst xmlns:a="http://schemas.openxmlformats.org/drawingml/2006/main">
              <a:ext uri="{FF2B5EF4-FFF2-40B4-BE49-F238E27FC236}">
                <a16:creationId xmlns:a16="http://schemas.microsoft.com/office/drawing/2014/main" id="{F3AB8CA4-454D-4E4E-983F-F9E04F67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333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9" name="algorithm-output-arrow-b">
            <a:extLst xmlns:a="http://schemas.openxmlformats.org/drawingml/2006/main">
              <a:ext uri="{FF2B5EF4-FFF2-40B4-BE49-F238E27FC236}">
                <a16:creationId xmlns:a16="http://schemas.microsoft.com/office/drawing/2014/main" id="{29C9A206-609B-4DDF-A3C6-0DB00233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0825" y="3333750"/>
            <a:ext cx="38100" cy="381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cxnSp>
        <p:nvCxnSpPr>
          <p:cNvPr id="65" name=""/>
          <p:cNvCxnSpPr>
            <a:stCxn xmlns:a="http://schemas.openxmlformats.org/drawingml/2006/main" id="28" idx="3"/>
            <a:endCxn xmlns:a="http://schemas.openxmlformats.org/drawingml/2006/main" id="29" idx="1"/>
          </p:cNvCxnSpPr>
          <p:nvPr/>
        </p:nvCxnSpPr>
        <p:spPr>
          <a:xfrm xmlns:a="http://schemas.openxmlformats.org/drawingml/2006/main">
            <a:off x="9801225" y="3352800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 cap="rnd">
            <a:solidFill>
              <a:srgbClr val="27313A"/>
            </a:solidFill>
            <a:prstDash val="solid"/>
            <a:round/>
            <a:tailEnd type="arrow" w="med" len="med"/>
          </a:ln>
        </p:spPr>
      </p:cxnSp>
      <p:sp>
        <p:nvSpPr>
          <p:cNvPr id="31" name="algorithm-output">
            <a:extLst xmlns:a="http://schemas.openxmlformats.org/drawingml/2006/main">
              <a:ext uri="{FF2B5EF4-FFF2-40B4-BE49-F238E27FC236}">
                <a16:creationId xmlns:a16="http://schemas.microsoft.com/office/drawing/2014/main" id="{3D53AA8D-7035-4985-BDBC-A9F582BA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971800"/>
            <a:ext cx="142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intervention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vector</a:t>
            </a:r>
          </a:p>
        </p:txBody>
      </p:sp>
      <p:sp>
        <p:nvSpPr>
          <p:cNvPr id="32" name="algorithm-count-input">
            <a:extLst xmlns:a="http://schemas.openxmlformats.org/drawingml/2006/main">
              <a:ext uri="{FF2B5EF4-FFF2-40B4-BE49-F238E27FC236}">
                <a16:creationId xmlns:a16="http://schemas.microsoft.com/office/drawing/2014/main" id="{3CDACFFC-12EC-4D75-8022-14DC892B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257800"/>
            <a:ext cx="342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628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25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defRPr>
            </a:pPr>
            <a:r>
              <a:rPr sz="225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rPr>
              <a:t>74 records × 260 chapters</a:t>
            </a:r>
          </a:p>
        </p:txBody>
      </p:sp>
      <p:sp>
        <p:nvSpPr>
          <p:cNvPr id="33" name="algorithm-count-equals">
            <a:extLst xmlns:a="http://schemas.openxmlformats.org/drawingml/2006/main">
              <a:ext uri="{FF2B5EF4-FFF2-40B4-BE49-F238E27FC236}">
                <a16:creationId xmlns:a16="http://schemas.microsoft.com/office/drawing/2014/main" id="{D5411532-83F9-456D-AF90-9FF886D1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25780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550" b="0" i="0">
                <a:solidFill>
                  <a:srgbClr val="72797E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72797E"/>
                </a:solidFill>
                <a:latin typeface="Newsreader"/>
                <a:ea typeface="Newsreader"/>
                <a:cs typeface="Newsreader"/>
              </a:rPr>
              <a:t>→</a:t>
            </a:r>
          </a:p>
        </p:txBody>
      </p:sp>
      <p:sp>
        <p:nvSpPr>
          <p:cNvPr id="34" name="algorithm-count-total">
            <a:extLst xmlns:a="http://schemas.openxmlformats.org/drawingml/2006/main">
              <a:ext uri="{FF2B5EF4-FFF2-40B4-BE49-F238E27FC236}">
                <a16:creationId xmlns:a16="http://schemas.microsoft.com/office/drawing/2014/main" id="{7B6D4B68-1B86-4C7E-AD09-8D983625F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5257800"/>
            <a:ext cx="323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~19k vectors</a:t>
            </a:r>
          </a:p>
        </p:txBody>
      </p:sp>
      <p:pic>
        <p:nvPicPr>
          <p:cNvPr id="7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f66d7571134f4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35230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68F66A1-D67A-4B28-8B75-4E4B9CDD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distributions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152360F8-DC41-429F-B1B5-BAE19E9DA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9c608a554c44b0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38921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39D6469-4B1B-4E39-8747-294162974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distributions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80422698-1949-4C08-9633-CB31A804A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c4b4bf08e048f1"/>
          <a:stretch xmlns:a="http://schemas.openxmlformats.org/drawingml/2006/main"/>
        </p:blipFill>
        <p:spPr>
          <a:xfrm xmlns:a="http://schemas.openxmlformats.org/drawingml/2006/main">
            <a:off x="952500" y="1902619"/>
            <a:ext cx="10287000" cy="3986213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114e9f95f446df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956390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1E590A-1DA7-44DE-B4CB-C2F25E7C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distributions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415D89B5-4CFA-4699-9136-18A135506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e9dbc08b54477c"/>
          <a:stretch xmlns:a="http://schemas.openxmlformats.org/drawingml/2006/main"/>
        </p:blipFill>
        <p:spPr>
          <a:xfrm xmlns:a="http://schemas.openxmlformats.org/drawingml/2006/main">
            <a:off x="952500" y="1902619"/>
            <a:ext cx="10287000" cy="3986213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962efbf88a4a7c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80849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780CA77-918C-4C3C-B7CC-3C95CA3C0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distributions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4B02A81F-B339-439D-A34E-A336A80F5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43efc12ffe412c"/>
          <a:stretch xmlns:a="http://schemas.openxmlformats.org/drawingml/2006/main"/>
        </p:blipFill>
        <p:spPr>
          <a:xfrm xmlns:a="http://schemas.openxmlformats.org/drawingml/2006/main">
            <a:off x="952500" y="1902619"/>
            <a:ext cx="10287000" cy="3986213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779dd7b9c4a00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109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E21F14D-9432-45E0-A9EC-46C95708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distributions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B995BAB9-1750-42D6-B1BE-ACF82C3DE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2ab74acde74318"/>
          <a:stretch xmlns:a="http://schemas.openxmlformats.org/drawingml/2006/main"/>
        </p:blipFill>
        <p:spPr>
          <a:xfrm xmlns:a="http://schemas.openxmlformats.org/drawingml/2006/main">
            <a:off x="952500" y="1902619"/>
            <a:ext cx="10287000" cy="3986213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b174565a314b8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52036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EA1C021-085E-4139-B852-F8731A072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Magnitude distributions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B7A21D42-77B9-41A0-9DC0-81E5CC0EC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f07db5abb94177"/>
          <a:stretch xmlns:a="http://schemas.openxmlformats.org/drawingml/2006/main"/>
        </p:blipFill>
        <p:spPr>
          <a:xfrm xmlns:a="http://schemas.openxmlformats.org/drawingml/2006/main">
            <a:off x="952500" y="1902619"/>
            <a:ext cx="10287000" cy="3986213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b45770aa794705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1771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E49505-5391-4667-9D9E-D4D5E7D17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Group comparisons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4131DAA2-68F7-425E-8FDB-60C33DAB6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453dd3e29446ca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38126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0CD4BC6-2302-4ABF-B031-1AD7D035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Group comparisons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D1DA8C25-A784-4031-9359-8EEFA3873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285dbf35e2480a"/>
          <a:stretch xmlns:a="http://schemas.openxmlformats.org/drawingml/2006/main"/>
        </p:blipFill>
        <p:spPr>
          <a:xfrm xmlns:a="http://schemas.openxmlformats.org/drawingml/2006/main">
            <a:off x="952500" y="2573655"/>
            <a:ext cx="10287000" cy="2948940"/>
          </a:xfrm>
          <a:prstGeom xmlns:a="http://schemas.openxmlformats.org/drawingml/2006/main" prst="rect">
            <a:avLst/>
          </a:prstGeom>
        </p:spPr>
      </p:pic>
      <p:sp>
        <p:nvSpPr>
          <p:cNvPr id="4" name="matrix-mask">
            <a:extLst xmlns:a="http://schemas.openxmlformats.org/drawingml/2006/main">
              <a:ext uri="{FF2B5EF4-FFF2-40B4-BE49-F238E27FC236}">
                <a16:creationId xmlns:a16="http://schemas.microsoft.com/office/drawing/2014/main" id="{D16E816E-7D8A-4FA2-B091-554BF61C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447800"/>
            <a:ext cx="819150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7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6aceb9ec2b49e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06040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6333342-D2CF-4A4A-BBD3-486958B51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Group comparisons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96E211A-CD7B-4CB1-A793-A09FF33A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955eb092db439a"/>
          <a:stretch xmlns:a="http://schemas.openxmlformats.org/drawingml/2006/main"/>
        </p:blipFill>
        <p:spPr>
          <a:xfrm xmlns:a="http://schemas.openxmlformats.org/drawingml/2006/main">
            <a:off x="952500" y="2573655"/>
            <a:ext cx="10287000" cy="294894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01a5ef81844c3b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24823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5AC6735-84BD-4D64-8594-CB09A8B8F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Translation comparisons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FE0A232F-ED60-4A1F-9E29-7652F225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009da363cd4bf3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93558"/>
      </p:ext>
    </p:extLst>
  </p:cSld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CB1DC6C-2F62-4D93-8804-5475159B0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Translation comparisons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A9E57D0-E83E-4113-BB3B-6809B674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963d2b6a094103"/>
          <a:stretch xmlns:a="http://schemas.openxmlformats.org/drawingml/2006/main"/>
        </p:blipFill>
        <p:spPr>
          <a:xfrm xmlns:a="http://schemas.openxmlformats.org/drawingml/2006/main">
            <a:off x="961571" y="1352550"/>
            <a:ext cx="10268857" cy="5391150"/>
          </a:xfrm>
          <a:prstGeom xmlns:a="http://schemas.openxmlformats.org/drawingml/2006/main" prst="rect">
            <a:avLst/>
          </a:prstGeom>
        </p:spPr>
      </p:pic>
      <p:sp>
        <p:nvSpPr>
          <p:cNvPr id="4" name="translation-mask">
            <a:extLst xmlns:a="http://schemas.openxmlformats.org/drawingml/2006/main">
              <a:ext uri="{FF2B5EF4-FFF2-40B4-BE49-F238E27FC236}">
                <a16:creationId xmlns:a16="http://schemas.microsoft.com/office/drawing/2014/main" id="{29F91030-43DA-444B-8B39-B3FC9BD1F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447800"/>
            <a:ext cx="5524500" cy="529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7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da638bb90a48e5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0952"/>
      </p:ext>
    </p:extLst>
  </p:cSld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DE825AF-B3A6-4C4D-AE43-3198F930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Translation comparisons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A7A760A-A080-422D-AF83-37D571B30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ca61e17df46f3"/>
          <a:stretch xmlns:a="http://schemas.openxmlformats.org/drawingml/2006/main"/>
        </p:blipFill>
        <p:spPr>
          <a:xfrm xmlns:a="http://schemas.openxmlformats.org/drawingml/2006/main">
            <a:off x="961571" y="1352550"/>
            <a:ext cx="10268857" cy="53911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1688ffd9a7423a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25862"/>
      </p:ext>
    </p:extLst>
  </p:cSld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6739BAF-15B3-4A27-8760-3CDF51BA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Three embedding models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2C3DD61-4900-415C-9797-0C345DBD9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e50ed80dc3421b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21405"/>
      </p:ext>
    </p:extLst>
  </p:cSld>
</p:sld>
</file>

<file path=ppt/slides/slide7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0D579D7-A8CB-49A8-BC3E-558B9AA3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Three embedding models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EDEEA142-A065-46B4-9D53-4257B11E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odel-heading">
            <a:extLst xmlns:a="http://schemas.openxmlformats.org/drawingml/2006/main">
              <a:ext uri="{FF2B5EF4-FFF2-40B4-BE49-F238E27FC236}">
                <a16:creationId xmlns:a16="http://schemas.microsoft.com/office/drawing/2014/main" id="{6D6A4A8B-3F33-4CB1-8A5E-9702F530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3906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Model</a:t>
            </a:r>
          </a:p>
        </p:txBody>
      </p:sp>
      <p:sp>
        <p:nvSpPr>
          <p:cNvPr id="4" name="context-heading">
            <a:extLst xmlns:a="http://schemas.openxmlformats.org/drawingml/2006/main">
              <a:ext uri="{FF2B5EF4-FFF2-40B4-BE49-F238E27FC236}">
                <a16:creationId xmlns:a16="http://schemas.microsoft.com/office/drawing/2014/main" id="{89D1E9D9-0A6A-4208-823D-C6470C14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3906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Context window</a:t>
            </a:r>
          </a:p>
        </p:txBody>
      </p:sp>
      <p:sp>
        <p:nvSpPr>
          <p:cNvPr id="5" name="dimension-heading">
            <a:extLst xmlns:a="http://schemas.openxmlformats.org/drawingml/2006/main">
              <a:ext uri="{FF2B5EF4-FFF2-40B4-BE49-F238E27FC236}">
                <a16:creationId xmlns:a16="http://schemas.microsoft.com/office/drawing/2014/main" id="{00EAD55C-ADAA-4D15-BDB8-8E26A81A8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13906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Embedding size</a:t>
            </a:r>
          </a:p>
        </p:txBody>
      </p:sp>
      <p:sp>
        <p:nvSpPr>
          <p:cNvPr id="6" name="model-0">
            <a:extLst xmlns:a="http://schemas.openxmlformats.org/drawingml/2006/main">
              <a:ext uri="{FF2B5EF4-FFF2-40B4-BE49-F238E27FC236}">
                <a16:creationId xmlns:a16="http://schemas.microsoft.com/office/drawing/2014/main" id="{0A72FB1E-947C-414A-89FD-BCD85CCF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002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Qwen3-Embedding-8B</a:t>
            </a:r>
          </a:p>
        </p:txBody>
      </p:sp>
      <p:sp>
        <p:nvSpPr>
          <p:cNvPr id="7" name="model-context-0">
            <a:extLst xmlns:a="http://schemas.openxmlformats.org/drawingml/2006/main">
              <a:ext uri="{FF2B5EF4-FFF2-40B4-BE49-F238E27FC236}">
                <a16:creationId xmlns:a16="http://schemas.microsoft.com/office/drawing/2014/main" id="{1FBED0A6-47A0-49F5-BBB0-797572BAD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4787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32,768</a:t>
            </a:r>
          </a:p>
        </p:txBody>
      </p:sp>
      <p:sp>
        <p:nvSpPr>
          <p:cNvPr id="8" name="model-dimensions-0">
            <a:extLst xmlns:a="http://schemas.openxmlformats.org/drawingml/2006/main">
              <a:ext uri="{FF2B5EF4-FFF2-40B4-BE49-F238E27FC236}">
                <a16:creationId xmlns:a16="http://schemas.microsoft.com/office/drawing/2014/main" id="{30813BF7-06D0-4B6C-A531-EFC95AF71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04787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4,096</a:t>
            </a:r>
          </a:p>
        </p:txBody>
      </p:sp>
      <p:sp>
        <p:nvSpPr>
          <p:cNvPr id="9" name="model-rule-0">
            <a:extLst xmlns:a="http://schemas.openxmlformats.org/drawingml/2006/main">
              <a:ext uri="{FF2B5EF4-FFF2-40B4-BE49-F238E27FC236}">
                <a16:creationId xmlns:a16="http://schemas.microsoft.com/office/drawing/2014/main" id="{560B153F-E490-4E17-849C-409CD2A46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38450"/>
            <a:ext cx="9505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37866271394c98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26459"/>
      </p:ext>
    </p:extLst>
  </p:cSld>
</p:sld>
</file>

<file path=ppt/slides/slide7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7FFB8FE-6DCE-442E-9DF6-CB0B2600E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Three embedding models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DA6FBB92-9714-4296-B34F-E6048160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odel-heading">
            <a:extLst xmlns:a="http://schemas.openxmlformats.org/drawingml/2006/main">
              <a:ext uri="{FF2B5EF4-FFF2-40B4-BE49-F238E27FC236}">
                <a16:creationId xmlns:a16="http://schemas.microsoft.com/office/drawing/2014/main" id="{E52AF9E5-AAD2-4C06-806A-B706C6F0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3906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Model</a:t>
            </a:r>
          </a:p>
        </p:txBody>
      </p:sp>
      <p:sp>
        <p:nvSpPr>
          <p:cNvPr id="4" name="context-heading">
            <a:extLst xmlns:a="http://schemas.openxmlformats.org/drawingml/2006/main">
              <a:ext uri="{FF2B5EF4-FFF2-40B4-BE49-F238E27FC236}">
                <a16:creationId xmlns:a16="http://schemas.microsoft.com/office/drawing/2014/main" id="{ECCD1DCD-2C93-4C3C-A5BF-D9DDCA79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3906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Context window</a:t>
            </a:r>
          </a:p>
        </p:txBody>
      </p:sp>
      <p:sp>
        <p:nvSpPr>
          <p:cNvPr id="5" name="dimension-heading">
            <a:extLst xmlns:a="http://schemas.openxmlformats.org/drawingml/2006/main">
              <a:ext uri="{FF2B5EF4-FFF2-40B4-BE49-F238E27FC236}">
                <a16:creationId xmlns:a16="http://schemas.microsoft.com/office/drawing/2014/main" id="{7575E3B1-74DC-47D1-86A8-20DA9511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13906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Embedding size</a:t>
            </a:r>
          </a:p>
        </p:txBody>
      </p:sp>
      <p:sp>
        <p:nvSpPr>
          <p:cNvPr id="6" name="model-0">
            <a:extLst xmlns:a="http://schemas.openxmlformats.org/drawingml/2006/main">
              <a:ext uri="{FF2B5EF4-FFF2-40B4-BE49-F238E27FC236}">
                <a16:creationId xmlns:a16="http://schemas.microsoft.com/office/drawing/2014/main" id="{AE9F73D9-C184-41EC-ACAE-6A9EC669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002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2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Qwen3-Embedding-8B</a:t>
            </a:r>
          </a:p>
        </p:txBody>
      </p:sp>
      <p:sp>
        <p:nvSpPr>
          <p:cNvPr id="7" name="model-context-0">
            <a:extLst xmlns:a="http://schemas.openxmlformats.org/drawingml/2006/main">
              <a:ext uri="{FF2B5EF4-FFF2-40B4-BE49-F238E27FC236}">
                <a16:creationId xmlns:a16="http://schemas.microsoft.com/office/drawing/2014/main" id="{69B4CE3B-01F1-46E3-8F4F-82A3EFC0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4787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32,768</a:t>
            </a:r>
          </a:p>
        </p:txBody>
      </p:sp>
      <p:sp>
        <p:nvSpPr>
          <p:cNvPr id="8" name="model-dimensions-0">
            <a:extLst xmlns:a="http://schemas.openxmlformats.org/drawingml/2006/main">
              <a:ext uri="{FF2B5EF4-FFF2-40B4-BE49-F238E27FC236}">
                <a16:creationId xmlns:a16="http://schemas.microsoft.com/office/drawing/2014/main" id="{5D6C95F3-9E3C-45AC-8BCB-51B3A98A1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04787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4,096</a:t>
            </a:r>
          </a:p>
        </p:txBody>
      </p:sp>
      <p:sp>
        <p:nvSpPr>
          <p:cNvPr id="9" name="model-rule-0">
            <a:extLst xmlns:a="http://schemas.openxmlformats.org/drawingml/2006/main">
              <a:ext uri="{FF2B5EF4-FFF2-40B4-BE49-F238E27FC236}">
                <a16:creationId xmlns:a16="http://schemas.microsoft.com/office/drawing/2014/main" id="{05E63F4A-26B4-4526-A234-FC7C2C22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38450"/>
            <a:ext cx="9505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model-1">
            <a:extLst xmlns:a="http://schemas.openxmlformats.org/drawingml/2006/main">
              <a:ext uri="{FF2B5EF4-FFF2-40B4-BE49-F238E27FC236}">
                <a16:creationId xmlns:a16="http://schemas.microsoft.com/office/drawing/2014/main" id="{3F129600-A997-49EB-A67E-CE789F90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20040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2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2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llama-embed-nemotron-8b</a:t>
            </a:r>
          </a:p>
        </p:txBody>
      </p:sp>
      <p:sp>
        <p:nvSpPr>
          <p:cNvPr id="11" name="model-context-1">
            <a:extLst xmlns:a="http://schemas.openxmlformats.org/drawingml/2006/main">
              <a:ext uri="{FF2B5EF4-FFF2-40B4-BE49-F238E27FC236}">
                <a16:creationId xmlns:a16="http://schemas.microsoft.com/office/drawing/2014/main" id="{8669A3ED-B801-468D-9E22-4581F7875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4802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32,768</a:t>
            </a:r>
          </a:p>
        </p:txBody>
      </p:sp>
      <p:sp>
        <p:nvSpPr>
          <p:cNvPr id="12" name="model-dimensions-1">
            <a:extLst xmlns:a="http://schemas.openxmlformats.org/drawingml/2006/main">
              <a:ext uri="{FF2B5EF4-FFF2-40B4-BE49-F238E27FC236}">
                <a16:creationId xmlns:a16="http://schemas.microsoft.com/office/drawing/2014/main" id="{724B872B-F9D9-480B-A4B7-32714888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24802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4,096</a:t>
            </a:r>
          </a:p>
        </p:txBody>
      </p:sp>
      <p:sp>
        <p:nvSpPr>
          <p:cNvPr id="13" name="model-rule-1">
            <a:extLst xmlns:a="http://schemas.openxmlformats.org/drawingml/2006/main">
              <a:ext uri="{FF2B5EF4-FFF2-40B4-BE49-F238E27FC236}">
                <a16:creationId xmlns:a16="http://schemas.microsoft.com/office/drawing/2014/main" id="{7313FD61-49A6-4B0E-9782-AF6B77A1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038600"/>
            <a:ext cx="9505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model-2">
            <a:extLst xmlns:a="http://schemas.openxmlformats.org/drawingml/2006/main">
              <a:ext uri="{FF2B5EF4-FFF2-40B4-BE49-F238E27FC236}">
                <a16:creationId xmlns:a16="http://schemas.microsoft.com/office/drawing/2014/main" id="{2BD4BCF1-05CC-45D3-BBF7-3F4A63422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2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2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LaBSE</a:t>
            </a:r>
          </a:p>
        </p:txBody>
      </p:sp>
      <p:sp>
        <p:nvSpPr>
          <p:cNvPr id="15" name="model-context-2">
            <a:extLst xmlns:a="http://schemas.openxmlformats.org/drawingml/2006/main">
              <a:ext uri="{FF2B5EF4-FFF2-40B4-BE49-F238E27FC236}">
                <a16:creationId xmlns:a16="http://schemas.microsoft.com/office/drawing/2014/main" id="{CC415DC4-DF28-4F66-9DE3-9D1941320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4817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up to 512</a:t>
            </a:r>
          </a:p>
        </p:txBody>
      </p:sp>
      <p:sp>
        <p:nvSpPr>
          <p:cNvPr id="16" name="model-dimensions-2">
            <a:extLst xmlns:a="http://schemas.openxmlformats.org/drawingml/2006/main">
              <a:ext uri="{FF2B5EF4-FFF2-40B4-BE49-F238E27FC236}">
                <a16:creationId xmlns:a16="http://schemas.microsoft.com/office/drawing/2014/main" id="{75956127-AE15-484C-BD15-92A3814C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4817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875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768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7d5ae6bc88460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88095"/>
      </p:ext>
    </p:extLst>
  </p:cSld>
</p:sld>
</file>

<file path=ppt/slides/slide7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5CB4DA2-268E-4DD6-8B78-4E35C6C3F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Group comparisons across models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B104C850-F01A-4621-A81B-9F195CD1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7e188efc2f4c81"/>
          <a:stretch xmlns:a="http://schemas.openxmlformats.org/drawingml/2006/main"/>
        </p:blipFill>
        <p:spPr>
          <a:xfrm xmlns:a="http://schemas.openxmlformats.org/drawingml/2006/main">
            <a:off x="1458452" y="1352550"/>
            <a:ext cx="9275097" cy="5391150"/>
          </a:xfrm>
          <a:prstGeom xmlns:a="http://schemas.openxmlformats.org/drawingml/2006/main" prst="rect">
            <a:avLst/>
          </a:prstGeom>
        </p:spPr>
      </p:pic>
      <p:sp>
        <p:nvSpPr>
          <p:cNvPr id="4" name="progressive-mask">
            <a:extLst xmlns:a="http://schemas.openxmlformats.org/drawingml/2006/main">
              <a:ext uri="{FF2B5EF4-FFF2-40B4-BE49-F238E27FC236}">
                <a16:creationId xmlns:a16="http://schemas.microsoft.com/office/drawing/2014/main" id="{7725FB47-DC2F-4394-99DF-0AEDD77F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49600"/>
            <a:ext cx="10287000" cy="3632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7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7528eaa3ab4c86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27609"/>
      </p:ext>
    </p:extLst>
  </p:cSld>
</p:sld>
</file>

<file path=ppt/slides/slide7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178CAD-B948-4593-A4C3-D9048206B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Group comparisons across models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DEC138B1-07EF-4E98-AA7D-B543D8A4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11a6b070a74d17"/>
          <a:stretch xmlns:a="http://schemas.openxmlformats.org/drawingml/2006/main"/>
        </p:blipFill>
        <p:spPr>
          <a:xfrm xmlns:a="http://schemas.openxmlformats.org/drawingml/2006/main">
            <a:off x="1458452" y="1352550"/>
            <a:ext cx="9275097" cy="5391150"/>
          </a:xfrm>
          <a:prstGeom xmlns:a="http://schemas.openxmlformats.org/drawingml/2006/main" prst="rect">
            <a:avLst/>
          </a:prstGeom>
        </p:spPr>
      </p:pic>
      <p:sp>
        <p:nvSpPr>
          <p:cNvPr id="4" name="progressive-mask">
            <a:extLst xmlns:a="http://schemas.openxmlformats.org/drawingml/2006/main">
              <a:ext uri="{FF2B5EF4-FFF2-40B4-BE49-F238E27FC236}">
                <a16:creationId xmlns:a16="http://schemas.microsoft.com/office/drawing/2014/main" id="{0D1F6EE3-9D89-4389-84AB-A95BB80BE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46650"/>
            <a:ext cx="10287000" cy="183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7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417050db44120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75532"/>
      </p:ext>
    </p:extLst>
  </p:cSld>
</p:sld>
</file>

<file path=ppt/slides/slide7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05F5224-15E7-44ED-A2ED-C077C03B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Group comparisons across models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E5365E36-45C0-47D0-9601-D8A854F09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402783c55e4804"/>
          <a:stretch xmlns:a="http://schemas.openxmlformats.org/drawingml/2006/main"/>
        </p:blipFill>
        <p:spPr>
          <a:xfrm xmlns:a="http://schemas.openxmlformats.org/drawingml/2006/main">
            <a:off x="1458452" y="1352550"/>
            <a:ext cx="9275097" cy="53911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137a53fe54c58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8255"/>
      </p:ext>
    </p:extLst>
  </p:cSld>
</p:sld>
</file>

<file path=ppt/slides/slide7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C5F98CF-A962-49E9-8020-D211B498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Translation comparisons across models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F7361D11-1C76-4869-96BE-6BF8FA68F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1bf8afd35f4d74"/>
          <a:stretch xmlns:a="http://schemas.openxmlformats.org/drawingml/2006/main"/>
        </p:blipFill>
        <p:spPr>
          <a:xfrm xmlns:a="http://schemas.openxmlformats.org/drawingml/2006/main">
            <a:off x="1739515" y="1352550"/>
            <a:ext cx="8712970" cy="53911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e122b72bea4c7e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8002"/>
      </p:ext>
    </p:extLst>
  </p:cSld>
</p:sld>
</file>

<file path=ppt/slides/slide7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1BB0C74-D34C-4B5A-8FA1-36D0CC5E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Translation comparisons across models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2F829C0A-74D3-4127-9608-5E3C3FB35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9e3a323e894a0a"/>
          <a:stretch xmlns:a="http://schemas.openxmlformats.org/drawingml/2006/main"/>
        </p:blipFill>
        <p:spPr>
          <a:xfrm xmlns:a="http://schemas.openxmlformats.org/drawingml/2006/main">
            <a:off x="1739515" y="1352550"/>
            <a:ext cx="8712970" cy="53911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c9c2c417634b7c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55753"/>
      </p:ext>
    </p:extLst>
  </p:cSld>
</p:sld>
</file>

<file path=ppt/slides/slide79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450839-6100-4915-9C1D-A886B801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Translation comparisons across models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FAEDAF7F-690B-45A5-B022-490D892C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d2fc85f3284a5b"/>
          <a:stretch xmlns:a="http://schemas.openxmlformats.org/drawingml/2006/main"/>
        </p:blipFill>
        <p:spPr>
          <a:xfrm xmlns:a="http://schemas.openxmlformats.org/drawingml/2006/main">
            <a:off x="1739515" y="1352550"/>
            <a:ext cx="8712970" cy="53911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75c9aabad9405e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59912"/>
      </p:ext>
    </p:extLst>
  </p:cSld>
</p:sld>
</file>

<file path=ppt/slides/slide80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magnitude">
            <a:extLst xmlns:a="http://schemas.openxmlformats.org/drawingml/2006/main">
              <a:ext uri="{FF2B5EF4-FFF2-40B4-BE49-F238E27FC236}">
                <a16:creationId xmlns:a16="http://schemas.microsoft.com/office/drawing/2014/main" id="{767E54ED-4F93-447C-86EA-0810A2A9B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667000"/>
            <a:ext cx="4095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435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defRPr>
            </a:pPr>
            <a:r>
              <a:rPr sz="435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rPr>
              <a:t>magnitude</a:t>
            </a:r>
          </a:p>
        </p:txBody>
      </p:sp>
      <p:sp>
        <p:nvSpPr>
          <p:cNvPr id="2" name="divider-arrow">
            <a:extLst xmlns:a="http://schemas.openxmlformats.org/drawingml/2006/main">
              <a:ext uri="{FF2B5EF4-FFF2-40B4-BE49-F238E27FC236}">
                <a16:creationId xmlns:a16="http://schemas.microsoft.com/office/drawing/2014/main" id="{0A1F6F82-4B1D-4562-9875-13BEA71FC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647950"/>
            <a:ext cx="1524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54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54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→</a:t>
            </a:r>
          </a:p>
        </p:txBody>
      </p:sp>
      <p:sp>
        <p:nvSpPr>
          <p:cNvPr id="3" name="direction">
            <a:extLst xmlns:a="http://schemas.openxmlformats.org/drawingml/2006/main">
              <a:ext uri="{FF2B5EF4-FFF2-40B4-BE49-F238E27FC236}">
                <a16:creationId xmlns:a16="http://schemas.microsoft.com/office/drawing/2014/main" id="{F0E756A8-C4C5-4E05-89CF-408CC5AB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667000"/>
            <a:ext cx="4095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43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43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direction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4fb2b38be24a2a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22219"/>
      </p:ext>
    </p:extLst>
  </p:cSld>
</p:sld>
</file>

<file path=ppt/slides/slide8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B9F4752-AE40-443D-9A4F-0A2936286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Intervention topology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D53BE6A2-397D-444C-9E9A-F00F6EBA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5ecc437fa4841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72652"/>
      </p:ext>
    </p:extLst>
  </p:cSld>
</p:sld>
</file>

<file path=ppt/slides/slide8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23ACD33-5E68-4B25-A913-46CC032C5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Intervention topology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45C106E4-FDC3-487F-9392-51EDE82C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b8f43c6a9048c3"/>
          <a:stretch xmlns:a="http://schemas.openxmlformats.org/drawingml/2006/main"/>
        </p:blipFill>
        <p:spPr>
          <a:xfrm xmlns:a="http://schemas.openxmlformats.org/drawingml/2006/main">
            <a:off x="952500" y="1002506"/>
            <a:ext cx="10287000" cy="5786438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055542a117456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32308"/>
      </p:ext>
    </p:extLst>
  </p:cSld>
</p:sld>
</file>

<file path=ppt/slides/slide8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47CC28D-53D2-433B-889A-4D3F6291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English topology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4A4A484-B041-441D-8A27-30B5D619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727810bc8e4cfa"/>
          <a:stretch xmlns:a="http://schemas.openxmlformats.org/drawingml/2006/main"/>
        </p:blipFill>
        <p:spPr>
          <a:xfrm xmlns:a="http://schemas.openxmlformats.org/drawingml/2006/main">
            <a:off x="6286500" y="1333500"/>
            <a:ext cx="5048250" cy="50482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b5ebaeefec4094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99290"/>
      </p:ext>
    </p:extLst>
  </p:cSld>
</p:sld>
</file>

<file path=ppt/slides/slide8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39CD998-B9BA-46E5-B700-3BBC12B51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English topology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AF39E127-1010-4F00-9827-32BFEE43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e5d6391a942d5"/>
          <a:stretch xmlns:a="http://schemas.openxmlformats.org/drawingml/2006/main"/>
        </p:blipFill>
        <p:spPr>
          <a:xfrm xmlns:a="http://schemas.openxmlformats.org/drawingml/2006/main">
            <a:off x="6286500" y="1333500"/>
            <a:ext cx="5048250" cy="50482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483806d32d4dc7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07652"/>
      </p:ext>
    </p:extLst>
  </p:cSld>
</p:sld>
</file>

<file path=ppt/slides/slide8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33FDFD6-8148-4A06-91A4-D3772F31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English topology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F8F28222-98DC-4F71-9CAD-13214860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02106e803c4757"/>
          <a:stretch xmlns:a="http://schemas.openxmlformats.org/drawingml/2006/main"/>
        </p:blipFill>
        <p:spPr>
          <a:xfrm xmlns:a="http://schemas.openxmlformats.org/drawingml/2006/main">
            <a:off x="6286500" y="1333500"/>
            <a:ext cx="5048250" cy="504825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f3de577a2a40b1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1464"/>
      </p:ext>
    </p:extLst>
  </p:cSld>
</p:sld>
</file>

<file path=ppt/slides/slide8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8C630AB-B5CF-4EEE-B540-B0FE84B81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Acts 17:33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103C1F20-B933-4B61-9294-9610C314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77927a73314981"/>
          <a:stretch xmlns:a="http://schemas.openxmlformats.org/drawingml/2006/main"/>
        </p:blipFill>
        <p:spPr>
          <a:xfrm xmlns:a="http://schemas.openxmlformats.org/drawingml/2006/main">
            <a:off x="6286500" y="1333500"/>
            <a:ext cx="5048250" cy="5048250"/>
          </a:xfrm>
          <a:prstGeom xmlns:a="http://schemas.openxmlformats.org/drawingml/2006/main" prst="rect">
            <a:avLst/>
          </a:prstGeom>
        </p:spPr>
      </p:pic>
      <p:sp>
        <p:nvSpPr>
          <p:cNvPr id="4" name="acts-label-0">
            <a:extLst xmlns:a="http://schemas.openxmlformats.org/drawingml/2006/main">
              <a:ext uri="{FF2B5EF4-FFF2-40B4-BE49-F238E27FC236}">
                <a16:creationId xmlns:a16="http://schemas.microsoft.com/office/drawing/2014/main" id="{66795188-8B78-4AD7-94F6-B5154A9B4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25730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Greek</a:t>
            </a:r>
          </a:p>
        </p:txBody>
      </p:sp>
      <p:sp>
        <p:nvSpPr>
          <p:cNvPr id="5" name="acts-quote-0">
            <a:extLst xmlns:a="http://schemas.openxmlformats.org/drawingml/2006/main">
              <a:ext uri="{FF2B5EF4-FFF2-40B4-BE49-F238E27FC236}">
                <a16:creationId xmlns:a16="http://schemas.microsoft.com/office/drawing/2014/main" id="{E26AB5F7-BF5B-43E8-ADF1-D066EC6B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5621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Οὕτως ὁ Παῦλος ἐξῆλθεν ἐκ μέσου αὐτῶν.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42c3be5c714499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8613"/>
      </p:ext>
    </p:extLst>
  </p:cSld>
</p:sld>
</file>

<file path=ppt/slides/slide8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AF06C2-C28E-4FB9-B077-CF1ADFEE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Acts 17:33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5F6D5077-95DA-46F4-BD0C-8D467D1F1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620f4baff64732"/>
          <a:stretch xmlns:a="http://schemas.openxmlformats.org/drawingml/2006/main"/>
        </p:blipFill>
        <p:spPr>
          <a:xfrm xmlns:a="http://schemas.openxmlformats.org/drawingml/2006/main">
            <a:off x="6286500" y="1333500"/>
            <a:ext cx="5048250" cy="5048250"/>
          </a:xfrm>
          <a:prstGeom xmlns:a="http://schemas.openxmlformats.org/drawingml/2006/main" prst="rect">
            <a:avLst/>
          </a:prstGeom>
        </p:spPr>
      </p:pic>
      <p:sp>
        <p:nvSpPr>
          <p:cNvPr id="4" name="acts-label-0">
            <a:extLst xmlns:a="http://schemas.openxmlformats.org/drawingml/2006/main">
              <a:ext uri="{FF2B5EF4-FFF2-40B4-BE49-F238E27FC236}">
                <a16:creationId xmlns:a16="http://schemas.microsoft.com/office/drawing/2014/main" id="{03EC7682-BA12-40A5-BDF5-B01EE1EB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25730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Greek</a:t>
            </a:r>
          </a:p>
        </p:txBody>
      </p:sp>
      <p:sp>
        <p:nvSpPr>
          <p:cNvPr id="5" name="acts-quote-0">
            <a:extLst xmlns:a="http://schemas.openxmlformats.org/drawingml/2006/main">
              <a:ext uri="{FF2B5EF4-FFF2-40B4-BE49-F238E27FC236}">
                <a16:creationId xmlns:a16="http://schemas.microsoft.com/office/drawing/2014/main" id="{6A86CD86-21FD-47CB-BE8A-30433BED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5621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Οὕτως ὁ Παῦλος ἐξῆλθεν ἐκ μέσου αὐτῶν.</a:t>
            </a:r>
          </a:p>
        </p:txBody>
      </p:sp>
      <p:sp>
        <p:nvSpPr>
          <p:cNvPr id="6" name="acts-label-1">
            <a:extLst xmlns:a="http://schemas.openxmlformats.org/drawingml/2006/main">
              <a:ext uri="{FF2B5EF4-FFF2-40B4-BE49-F238E27FC236}">
                <a16:creationId xmlns:a16="http://schemas.microsoft.com/office/drawing/2014/main" id="{ECEEF91A-7309-404D-8736-376FFB6B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47925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</a:t>
            </a:r>
          </a:p>
        </p:txBody>
      </p:sp>
      <p:sp>
        <p:nvSpPr>
          <p:cNvPr id="7" name="acts-quote-1">
            <a:extLst xmlns:a="http://schemas.openxmlformats.org/drawingml/2006/main">
              <a:ext uri="{FF2B5EF4-FFF2-40B4-BE49-F238E27FC236}">
                <a16:creationId xmlns:a16="http://schemas.microsoft.com/office/drawing/2014/main" id="{497CC833-6E53-42CE-8746-99F34A14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52725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rPr>
              <a:t>Thus Paul went out from the midst of them.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e3154ff4e44e0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2715"/>
      </p:ext>
    </p:extLst>
  </p:cSld>
</p:sld>
</file>

<file path=ppt/slides/slide8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231DF54-46AE-4569-A66B-FE47B47C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Acts 17:33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88F4B70-EA09-433A-B095-E9BEE055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ef03c5a17495d"/>
          <a:stretch xmlns:a="http://schemas.openxmlformats.org/drawingml/2006/main"/>
        </p:blipFill>
        <p:spPr>
          <a:xfrm xmlns:a="http://schemas.openxmlformats.org/drawingml/2006/main">
            <a:off x="6286500" y="1333500"/>
            <a:ext cx="5048250" cy="5048250"/>
          </a:xfrm>
          <a:prstGeom xmlns:a="http://schemas.openxmlformats.org/drawingml/2006/main" prst="rect">
            <a:avLst/>
          </a:prstGeom>
        </p:spPr>
      </p:pic>
      <p:sp>
        <p:nvSpPr>
          <p:cNvPr id="4" name="acts-label-0">
            <a:extLst xmlns:a="http://schemas.openxmlformats.org/drawingml/2006/main">
              <a:ext uri="{FF2B5EF4-FFF2-40B4-BE49-F238E27FC236}">
                <a16:creationId xmlns:a16="http://schemas.microsoft.com/office/drawing/2014/main" id="{DEC29EBC-8336-4A43-A9C0-FB76A9F2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25730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Greek</a:t>
            </a:r>
          </a:p>
        </p:txBody>
      </p:sp>
      <p:sp>
        <p:nvSpPr>
          <p:cNvPr id="5" name="acts-quote-0">
            <a:extLst xmlns:a="http://schemas.openxmlformats.org/drawingml/2006/main">
              <a:ext uri="{FF2B5EF4-FFF2-40B4-BE49-F238E27FC236}">
                <a16:creationId xmlns:a16="http://schemas.microsoft.com/office/drawing/2014/main" id="{76068DF9-513A-40DF-AEC2-E7BEC3FB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5621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Οὕτως ὁ Παῦλος ἐξῆλθεν ἐκ μέσου αὐτῶν.</a:t>
            </a:r>
          </a:p>
        </p:txBody>
      </p:sp>
      <p:sp>
        <p:nvSpPr>
          <p:cNvPr id="6" name="acts-label-1">
            <a:extLst xmlns:a="http://schemas.openxmlformats.org/drawingml/2006/main">
              <a:ext uri="{FF2B5EF4-FFF2-40B4-BE49-F238E27FC236}">
                <a16:creationId xmlns:a16="http://schemas.microsoft.com/office/drawing/2014/main" id="{E642AEC7-D4CB-4D01-84D1-72AF8819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47925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</a:t>
            </a:r>
          </a:p>
        </p:txBody>
      </p:sp>
      <p:sp>
        <p:nvSpPr>
          <p:cNvPr id="7" name="acts-quote-1">
            <a:extLst xmlns:a="http://schemas.openxmlformats.org/drawingml/2006/main">
              <a:ext uri="{FF2B5EF4-FFF2-40B4-BE49-F238E27FC236}">
                <a16:creationId xmlns:a16="http://schemas.microsoft.com/office/drawing/2014/main" id="{A411367E-36CE-4D75-A1DF-9FEFACDE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52725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rPr>
              <a:t>Thus Paul went out from the midst of them.</a:t>
            </a:r>
          </a:p>
        </p:txBody>
      </p:sp>
      <p:sp>
        <p:nvSpPr>
          <p:cNvPr id="8" name="acts-label-2">
            <a:extLst xmlns:a="http://schemas.openxmlformats.org/drawingml/2006/main">
              <a:ext uri="{FF2B5EF4-FFF2-40B4-BE49-F238E27FC236}">
                <a16:creationId xmlns:a16="http://schemas.microsoft.com/office/drawing/2014/main" id="{C7A4171A-C95A-4A79-893D-4249004C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385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FNV</a:t>
            </a:r>
          </a:p>
        </p:txBody>
      </p:sp>
      <p:sp>
        <p:nvSpPr>
          <p:cNvPr id="9" name="acts-quote-2">
            <a:extLst xmlns:a="http://schemas.openxmlformats.org/drawingml/2006/main">
              <a:ext uri="{FF2B5EF4-FFF2-40B4-BE49-F238E27FC236}">
                <a16:creationId xmlns:a16="http://schemas.microsoft.com/office/drawing/2014/main" id="{4011F96A-A16E-44BC-A438-BF552484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So Small Man went on his way.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b7815a78845bd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85890"/>
      </p:ext>
    </p:extLst>
  </p:cSld>
</p:sld>
</file>

<file path=ppt/slides/slide89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56A3600-C4A8-4C7F-8416-E46EC784F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Acts 17:33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F076EEA7-141C-48D9-83C6-6FC83B6E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f944bcd4ea43b2"/>
          <a:stretch xmlns:a="http://schemas.openxmlformats.org/drawingml/2006/main"/>
        </p:blipFill>
        <p:spPr>
          <a:xfrm xmlns:a="http://schemas.openxmlformats.org/drawingml/2006/main">
            <a:off x="6286500" y="1333500"/>
            <a:ext cx="5048250" cy="5048250"/>
          </a:xfrm>
          <a:prstGeom xmlns:a="http://schemas.openxmlformats.org/drawingml/2006/main" prst="rect">
            <a:avLst/>
          </a:prstGeom>
        </p:spPr>
      </p:pic>
      <p:sp>
        <p:nvSpPr>
          <p:cNvPr id="4" name="acts-label-0">
            <a:extLst xmlns:a="http://schemas.openxmlformats.org/drawingml/2006/main">
              <a:ext uri="{FF2B5EF4-FFF2-40B4-BE49-F238E27FC236}">
                <a16:creationId xmlns:a16="http://schemas.microsoft.com/office/drawing/2014/main" id="{D998679B-EFD4-4D5C-9BF4-E9FA36409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25730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Greek</a:t>
            </a:r>
          </a:p>
        </p:txBody>
      </p:sp>
      <p:sp>
        <p:nvSpPr>
          <p:cNvPr id="5" name="acts-quote-0">
            <a:extLst xmlns:a="http://schemas.openxmlformats.org/drawingml/2006/main">
              <a:ext uri="{FF2B5EF4-FFF2-40B4-BE49-F238E27FC236}">
                <a16:creationId xmlns:a16="http://schemas.microsoft.com/office/drawing/2014/main" id="{CDFD5DF2-B25E-4BEA-97E3-FD448D45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5621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Οὕτως ὁ Παῦλος ἐξῆλθεν ἐκ μέσου αὐτῶν.</a:t>
            </a:r>
          </a:p>
        </p:txBody>
      </p:sp>
      <p:sp>
        <p:nvSpPr>
          <p:cNvPr id="6" name="acts-label-1">
            <a:extLst xmlns:a="http://schemas.openxmlformats.org/drawingml/2006/main">
              <a:ext uri="{FF2B5EF4-FFF2-40B4-BE49-F238E27FC236}">
                <a16:creationId xmlns:a16="http://schemas.microsoft.com/office/drawing/2014/main" id="{1E301843-25E4-4ABB-BA9B-81274846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47925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Interlinear</a:t>
            </a:r>
          </a:p>
        </p:txBody>
      </p:sp>
      <p:sp>
        <p:nvSpPr>
          <p:cNvPr id="7" name="acts-quote-1">
            <a:extLst xmlns:a="http://schemas.openxmlformats.org/drawingml/2006/main">
              <a:ext uri="{FF2B5EF4-FFF2-40B4-BE49-F238E27FC236}">
                <a16:creationId xmlns:a16="http://schemas.microsoft.com/office/drawing/2014/main" id="{0CF7A252-9DEA-4810-8BF6-52244EEE5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52725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687078"/>
                </a:solidFill>
                <a:latin typeface="Newsreader"/>
                <a:ea typeface="Newsreader"/>
                <a:cs typeface="Newsreader"/>
              </a:rPr>
              <a:t>Thus Paul went out from the midst of them.</a:t>
            </a:r>
          </a:p>
        </p:txBody>
      </p:sp>
      <p:sp>
        <p:nvSpPr>
          <p:cNvPr id="8" name="acts-label-2">
            <a:extLst xmlns:a="http://schemas.openxmlformats.org/drawingml/2006/main">
              <a:ext uri="{FF2B5EF4-FFF2-40B4-BE49-F238E27FC236}">
                <a16:creationId xmlns:a16="http://schemas.microsoft.com/office/drawing/2014/main" id="{3AC52146-0765-4501-860B-B31BE5B15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385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537AA4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537AA4"/>
                </a:solidFill>
                <a:latin typeface="DM Sans"/>
                <a:ea typeface="DM Sans"/>
                <a:cs typeface="DM Sans"/>
              </a:rPr>
              <a:t>FNV</a:t>
            </a:r>
          </a:p>
        </p:txBody>
      </p:sp>
      <p:sp>
        <p:nvSpPr>
          <p:cNvPr id="9" name="acts-quote-2">
            <a:extLst xmlns:a="http://schemas.openxmlformats.org/drawingml/2006/main">
              <a:ext uri="{FF2B5EF4-FFF2-40B4-BE49-F238E27FC236}">
                <a16:creationId xmlns:a16="http://schemas.microsoft.com/office/drawing/2014/main" id="{075AA914-D8C0-4104-95CE-C2D20AE6A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So Small Man went on his way.</a:t>
            </a:r>
          </a:p>
        </p:txBody>
      </p:sp>
      <p:sp>
        <p:nvSpPr>
          <p:cNvPr id="10" name="acts-label-3">
            <a:extLst xmlns:a="http://schemas.openxmlformats.org/drawingml/2006/main">
              <a:ext uri="{FF2B5EF4-FFF2-40B4-BE49-F238E27FC236}">
                <a16:creationId xmlns:a16="http://schemas.microsoft.com/office/drawing/2014/main" id="{0E5E8304-60C8-4862-9BCB-9BD3979DA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29175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 i="0">
                <a:solidFill>
                  <a:srgbClr val="B46856"/>
                </a:solidFill>
                <a:latin typeface="DM Sans"/>
                <a:ea typeface="DM Sans"/>
                <a:cs typeface="DM Sans"/>
              </a:defRPr>
            </a:pPr>
            <a:r>
              <a:rPr sz="1350" b="1" i="0">
                <a:solidFill>
                  <a:srgbClr val="B46856"/>
                </a:solidFill>
                <a:latin typeface="DM Sans"/>
                <a:ea typeface="DM Sans"/>
                <a:cs typeface="DM Sans"/>
              </a:rPr>
              <a:t>OJB</a:t>
            </a:r>
          </a:p>
        </p:txBody>
      </p:sp>
      <p:sp>
        <p:nvSpPr>
          <p:cNvPr id="11" name="acts-quote-3">
            <a:extLst xmlns:a="http://schemas.openxmlformats.org/drawingml/2006/main">
              <a:ext uri="{FF2B5EF4-FFF2-40B4-BE49-F238E27FC236}">
                <a16:creationId xmlns:a16="http://schemas.microsoft.com/office/drawing/2014/main" id="{71E0E2A9-D993-412B-B4C1-E55340B9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33975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00" b="0" i="0">
                <a:solidFill>
                  <a:srgbClr val="B46856"/>
                </a:solidFill>
                <a:latin typeface="Newsreader"/>
                <a:ea typeface="Newsreader"/>
                <a:cs typeface="Newsreader"/>
              </a:defRPr>
            </a:pPr>
            <a:r>
              <a:rPr sz="1800" b="0" i="0">
                <a:solidFill>
                  <a:srgbClr val="B46856"/>
                </a:solidFill>
                <a:latin typeface="Newsreader"/>
                <a:ea typeface="Newsreader"/>
                <a:cs typeface="Newsreader"/>
              </a:rPr>
              <a:t>Thus did Rav Sha’ul go out from the midst of them.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1d045c5ee46e1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06977"/>
      </p:ext>
    </p:extLst>
  </p:cSld>
</p:sld>
</file>

<file path=ppt/slides/slide90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CD72A65-7ED2-4C3A-ADFC-73A13123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Next steps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21B3B160-514B-4067-8ED4-ECFDF5FEC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62c0110a5e4b93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9458"/>
      </p:ext>
    </p:extLst>
  </p:cSld>
</p:sld>
</file>

<file path=ppt/slides/slide9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5668076-4CAF-49FA-B5FA-28844A87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Next steps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A4EDCAA3-1150-41DF-9F3E-E9BF6AA32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next-number-1">
            <a:extLst xmlns:a="http://schemas.openxmlformats.org/drawingml/2006/main">
              <a:ext uri="{FF2B5EF4-FFF2-40B4-BE49-F238E27FC236}">
                <a16:creationId xmlns:a16="http://schemas.microsoft.com/office/drawing/2014/main" id="{4AAC6A38-3CA7-4779-8C58-68A3B4F0A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049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1</a:t>
            </a:r>
          </a:p>
        </p:txBody>
      </p:sp>
      <p:sp>
        <p:nvSpPr>
          <p:cNvPr id="4" name="next-question-1">
            <a:extLst xmlns:a="http://schemas.openxmlformats.org/drawingml/2006/main">
              <a:ext uri="{FF2B5EF4-FFF2-40B4-BE49-F238E27FC236}">
                <a16:creationId xmlns:a16="http://schemas.microsoft.com/office/drawing/2014/main" id="{F1C31188-4466-4183-9E1F-0D4262C22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524000"/>
            <a:ext cx="93726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How can we apply the method to texts without interlinear translations?</a:t>
            </a:r>
          </a:p>
        </p:txBody>
      </p:sp>
      <p:sp>
        <p:nvSpPr>
          <p:cNvPr id="5" name="next-number-2">
            <a:extLst xmlns:a="http://schemas.openxmlformats.org/drawingml/2006/main">
              <a:ext uri="{FF2B5EF4-FFF2-40B4-BE49-F238E27FC236}">
                <a16:creationId xmlns:a16="http://schemas.microsoft.com/office/drawing/2014/main" id="{DBC245FF-E00D-4739-8991-9589D7806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527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2</a:t>
            </a:r>
          </a:p>
        </p:txBody>
      </p:sp>
      <p:sp>
        <p:nvSpPr>
          <p:cNvPr id="6" name="next-question-2">
            <a:extLst xmlns:a="http://schemas.openxmlformats.org/drawingml/2006/main">
              <a:ext uri="{FF2B5EF4-FFF2-40B4-BE49-F238E27FC236}">
                <a16:creationId xmlns:a16="http://schemas.microsoft.com/office/drawing/2014/main" id="{02DD05A9-7761-4ACE-ADF4-0001D8BE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571750"/>
            <a:ext cx="93726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Which changes does the method represent well, and which changes is it blind to?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2fc692b144496e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0190"/>
      </p:ext>
    </p:extLst>
  </p:cSld>
</p:sld>
</file>

<file path=ppt/slides/slide9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3C4FAAC-C544-4C00-B663-2404317F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"/>
            <a:ext cx="9696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28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330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Next steps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325D2F0-CDFA-498A-A104-9A1CE5EE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62050"/>
            <a:ext cx="1059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next-number-1">
            <a:extLst xmlns:a="http://schemas.openxmlformats.org/drawingml/2006/main">
              <a:ext uri="{FF2B5EF4-FFF2-40B4-BE49-F238E27FC236}">
                <a16:creationId xmlns:a16="http://schemas.microsoft.com/office/drawing/2014/main" id="{69F00E05-2E99-4EDA-93B6-68530EF2B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049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1</a:t>
            </a:r>
          </a:p>
        </p:txBody>
      </p:sp>
      <p:sp>
        <p:nvSpPr>
          <p:cNvPr id="4" name="next-question-1">
            <a:extLst xmlns:a="http://schemas.openxmlformats.org/drawingml/2006/main">
              <a:ext uri="{FF2B5EF4-FFF2-40B4-BE49-F238E27FC236}">
                <a16:creationId xmlns:a16="http://schemas.microsoft.com/office/drawing/2014/main" id="{9DCF27B6-9830-4A30-B796-5948BE1E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524000"/>
            <a:ext cx="93726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How can we apply the method to texts without interlinear translations?</a:t>
            </a:r>
          </a:p>
        </p:txBody>
      </p:sp>
      <p:sp>
        <p:nvSpPr>
          <p:cNvPr id="5" name="next-number-2">
            <a:extLst xmlns:a="http://schemas.openxmlformats.org/drawingml/2006/main">
              <a:ext uri="{FF2B5EF4-FFF2-40B4-BE49-F238E27FC236}">
                <a16:creationId xmlns:a16="http://schemas.microsoft.com/office/drawing/2014/main" id="{62B0E3C1-176E-4435-8443-674A96D2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527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2</a:t>
            </a:r>
          </a:p>
        </p:txBody>
      </p:sp>
      <p:sp>
        <p:nvSpPr>
          <p:cNvPr id="6" name="next-question-2">
            <a:extLst xmlns:a="http://schemas.openxmlformats.org/drawingml/2006/main">
              <a:ext uri="{FF2B5EF4-FFF2-40B4-BE49-F238E27FC236}">
                <a16:creationId xmlns:a16="http://schemas.microsoft.com/office/drawing/2014/main" id="{57F58E99-84B7-4B33-8DED-98B7DB91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571750"/>
            <a:ext cx="93726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Which changes does the method represent well, and which changes is it blind to?</a:t>
            </a:r>
          </a:p>
        </p:txBody>
      </p:sp>
      <p:sp>
        <p:nvSpPr>
          <p:cNvPr id="7" name="next-number-3">
            <a:extLst xmlns:a="http://schemas.openxmlformats.org/drawingml/2006/main">
              <a:ext uri="{FF2B5EF4-FFF2-40B4-BE49-F238E27FC236}">
                <a16:creationId xmlns:a16="http://schemas.microsoft.com/office/drawing/2014/main" id="{B2262C77-33CF-4B1E-BD67-EC85A928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004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3</a:t>
            </a:r>
          </a:p>
        </p:txBody>
      </p:sp>
      <p:sp>
        <p:nvSpPr>
          <p:cNvPr id="8" name="next-question-3">
            <a:extLst xmlns:a="http://schemas.openxmlformats.org/drawingml/2006/main">
              <a:ext uri="{FF2B5EF4-FFF2-40B4-BE49-F238E27FC236}">
                <a16:creationId xmlns:a16="http://schemas.microsoft.com/office/drawing/2014/main" id="{BBCECA3A-2694-4FBC-A9AF-ACCB8BE1B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19500"/>
            <a:ext cx="93726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How much of the observed behaviour is model-specific?</a:t>
            </a:r>
          </a:p>
        </p:txBody>
      </p:sp>
      <p:sp>
        <p:nvSpPr>
          <p:cNvPr id="9" name="next-number-4">
            <a:extLst xmlns:a="http://schemas.openxmlformats.org/drawingml/2006/main">
              <a:ext uri="{FF2B5EF4-FFF2-40B4-BE49-F238E27FC236}">
                <a16:creationId xmlns:a16="http://schemas.microsoft.com/office/drawing/2014/main" id="{53F3AE96-C82E-49AA-BCE3-2CB15BA3D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482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537AA4"/>
                </a:solidFill>
                <a:latin typeface="Newsreader"/>
                <a:ea typeface="Newsreader"/>
                <a:cs typeface="Newsreader"/>
              </a:rPr>
              <a:t>4</a:t>
            </a:r>
          </a:p>
        </p:txBody>
      </p:sp>
      <p:sp>
        <p:nvSpPr>
          <p:cNvPr id="10" name="next-question-4">
            <a:extLst xmlns:a="http://schemas.openxmlformats.org/drawingml/2006/main">
              <a:ext uri="{FF2B5EF4-FFF2-40B4-BE49-F238E27FC236}">
                <a16:creationId xmlns:a16="http://schemas.microsoft.com/office/drawing/2014/main" id="{239A794C-BC80-4683-AB2C-5A2F592D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667250"/>
            <a:ext cx="93726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How well do these embeddings perform on downstream tasks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1875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such as translator attribution?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8c6c841b24400"/>
          <a:stretch xmlns:a="http://schemas.openxmlformats.org/drawingml/2006/main"/>
        </p:blipFill>
        <p:spPr>
          <a:xfrm xmlns:a="http://schemas.openxmlformats.org/drawingml/2006/main">
            <a:off x="10801350" y="323850"/>
            <a:ext cx="590550" cy="590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24166"/>
      </p:ext>
    </p:extLst>
  </p:cSld>
</p:sld>
</file>

<file path=ppt/slides/slide9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losing-talk-title">
            <a:extLst xmlns:a="http://schemas.openxmlformats.org/drawingml/2006/main">
              <a:ext uri="{FF2B5EF4-FFF2-40B4-BE49-F238E27FC236}">
                <a16:creationId xmlns:a16="http://schemas.microsoft.com/office/drawing/2014/main" id="{29FD2632-DE87-4FD1-A560-97872E09A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76450"/>
            <a:ext cx="3429000" cy="234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906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5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Measuring the Shift: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5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Interlinear Baselines for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5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Quantifying Translator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5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defRPr>
            </a:pPr>
            <a:r>
              <a:rPr sz="2550" b="0" i="0">
                <a:solidFill>
                  <a:srgbClr val="27313A"/>
                </a:solidFill>
                <a:latin typeface="Newsreader"/>
                <a:ea typeface="Newsreader"/>
                <a:cs typeface="Newsreader"/>
              </a:rPr>
              <a:t>Intervention in Vector Spaces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c6263cbfb7433b"/>
          <a:stretch xmlns:a="http://schemas.openxmlformats.org/drawingml/2006/main"/>
        </p:blipFill>
        <p:spPr>
          <a:xfrm xmlns:a="http://schemas.openxmlformats.org/drawingml/2006/main">
            <a:off x="4686300" y="2000250"/>
            <a:ext cx="2819400" cy="281940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5e9eeb73bd4bc7"/>
          <a:stretch xmlns:a="http://schemas.openxmlformats.org/drawingml/2006/main"/>
        </p:blipFill>
        <p:spPr>
          <a:xfrm xmlns:a="http://schemas.openxmlformats.org/drawingml/2006/main">
            <a:off x="8801100" y="2247900"/>
            <a:ext cx="2266950" cy="2266950"/>
          </a:xfrm>
          <a:prstGeom xmlns:a="http://schemas.openxmlformats.org/drawingml/2006/main" prst="rect">
            <a:avLst/>
          </a:prstGeom>
        </p:spPr>
      </p:pic>
      <p:sp>
        <p:nvSpPr>
          <p:cNvPr id="4" name="resource-url">
            <a:extLst xmlns:a="http://schemas.openxmlformats.org/drawingml/2006/main">
              <a:ext uri="{FF2B5EF4-FFF2-40B4-BE49-F238E27FC236}">
                <a16:creationId xmlns:a16="http://schemas.microsoft.com/office/drawing/2014/main" id="{98798195-4817-4F2A-874B-21A1189F5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991100"/>
            <a:ext cx="3848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800" b="1" i="0">
                <a:solidFill>
                  <a:srgbClr val="27313A"/>
                </a:solidFill>
                <a:latin typeface="DM Sans"/>
                <a:ea typeface="DM Sans"/>
                <a:cs typeface="DM Sans"/>
              </a:defRPr>
            </a:pPr>
            <a:r>
              <a:rPr sz="1800" b="1" i="0">
                <a:solidFill>
                  <a:srgbClr val="27313A"/>
                </a:solidFill>
                <a:latin typeface="DM Sans"/>
                <a:ea typeface="DM Sans"/>
                <a:cs typeface="DM Sans"/>
              </a:rPr>
              <a:t>mrapacz.com/eadh2026</a:t>
            </a:r>
          </a:p>
        </p:txBody>
      </p:sp>
      <p:sp>
        <p:nvSpPr>
          <p:cNvPr id="5" name="acknowledgements">
            <a:extLst xmlns:a="http://schemas.openxmlformats.org/drawingml/2006/main">
              <a:ext uri="{FF2B5EF4-FFF2-40B4-BE49-F238E27FC236}">
                <a16:creationId xmlns:a16="http://schemas.microsoft.com/office/drawing/2014/main" id="{9B811C29-A004-402F-975F-BCFB33264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24550"/>
            <a:ext cx="107061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863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863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The research was supported by the National Science Centre, Poland under project no. 2025/57/N/HS2/04961.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863" b="0" i="0">
                <a:solidFill>
                  <a:srgbClr val="687078"/>
                </a:solidFill>
                <a:latin typeface="DM Sans"/>
                <a:ea typeface="DM Sans"/>
                <a:cs typeface="DM Sans"/>
              </a:defRPr>
            </a:pPr>
            <a:r>
              <a:rPr sz="863" b="0" i="0">
                <a:solidFill>
                  <a:srgbClr val="687078"/>
                </a:solidFill>
                <a:latin typeface="DM Sans"/>
                <a:ea typeface="DM Sans"/>
                <a:cs typeface="DM Sans"/>
              </a:rPr>
              <a:t>We acknowledge Polish high-performance computing infrastructure PLGrid (HPC Center: ACK Cyfronet AGH) for computer facilities and support within computational grant no. PLG/2026/019145.</a:t>
            </a:r>
          </a:p>
        </p:txBody>
      </p:sp>
    </p:spTree>
    <p:extLst>
      <p:ext uri="{BB962C8B-B14F-4D97-AF65-F5344CB8AC3E}">
        <p14:creationId xmlns:p14="http://schemas.microsoft.com/office/powerpoint/2010/main" val="1448413067"/>
      </p:ext>
    </p:extLst>
  </p:cSld>
</p:sld>
</file>

<file path=ppt/theme/theme1.xml><?xml version="1.0" encoding="utf-8"?>
<a:theme xmlns:a="http://schemas.openxmlformats.org/drawingml/2006/main" name="ChatGPT">
  <a:themeElements>
    <a:clrScheme name="Interlinear Baselines · Denim and Coral · 82% soft">
      <a:dk1>
        <a:srgbClr val="000000"/>
      </a:dk1>
      <a:lt1>
        <a:srgbClr val="FFFFFF"/>
      </a:lt1>
      <a:dk2>
        <a:srgbClr val="27313A"/>
      </a:dk2>
      <a:lt2>
        <a:srgbClr val="FAF9F5"/>
      </a:lt2>
      <a:accent1>
        <a:srgbClr val="537AA4"/>
      </a:accent1>
      <a:accent2>
        <a:srgbClr val="466484"/>
      </a:accent2>
      <a:accent3>
        <a:srgbClr val="B7C4CE"/>
      </a:accent3>
      <a:accent4>
        <a:srgbClr val="687078"/>
      </a:accent4>
      <a:accent5>
        <a:srgbClr val="72797E"/>
      </a:accent5>
      <a:accent6>
        <a:srgbClr val="E5E2DA"/>
      </a:accent6>
      <a:hlink>
        <a:srgbClr val="537AA4"/>
      </a:hlink>
      <a:folHlink>
        <a:srgbClr val="466484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Interlinear Baselines · Denim and Coral · 82% sof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2026-09-15T21:59:16.1660000Z</dcterms:created>
  <dcterms:modified xsi:type="dcterms:W3CDTF">2026-09-15T21:59:16.1660000Z</dcterms:modified>
</coreProperties>
</file>