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svg" ContentType="image/svg+xml"/>
  <Default Extension="gif" ContentType="image/gif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Masters/slideMaster2.xml" ContentType="application/vnd.openxmlformats-officedocument.presentationml.slideMaster+xml"/>
  <Override PartName="/ppt/slideMasters/theme/theme3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4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5683f83c8b64e03" /><Relationship Type="http://schemas.openxmlformats.org/officeDocument/2006/relationships/extended-properties" Target="/docProps/app.xml" Id="R8e95a92bac3149e6" /><Relationship Type="http://schemas.openxmlformats.org/officeDocument/2006/relationships/officeDocument" Target="/ppt/presentation.xml" Id="Rf9f50134ad84411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2894e40f74f4740"/>
    <p:sldMasterId xmlns:r="http://schemas.openxmlformats.org/officeDocument/2006/relationships" id="2147483650" r:id="R2a0cb6d146ae4537"/>
  </p:sldMasterIdLst>
  <p:notesMasterIdLst>
    <p:notesMasterId xmlns:r="http://schemas.openxmlformats.org/officeDocument/2006/relationships" r:id="R77ab75ed240a4403"/>
  </p:notesMasterIdLst>
  <p:sldIdLst>
    <p:sldId xmlns:r="http://schemas.openxmlformats.org/officeDocument/2006/relationships" id="256" r:id="R31f2bb3f0c804d74"/>
    <p:sldId xmlns:r="http://schemas.openxmlformats.org/officeDocument/2006/relationships" id="257" r:id="Rfd57a595a3a24a6c"/>
    <p:sldId xmlns:r="http://schemas.openxmlformats.org/officeDocument/2006/relationships" id="258" r:id="R7628046af46b4069"/>
    <p:sldId xmlns:r="http://schemas.openxmlformats.org/officeDocument/2006/relationships" id="259" r:id="R33a7c8fd9bc84e88"/>
    <p:sldId xmlns:r="http://schemas.openxmlformats.org/officeDocument/2006/relationships" id="260" r:id="R0ca6d05b1cdd4168"/>
    <p:sldId xmlns:r="http://schemas.openxmlformats.org/officeDocument/2006/relationships" id="261" r:id="R88a0956aa027419d"/>
    <p:sldId xmlns:r="http://schemas.openxmlformats.org/officeDocument/2006/relationships" id="262" r:id="Rfbd5c1e2a53e475b"/>
    <p:sldId xmlns:r="http://schemas.openxmlformats.org/officeDocument/2006/relationships" id="263" r:id="R4cd206608e314b31"/>
    <p:sldId xmlns:r="http://schemas.openxmlformats.org/officeDocument/2006/relationships" id="264" r:id="Rf4ed50062f0545ce"/>
    <p:sldId xmlns:r="http://schemas.openxmlformats.org/officeDocument/2006/relationships" id="265" r:id="Raf25dcd05f9b4ce7"/>
    <p:sldId xmlns:r="http://schemas.openxmlformats.org/officeDocument/2006/relationships" id="266" r:id="R92d5eae89d6b4894"/>
    <p:sldId xmlns:r="http://schemas.openxmlformats.org/officeDocument/2006/relationships" id="267" r:id="R7576d76766a84f38"/>
    <p:sldId xmlns:r="http://schemas.openxmlformats.org/officeDocument/2006/relationships" id="268" r:id="R77f2407ff6ea4dd6"/>
    <p:sldId xmlns:r="http://schemas.openxmlformats.org/officeDocument/2006/relationships" id="269" r:id="Rcfe6f5e76fd3437d"/>
    <p:sldId xmlns:r="http://schemas.openxmlformats.org/officeDocument/2006/relationships" id="270" r:id="R2c57941e6f6b48eb"/>
    <p:sldId xmlns:r="http://schemas.openxmlformats.org/officeDocument/2006/relationships" id="271" r:id="R61da9300a7aa434e"/>
    <p:sldId xmlns:r="http://schemas.openxmlformats.org/officeDocument/2006/relationships" id="272" r:id="Rcab11800cb724759"/>
    <p:sldId xmlns:r="http://schemas.openxmlformats.org/officeDocument/2006/relationships" id="273" r:id="Rcbbb682a5c3f40ad"/>
    <p:sldId xmlns:r="http://schemas.openxmlformats.org/officeDocument/2006/relationships" id="274" r:id="Re9d767000bb647f9"/>
    <p:sldId xmlns:r="http://schemas.openxmlformats.org/officeDocument/2006/relationships" id="275" r:id="Ra8cf7084f6d04e7d"/>
    <p:sldId xmlns:r="http://schemas.openxmlformats.org/officeDocument/2006/relationships" id="276" r:id="Rf4da99dfd88c4b87"/>
    <p:sldId xmlns:r="http://schemas.openxmlformats.org/officeDocument/2006/relationships" id="277" r:id="R678fdc4706de43b3"/>
    <p:sldId xmlns:r="http://schemas.openxmlformats.org/officeDocument/2006/relationships" id="278" r:id="R0177be9a3d17487d"/>
    <p:sldId xmlns:r="http://schemas.openxmlformats.org/officeDocument/2006/relationships" id="279" r:id="R2e096a7f0a3d47e8"/>
    <p:sldId xmlns:r="http://schemas.openxmlformats.org/officeDocument/2006/relationships" id="280" r:id="Rb6a5c6a6b70e4270"/>
    <p:sldId xmlns:r="http://schemas.openxmlformats.org/officeDocument/2006/relationships" id="281" r:id="R6d6c99240a03444c"/>
    <p:sldId xmlns:r="http://schemas.openxmlformats.org/officeDocument/2006/relationships" id="282" r:id="Re0910606d9e64058"/>
    <p:sldId xmlns:r="http://schemas.openxmlformats.org/officeDocument/2006/relationships" id="283" r:id="R0789e18f52b84868"/>
    <p:sldId xmlns:r="http://schemas.openxmlformats.org/officeDocument/2006/relationships" id="284" r:id="Rcb177085e1914b7e"/>
    <p:sldId xmlns:r="http://schemas.openxmlformats.org/officeDocument/2006/relationships" id="285" r:id="R5ad150a5296143a0"/>
    <p:sldId xmlns:r="http://schemas.openxmlformats.org/officeDocument/2006/relationships" id="286" r:id="R8a39e8bb439d4365"/>
    <p:sldId xmlns:r="http://schemas.openxmlformats.org/officeDocument/2006/relationships" id="287" r:id="R571ee14704ee4493"/>
    <p:sldId xmlns:r="http://schemas.openxmlformats.org/officeDocument/2006/relationships" id="288" r:id="R9daeb94d3d06414d"/>
    <p:sldId xmlns:r="http://schemas.openxmlformats.org/officeDocument/2006/relationships" id="289" r:id="Rc31f2f9787784c54"/>
    <p:sldId xmlns:r="http://schemas.openxmlformats.org/officeDocument/2006/relationships" id="290" r:id="R562e547bf33b43f8"/>
    <p:sldId xmlns:r="http://schemas.openxmlformats.org/officeDocument/2006/relationships" id="291" r:id="Rb9fde610a5d74ab4"/>
    <p:sldId xmlns:r="http://schemas.openxmlformats.org/officeDocument/2006/relationships" id="292" r:id="Rf0b28343955e4f6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d8e8c50ae9444c6" /><Relationship Type="http://schemas.openxmlformats.org/officeDocument/2006/relationships/slideMaster" Target="/ppt/slideMasters/slideMaster1.xml" Id="R72894e40f74f4740" /><Relationship Type="http://schemas.openxmlformats.org/officeDocument/2006/relationships/slideMaster" Target="/ppt/slideMasters/slideMaster2.xml" Id="R2a0cb6d146ae4537" /><Relationship Type="http://schemas.openxmlformats.org/officeDocument/2006/relationships/notesMaster" Target="/ppt/notesMasters/notesMaster1.xml" Id="R77ab75ed240a4403" /><Relationship Type="http://schemas.openxmlformats.org/officeDocument/2006/relationships/presProps" Target="/ppt/presProps.xml" Id="Rc59b6bed52a14268" /><Relationship Type="http://schemas.openxmlformats.org/officeDocument/2006/relationships/tableStyles" Target="/ppt/tableStyles.xml" Id="R0b37ef501e944d73" /><Relationship Type="http://schemas.openxmlformats.org/officeDocument/2006/relationships/slide" Target="/ppt/slides/slide1.xml" Id="R31f2bb3f0c804d74" /><Relationship Type="http://schemas.openxmlformats.org/officeDocument/2006/relationships/slide" Target="/ppt/slides/slide2.xml" Id="Rfd57a595a3a24a6c" /><Relationship Type="http://schemas.openxmlformats.org/officeDocument/2006/relationships/slide" Target="/ppt/slides/slide3.xml" Id="R7628046af46b4069" /><Relationship Type="http://schemas.openxmlformats.org/officeDocument/2006/relationships/slide" Target="/ppt/slides/slide4.xml" Id="R33a7c8fd9bc84e88" /><Relationship Type="http://schemas.openxmlformats.org/officeDocument/2006/relationships/slide" Target="/ppt/slides/slide5.xml" Id="R0ca6d05b1cdd4168" /><Relationship Type="http://schemas.openxmlformats.org/officeDocument/2006/relationships/slide" Target="/ppt/slides/slide6.xml" Id="R88a0956aa027419d" /><Relationship Type="http://schemas.openxmlformats.org/officeDocument/2006/relationships/slide" Target="/ppt/slides/slide7.xml" Id="Rfbd5c1e2a53e475b" /><Relationship Type="http://schemas.openxmlformats.org/officeDocument/2006/relationships/slide" Target="/ppt/slides/slide8.xml" Id="R4cd206608e314b31" /><Relationship Type="http://schemas.openxmlformats.org/officeDocument/2006/relationships/slide" Target="/ppt/slides/slide9.xml" Id="Rf4ed50062f0545ce" /><Relationship Type="http://schemas.openxmlformats.org/officeDocument/2006/relationships/slide" Target="/ppt/slides/slide10.xml" Id="Raf25dcd05f9b4ce7" /><Relationship Type="http://schemas.openxmlformats.org/officeDocument/2006/relationships/slide" Target="/ppt/slides/slide11.xml" Id="R92d5eae89d6b4894" /><Relationship Type="http://schemas.openxmlformats.org/officeDocument/2006/relationships/slide" Target="/ppt/slides/slide12.xml" Id="R7576d76766a84f38" /><Relationship Type="http://schemas.openxmlformats.org/officeDocument/2006/relationships/slide" Target="/ppt/slides/slide13.xml" Id="R77f2407ff6ea4dd6" /><Relationship Type="http://schemas.openxmlformats.org/officeDocument/2006/relationships/slide" Target="/ppt/slides/slide14.xml" Id="Rcfe6f5e76fd3437d" /><Relationship Type="http://schemas.openxmlformats.org/officeDocument/2006/relationships/slide" Target="/ppt/slides/slide15.xml" Id="R2c57941e6f6b48eb" /><Relationship Type="http://schemas.openxmlformats.org/officeDocument/2006/relationships/slide" Target="/ppt/slides/slide16.xml" Id="R61da9300a7aa434e" /><Relationship Type="http://schemas.openxmlformats.org/officeDocument/2006/relationships/slide" Target="/ppt/slides/slide17.xml" Id="Rcab11800cb724759" /><Relationship Type="http://schemas.openxmlformats.org/officeDocument/2006/relationships/slide" Target="/ppt/slides/slide18.xml" Id="Rcbbb682a5c3f40ad" /><Relationship Type="http://schemas.openxmlformats.org/officeDocument/2006/relationships/slide" Target="/ppt/slides/slide19.xml" Id="Re9d767000bb647f9" /><Relationship Type="http://schemas.openxmlformats.org/officeDocument/2006/relationships/slide" Target="/ppt/slides/slide20.xml" Id="Ra8cf7084f6d04e7d" /><Relationship Type="http://schemas.openxmlformats.org/officeDocument/2006/relationships/slide" Target="/ppt/slides/slide21.xml" Id="Rf4da99dfd88c4b87" /><Relationship Type="http://schemas.openxmlformats.org/officeDocument/2006/relationships/slide" Target="/ppt/slides/slide22.xml" Id="R678fdc4706de43b3" /><Relationship Type="http://schemas.openxmlformats.org/officeDocument/2006/relationships/slide" Target="/ppt/slides/slide23.xml" Id="R0177be9a3d17487d" /><Relationship Type="http://schemas.openxmlformats.org/officeDocument/2006/relationships/slide" Target="/ppt/slides/slide24.xml" Id="R2e096a7f0a3d47e8" /><Relationship Type="http://schemas.openxmlformats.org/officeDocument/2006/relationships/slide" Target="/ppt/slides/slide25.xml" Id="Rb6a5c6a6b70e4270" /><Relationship Type="http://schemas.openxmlformats.org/officeDocument/2006/relationships/slide" Target="/ppt/slides/slide26.xml" Id="R6d6c99240a03444c" /><Relationship Type="http://schemas.openxmlformats.org/officeDocument/2006/relationships/slide" Target="/ppt/slides/slide27.xml" Id="Re0910606d9e64058" /><Relationship Type="http://schemas.openxmlformats.org/officeDocument/2006/relationships/slide" Target="/ppt/slides/slide28.xml" Id="R0789e18f52b84868" /><Relationship Type="http://schemas.openxmlformats.org/officeDocument/2006/relationships/slide" Target="/ppt/slides/slide29.xml" Id="Rcb177085e1914b7e" /><Relationship Type="http://schemas.openxmlformats.org/officeDocument/2006/relationships/slide" Target="/ppt/slides/slide30.xml" Id="R5ad150a5296143a0" /><Relationship Type="http://schemas.openxmlformats.org/officeDocument/2006/relationships/slide" Target="/ppt/slides/slide31.xml" Id="R8a39e8bb439d4365" /><Relationship Type="http://schemas.openxmlformats.org/officeDocument/2006/relationships/slide" Target="/ppt/slides/slide32.xml" Id="R571ee14704ee4493" /><Relationship Type="http://schemas.openxmlformats.org/officeDocument/2006/relationships/slide" Target="/ppt/slides/slide33.xml" Id="R9daeb94d3d06414d" /><Relationship Type="http://schemas.openxmlformats.org/officeDocument/2006/relationships/slide" Target="/ppt/slides/slide34.xml" Id="Rc31f2f9787784c54" /><Relationship Type="http://schemas.openxmlformats.org/officeDocument/2006/relationships/slide" Target="/ppt/slides/slide35.xml" Id="R562e547bf33b43f8" /><Relationship Type="http://schemas.openxmlformats.org/officeDocument/2006/relationships/slide" Target="/ppt/slides/slide36.xml" Id="Rb9fde610a5d74ab4" /><Relationship Type="http://schemas.openxmlformats.org/officeDocument/2006/relationships/slide" Target="/ppt/slides/slide37.xml" Id="Rf0b28343955e4f6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4.xml" Id="R2a351cae29de430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4.xml><?xml version="1.0" encoding="utf-8"?>
<a:theme xmlns:a="http://schemas.openxmlformats.org/drawingml/2006/main" name="ChatGPT">
  <a:themeElements>
    <a:clrScheme name="Targum · Forest on Bone">
      <a:dk1>
        <a:srgbClr val="000000"/>
      </a:dk1>
      <a:lt1>
        <a:srgbClr val="FFFFFF"/>
      </a:lt1>
      <a:dk2>
        <a:srgbClr val="1A1A1A"/>
      </a:dk2>
      <a:lt2>
        <a:srgbClr val="F3EFE6"/>
      </a:lt2>
      <a:accent1>
        <a:srgbClr val="B5703A"/>
      </a:accent1>
      <a:accent2>
        <a:srgbClr val="8E2B25"/>
      </a:accent2>
      <a:accent3>
        <a:srgbClr val="CF9C62"/>
      </a:accent3>
      <a:accent4>
        <a:srgbClr val="555149"/>
      </a:accent4>
      <a:accent5>
        <a:srgbClr val="8C8880"/>
      </a:accent5>
      <a:accent6>
        <a:srgbClr val="E4E0D8"/>
      </a:accent6>
      <a:hlink>
        <a:srgbClr val="B5703A"/>
      </a:hlink>
      <a:folHlink>
        <a:srgbClr val="8B5A2B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Targum · Forest on Bon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a37f0c539654ac6" /><Relationship Type="http://schemas.openxmlformats.org/officeDocument/2006/relationships/notesMaster" Target="/ppt/notesMasters/notesMaster1.xml" Id="R16edba842b9c4d0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bfd88d19c674c69" /><Relationship Type="http://schemas.openxmlformats.org/officeDocument/2006/relationships/notesMaster" Target="/ppt/notesMasters/notesMaster1.xml" Id="R88f246c6a97544f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1c15d1bc08d4d0d" /><Relationship Type="http://schemas.openxmlformats.org/officeDocument/2006/relationships/notesMaster" Target="/ppt/notesMasters/notesMaster1.xml" Id="Rf64c5537b01d4a2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522e93ccd834bee" /><Relationship Type="http://schemas.openxmlformats.org/officeDocument/2006/relationships/notesMaster" Target="/ppt/notesMasters/notesMaster1.xml" Id="Ra2f78b9d5cfe47c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14efd026a7d4264" /><Relationship Type="http://schemas.openxmlformats.org/officeDocument/2006/relationships/notesMaster" Target="/ppt/notesMasters/notesMaster1.xml" Id="Ra4f2f0bfd872454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605e43289fb47c5" /><Relationship Type="http://schemas.openxmlformats.org/officeDocument/2006/relationships/notesMaster" Target="/ppt/notesMasters/notesMaster1.xml" Id="R1a5c1c26f18d475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04cb1f66404416d" /><Relationship Type="http://schemas.openxmlformats.org/officeDocument/2006/relationships/notesMaster" Target="/ppt/notesMasters/notesMaster1.xml" Id="Rb297cf8909fd456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f4680a49a1a4225" /><Relationship Type="http://schemas.openxmlformats.org/officeDocument/2006/relationships/notesMaster" Target="/ppt/notesMasters/notesMaster1.xml" Id="R0a2ab138ea97468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518394cf1ae42a1" /><Relationship Type="http://schemas.openxmlformats.org/officeDocument/2006/relationships/notesMaster" Target="/ppt/notesMasters/notesMaster1.xml" Id="R287f76c529d9422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10bc5bfc6de4b7f" /><Relationship Type="http://schemas.openxmlformats.org/officeDocument/2006/relationships/notesMaster" Target="/ppt/notesMasters/notesMaster1.xml" Id="R7889fa09fb31420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6bf78a6be8f4730" /><Relationship Type="http://schemas.openxmlformats.org/officeDocument/2006/relationships/notesMaster" Target="/ppt/notesMasters/notesMaster1.xml" Id="R87170a09fd3548c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91d86fdf4444f9e" /><Relationship Type="http://schemas.openxmlformats.org/officeDocument/2006/relationships/notesMaster" Target="/ppt/notesMasters/notesMaster1.xml" Id="Rc2fc7c7e356b4ef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04f1b4acfb054410" /><Relationship Type="http://schemas.openxmlformats.org/officeDocument/2006/relationships/notesMaster" Target="/ppt/notesMasters/notesMaster1.xml" Id="Rd968b754eb7c419f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5ad3b9eab8a04bbf" /><Relationship Type="http://schemas.openxmlformats.org/officeDocument/2006/relationships/notesMaster" Target="/ppt/notesMasters/notesMaster1.xml" Id="R4ca32076fbee440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7f8630a1635a42b5" /><Relationship Type="http://schemas.openxmlformats.org/officeDocument/2006/relationships/notesMaster" Target="/ppt/notesMasters/notesMaster1.xml" Id="Rb1219f429e594445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9d89011392ba466b" /><Relationship Type="http://schemas.openxmlformats.org/officeDocument/2006/relationships/notesMaster" Target="/ppt/notesMasters/notesMaster1.xml" Id="R542ab07bda6f4581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80eef0cbecba44b7" /><Relationship Type="http://schemas.openxmlformats.org/officeDocument/2006/relationships/notesMaster" Target="/ppt/notesMasters/notesMaster1.xml" Id="R91208d2cb6314a95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e0f1e71d6fe0470b" /><Relationship Type="http://schemas.openxmlformats.org/officeDocument/2006/relationships/notesMaster" Target="/ppt/notesMasters/notesMaster1.xml" Id="R7f6c58fd38504b16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12500356bb254786" /><Relationship Type="http://schemas.openxmlformats.org/officeDocument/2006/relationships/notesMaster" Target="/ppt/notesMasters/notesMaster1.xml" Id="R08f277b5de3b40a9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e0c61ba1081b42a4" /><Relationship Type="http://schemas.openxmlformats.org/officeDocument/2006/relationships/notesMaster" Target="/ppt/notesMasters/notesMaster1.xml" Id="R32bc7572410c4474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02566688e21b4753" /><Relationship Type="http://schemas.openxmlformats.org/officeDocument/2006/relationships/notesMaster" Target="/ppt/notesMasters/notesMaster1.xml" Id="R28733892c59840a9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9477cfaedbf14fbd" /><Relationship Type="http://schemas.openxmlformats.org/officeDocument/2006/relationships/notesMaster" Target="/ppt/notesMasters/notesMaster1.xml" Id="R6cc1c6c0349146d9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9ee7588db5534721" /><Relationship Type="http://schemas.openxmlformats.org/officeDocument/2006/relationships/notesMaster" Target="/ppt/notesMasters/notesMaster1.xml" Id="Rc6113ad19dcf4d7c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6bbd0e7800214d59" /><Relationship Type="http://schemas.openxmlformats.org/officeDocument/2006/relationships/notesMaster" Target="/ppt/notesMasters/notesMaster1.xml" Id="Ra03b763f7060452c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fc2efcfa6b814362" /><Relationship Type="http://schemas.openxmlformats.org/officeDocument/2006/relationships/notesMaster" Target="/ppt/notesMasters/notesMaster1.xml" Id="R47ae504e67794c30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1a78329055de49bc" /><Relationship Type="http://schemas.openxmlformats.org/officeDocument/2006/relationships/notesMaster" Target="/ppt/notesMasters/notesMaster1.xml" Id="R758ec2c9fd304c36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36f702698512458c" /><Relationship Type="http://schemas.openxmlformats.org/officeDocument/2006/relationships/notesMaster" Target="/ppt/notesMasters/notesMaster1.xml" Id="R5d6e718fb43249e3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9e21720e4d04461b" /><Relationship Type="http://schemas.openxmlformats.org/officeDocument/2006/relationships/notesMaster" Target="/ppt/notesMasters/notesMaster1.xml" Id="R61efd2bbdbff4605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9b4ffbabf37a4767" /><Relationship Type="http://schemas.openxmlformats.org/officeDocument/2006/relationships/notesMaster" Target="/ppt/notesMasters/notesMaster1.xml" Id="R04cb9b0935ef49ac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c1545c50922d4c9a" /><Relationship Type="http://schemas.openxmlformats.org/officeDocument/2006/relationships/notesMaster" Target="/ppt/notesMasters/notesMaster1.xml" Id="Rddc5a7ca46414741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7d2aa9571bfc4385" /><Relationship Type="http://schemas.openxmlformats.org/officeDocument/2006/relationships/notesMaster" Target="/ppt/notesMasters/notesMaster1.xml" Id="Ra96df7a2ce8f4549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57b95b07e933423a" /><Relationship Type="http://schemas.openxmlformats.org/officeDocument/2006/relationships/notesMaster" Target="/ppt/notesMasters/notesMaster1.xml" Id="R213c823e0538451a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0865710bf1c34e76" /><Relationship Type="http://schemas.openxmlformats.org/officeDocument/2006/relationships/notesMaster" Target="/ppt/notesMasters/notesMaster1.xml" Id="Ra736fb716ae04419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16508d77893449e3" /><Relationship Type="http://schemas.openxmlformats.org/officeDocument/2006/relationships/notesMaster" Target="/ppt/notesMasters/notesMaster1.xml" Id="Rd04d5617e30249a2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207d4833a0e04d67" /><Relationship Type="http://schemas.openxmlformats.org/officeDocument/2006/relationships/notesMaster" Target="/ppt/notesMasters/notesMaster1.xml" Id="Rb2b0f30b52054fb5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f2d63b2024d84576" /><Relationship Type="http://schemas.openxmlformats.org/officeDocument/2006/relationships/notesMaster" Target="/ppt/notesMasters/notesMaster1.xml" Id="Rbbd0e31f6dc84329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414538ab4a1a4036" /><Relationship Type="http://schemas.openxmlformats.org/officeDocument/2006/relationships/notesMaster" Target="/ppt/notesMasters/notesMaster1.xml" Id="R19f9f6501e254ed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TALK TRACK</a:t>
            </a:r>
          </a:p>
          <a:p xmlns:a="http://schemas.openxmlformats.org/drawingml/2006/main">
            <a:r>
              <a:t>• Introduce yourself and Targum as a corpus of New Testament translations.</a:t>
            </a:r>
          </a:p>
          <a:p xmlns:a="http://schemas.openxmlformats.org/drawingml/2006/main">
            <a:r>
              <a:t>• Introduce the New Testament as an Ancient Greek text with almost two thousand years of translation history.</a:t>
            </a:r>
          </a:p>
          <a:p xmlns:a="http://schemas.openxmlformats.org/drawingml/2006/main">
            <a:r>
              <a:t>• Stress translation both across languages and repeatedly within the same languages.</a:t>
            </a:r>
          </a:p>
          <a:p xmlns:a="http://schemas.openxmlformats.org/drawingml/2006/main">
            <a:r>
              <a:t>• Targum collects these retranslations so their history and variation can be studied together.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FULL NOTES</a:t>
            </a:r>
          </a:p>
          <a:p xmlns:a="http://schemas.openxmlformats.org/drawingml/2006/main">
            <a:r>
              <a:t>Good afternoon. My name is Maciej Rapacz, and I would like to talk about Targum,</a:t>
            </a:r>
          </a:p>
          <a:p xmlns:a="http://schemas.openxmlformats.org/drawingml/2006/main">
            <a:r>
              <a:t>a corpus of New Testament translations.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New Testament is an unusual object of study. It was written in Ancient</a:t>
            </a:r>
          </a:p>
          <a:p xmlns:a="http://schemas.openxmlformats.org/drawingml/2006/main">
            <a:r>
              <a:t>Greek almost two thousand years ago. It has been translated into more</a:t>
            </a:r>
          </a:p>
          <a:p xmlns:a="http://schemas.openxmlformats.org/drawingml/2006/main">
            <a:r>
              <a:t>languages than any other text, but it has also been translated and revised</a:t>
            </a:r>
          </a:p>
          <a:p xmlns:a="http://schemas.openxmlformats.org/drawingml/2006/main">
            <a:r>
              <a:t>repeatedly within many of those languages.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Targum collects these retranslations so that their history and variation can be</a:t>
            </a:r>
          </a:p>
          <a:p xmlns:a="http://schemas.openxmlformats.org/drawingml/2006/main">
            <a:r>
              <a:t>studied together.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/Users/mrapacz/pg/phd/manuscripts/dh2026-targum/0_Main.tex</a:t>
            </a:r>
          </a:p>
          <a:p xmlns:a="http://schemas.openxmlformats.org/drawingml/2006/main">
            <a:r>
              <a:t>- /Users/mrapacz/pg/phd/manuscripts/dh2026-targum/1_Body.tex, Introduction</a:t>
            </a:r>
          </a:p>
          <a:p xmlns:a="http://schemas.openxmlformats.org/drawingml/2006/main">
            <a:r>
              <a:t>- /Users/mrapacz/pg/phd/presentations/dh2026-targum/assets/targum/targum-dotted-taw.png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TALK TRACK</a:t>
            </a:r>
          </a:p>
          <a:p xmlns:a="http://schemas.openxmlformats.org/drawingml/2006/main">
            <a:r>
              <a:t>• Targum is not the first Bible corpus; the difference is the unit of coverage.</a:t>
            </a:r>
          </a:p>
          <a:p xmlns:a="http://schemas.openxmlformats.org/drawingml/2006/main">
            <a:r>
              <a:t>• Earlier corpora maximize the number of languages represented.</a:t>
            </a:r>
          </a:p>
          <a:p xmlns:a="http://schemas.openxmlformats.org/drawingml/2006/main">
            <a:r>
              <a:t>• Targum selects English, French, Italian, Polish, and Spanish and asks how much translation history can be represented within each.</a:t>
            </a:r>
          </a:p>
          <a:p xmlns:a="http://schemas.openxmlformats.org/drawingml/2006/main">
            <a:r>
              <a:t>• Call this the choice between linguistic breadth and historical depth.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FULL NOTES</a:t>
            </a:r>
          </a:p>
          <a:p xmlns:a="http://schemas.openxmlformats.org/drawingml/2006/main">
            <a:r>
              <a:t>Earlier Bible corpora often maximize breadth: the number of languages</a:t>
            </a:r>
          </a:p>
          <a:p xmlns:a="http://schemas.openxmlformats.org/drawingml/2006/main">
            <a:r>
              <a:t>represented. Targum makes a different design choice. We selected English,</a:t>
            </a:r>
          </a:p>
          <a:p xmlns:a="http://schemas.openxmlformats.org/drawingml/2006/main">
            <a:r>
              <a:t>French, Italian, Polish, and Spanish and tried to represent more of the</a:t>
            </a:r>
          </a:p>
          <a:p xmlns:a="http://schemas.openxmlformats.org/drawingml/2006/main">
            <a:r>
              <a:t>translation history inside each of them.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contrast is between linguistic breadth and historical depth. Retranslations,</a:t>
            </a:r>
          </a:p>
          <a:p xmlns:a="http://schemas.openxmlformats.org/drawingml/2006/main">
            <a:r>
              <a:t>revisions, and competing editions are not duplicate noise when translation</a:t>
            </a:r>
          </a:p>
          <a:p xmlns:a="http://schemas.openxmlformats.org/drawingml/2006/main">
            <a:r>
              <a:t>history is the object of study.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/Users/mrapacz/pg/phd/manuscripts/dh2026-targum/1_Body.tex, Introduction and Related Work</a:t>
            </a:r>
          </a:p>
          <a:p xmlns:a="http://schemas.openxmlformats.org/drawingml/2006/main">
            <a:r>
              <a:t>- /Users/mrapacz/pg/phd/presentations/lrec2026/docs/transcript-clean.md, Introduction and motivation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TALK TRACK</a:t>
            </a:r>
          </a:p>
          <a:p xmlns:a="http://schemas.openxmlformats.org/drawingml/2006/main">
            <a:r>
              <a:t>• Reuse the LREC comparison table across English, French, Italian, Polish, Spanish, and the total.</a:t>
            </a:r>
          </a:p>
          <a:p xmlns:a="http://schemas.openxmlformats.org/drawingml/2006/main">
            <a:r>
              <a:t>• Use the LREC labels “Targum” and “Targum unique”; introduce the corpus model only later.</a:t>
            </a:r>
          </a:p>
          <a:p xmlns:a="http://schemas.openxmlformats.org/drawingml/2006/main">
            <a:r>
              <a:t>• Compare 375 unique Targum texts with 91 versions in the largest prior corpus across these languages.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FULL NOTES</a:t>
            </a:r>
          </a:p>
          <a:p xmlns:a="http://schemas.openxmlformats.org/drawingml/2006/main">
            <a:r>
              <a:t>The largest prior Polish count in our comparison was six versions. Targum</a:t>
            </a:r>
          </a:p>
          <a:p xmlns:a="http://schemas.openxmlformats.org/drawingml/2006/main">
            <a:r>
              <a:t>represents twenty-nine Polish editions.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Prior resources and Targum do not use exactly the same identity grain, so this</a:t>
            </a:r>
          </a:p>
          <a:p xmlns:a="http://schemas.openxmlformats.org/drawingml/2006/main">
            <a:r>
              <a:t>is a comparison of represented coverage rather than a claim that every earlier</a:t>
            </a:r>
          </a:p>
          <a:p xmlns:a="http://schemas.openxmlformats.org/drawingml/2006/main">
            <a:r>
              <a:t>row maps neatly to one of our editions.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important point is the amount of within-language variation available for</a:t>
            </a:r>
          </a:p>
          <a:p xmlns:a="http://schemas.openxmlformats.org/drawingml/2006/main">
            <a:r>
              <a:t>analysis.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/Users/mrapacz/pg/phd/manuscripts/dh2026-targum/1_Body.tex, Comparative Depth, Table 2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TALK TRACK</a:t>
            </a:r>
          </a:p>
          <a:p xmlns:a="http://schemas.openxmlformats.org/drawingml/2006/main">
            <a:r>
              <a:t>• Introduce bibliepolskie.pl as an index and reading interface for Polish Bible translations.</a:t>
            </a:r>
          </a:p>
          <a:p xmlns:a="http://schemas.openxmlformats.org/drawingml/2006/main">
            <a:r>
              <a:t>• Use it to distinguish documented translations from texts available for quantitative comparison.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FULL NOTES</a:t>
            </a:r>
          </a:p>
          <a:p xmlns:a="http://schemas.openxmlformats.org/drawingml/2006/main">
            <a:r>
              <a:t>Bibliepolskie.pl documents Polish Bible translations. It is a useful resource</a:t>
            </a:r>
          </a:p>
          <a:p xmlns:a="http://schemas.openxmlformats.org/drawingml/2006/main">
            <a:r>
              <a:t>for finding editions and, in some cases, reading them online.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website is designed for readers. A comparative corpus needs a different</a:t>
            </a:r>
          </a:p>
          <a:p xmlns:a="http://schemas.openxmlformats.org/drawingml/2006/main">
            <a:r>
              <a:t>layer: stable identities, explicit edition boundaries, provenance, and</a:t>
            </a:r>
          </a:p>
          <a:p xmlns:a="http://schemas.openxmlformats.org/drawingml/2006/main">
            <a:r>
              <a:t>machine-readable texts.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https://bibliepolskie.pl/</a:t>
            </a:r>
          </a:p>
          <a:p xmlns:a="http://schemas.openxmlformats.org/drawingml/2006/main">
            <a:r>
              <a:t>- /Users/mrapacz/pg/phd/presentations/lrec2026/presentation/assets/bibliepolskie-screenshot.png</a:t>
            </a:r>
          </a:p>
          <a:p xmlns:a="http://schemas.openxmlformats.org/drawingml/2006/main">
            <a:r>
              <a:t>- /Users/mrapacz/pg/phd/manuscripts/dh2026-targum/1_Body.tex, Comparative Depth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TALK TRACK</a:t>
            </a:r>
          </a:p>
          <a:p xmlns:a="http://schemas.openxmlformats.org/drawingml/2006/main">
            <a:r>
              <a:t>• Reveal that the site lists 45 New Testament translations.</a:t>
            </a:r>
          </a:p>
          <a:p xmlns:a="http://schemas.openxmlformats.org/drawingml/2006/main">
            <a:r>
              <a:t>• Use the number to establish the depth of the documented Polish tradition.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FULL NOTES</a:t>
            </a:r>
          </a:p>
          <a:p xmlns:a="http://schemas.openxmlformats.org/drawingml/2006/main">
            <a:r>
              <a:t>At the time of the study, the website listed forty-five New Testament</a:t>
            </a:r>
          </a:p>
          <a:p xmlns:a="http://schemas.openxmlformats.org/drawingml/2006/main">
            <a:r>
              <a:t>translations.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That number tells us that the history is much deeper than one standard Polish</a:t>
            </a:r>
          </a:p>
          <a:p xmlns:a="http://schemas.openxmlformats.org/drawingml/2006/main">
            <a:r>
              <a:t>Bible. It does not yet tell us which texts are available or how the listed</a:t>
            </a:r>
          </a:p>
          <a:p xmlns:a="http://schemas.openxmlformats.org/drawingml/2006/main">
            <a:r>
              <a:t>translations relate to one another.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https://bibliepolskie.pl/</a:t>
            </a:r>
          </a:p>
          <a:p xmlns:a="http://schemas.openxmlformats.org/drawingml/2006/main">
            <a:r>
              <a:t>- /Users/mrapacz/pg/phd/manuscripts/dh2026-targum/1_Body.tex, Comparative Depth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TALK TRACK</a:t>
            </a:r>
          </a:p>
          <a:p xmlns:a="http://schemas.openxmlformats.org/drawingml/2006/main">
            <a:r>
              <a:t>• Reveal that around 20 can be read online.</a:t>
            </a:r>
          </a:p>
          <a:p xmlns:a="http://schemas.openxmlformats.org/drawingml/2006/main">
            <a:r>
              <a:t>• A qualitative researcher can inspect these texts directly; a quantitative researcher needs structured, machine-readable access.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FULL NOTES</a:t>
            </a:r>
          </a:p>
          <a:p xmlns:a="http://schemas.openxmlformats.org/drawingml/2006/main">
            <a:r>
              <a:t>Around twenty of the listed New Testament translations could be read online.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For manual reading, that is already substantial. For comparative research,</a:t>
            </a:r>
          </a:p>
          <a:p xmlns:a="http://schemas.openxmlformats.org/drawingml/2006/main">
            <a:r>
              <a:t>online availability is only the start: the texts still need to be collected,</a:t>
            </a:r>
          </a:p>
          <a:p xmlns:a="http://schemas.openxmlformats.org/drawingml/2006/main">
            <a:r>
              <a:t>identified, and related to editions and works.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https://bibliepolskie.pl/</a:t>
            </a:r>
          </a:p>
          <a:p xmlns:a="http://schemas.openxmlformats.org/drawingml/2006/main">
            <a:r>
              <a:t>- /Users/mrapacz/pg/phd/manuscripts/dh2026-targum/1_Body.tex, Comparative Depth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TALK TRACK</a:t>
            </a:r>
          </a:p>
          <a:p xmlns:a="http://schemas.openxmlformats.org/drawingml/2006/main">
            <a:r>
              <a:t>• Reuse the LREC comparison table across English, French, Italian, Polish, Spanish, and the total.</a:t>
            </a:r>
          </a:p>
          <a:p xmlns:a="http://schemas.openxmlformats.org/drawingml/2006/main">
            <a:r>
              <a:t>• Use the LREC labels “Targum” and “Targum unique”; introduce the corpus model only later.</a:t>
            </a:r>
          </a:p>
          <a:p xmlns:a="http://schemas.openxmlformats.org/drawingml/2006/main">
            <a:r>
              <a:t>• Compare 375 unique Targum texts with 91 versions in the largest prior corpus across these languages.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FULL NOTES</a:t>
            </a:r>
          </a:p>
          <a:p xmlns:a="http://schemas.openxmlformats.org/drawingml/2006/main">
            <a:r>
              <a:t>The largest prior Polish count in our comparison was six versions. Targum</a:t>
            </a:r>
          </a:p>
          <a:p xmlns:a="http://schemas.openxmlformats.org/drawingml/2006/main">
            <a:r>
              <a:t>represents twenty-nine Polish editions.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Prior resources and Targum do not use exactly the same identity grain, so this</a:t>
            </a:r>
          </a:p>
          <a:p xmlns:a="http://schemas.openxmlformats.org/drawingml/2006/main">
            <a:r>
              <a:t>is a comparison of represented coverage rather than a claim that every earlier</a:t>
            </a:r>
          </a:p>
          <a:p xmlns:a="http://schemas.openxmlformats.org/drawingml/2006/main">
            <a:r>
              <a:t>row maps neatly to one of our editions.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important point is the amount of within-language variation available for</a:t>
            </a:r>
          </a:p>
          <a:p xmlns:a="http://schemas.openxmlformats.org/drawingml/2006/main">
            <a:r>
              <a:t>analysis.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/Users/mrapacz/pg/phd/manuscripts/dh2026-targum/1_Body.tex, Comparative Depth, Table 2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TALK TRACK</a:t>
            </a:r>
          </a:p>
          <a:p xmlns:a="http://schemas.openxmlformats.org/drawingml/2006/main">
            <a:r>
              <a:t>• Explain that 712 source instances came from 15 source categories, including a manually curated collection.</a:t>
            </a:r>
          </a:p>
          <a:p xmlns:a="http://schemas.openxmlformats.org/drawingml/2006/main">
            <a:r>
              <a:t>• Name the mixture of language-specific repositories and international aggregators.</a:t>
            </a:r>
          </a:p>
          <a:p xmlns:a="http://schemas.openxmlformats.org/drawingml/2006/main">
            <a:r>
              <a:t>• Combining sources increases coverage but makes overlap unavoidable.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FULL NOTES</a:t>
            </a:r>
          </a:p>
          <a:p xmlns:a="http://schemas.openxmlformats.org/drawingml/2006/main">
            <a:r>
              <a:t>We collected six hundred and fifty-one source instances from thirteen source</a:t>
            </a:r>
          </a:p>
          <a:p xmlns:a="http://schemas.openxmlformats.org/drawingml/2006/main">
            <a:r>
              <a:t>libraries: twelve websites and the eBible corpus.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same translation may occur on several sites. We keep the observed copies</a:t>
            </a:r>
          </a:p>
          <a:p xmlns:a="http://schemas.openxmlformats.org/drawingml/2006/main">
            <a:r>
              <a:t>until we can decide which edition and work each one represents.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No single source gave us the full collection. Combining sources increased</a:t>
            </a:r>
          </a:p>
          <a:p xmlns:a="http://schemas.openxmlformats.org/drawingml/2006/main">
            <a:r>
              <a:t>coverage, but it also multiplied labels, repeated texts, and source-specific</a:t>
            </a:r>
          </a:p>
          <a:p xmlns:a="http://schemas.openxmlformats.org/drawingml/2006/main">
            <a:r>
              <a:t>errors.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/Users/mrapacz/pg/phd/manuscripts/dh2026-targum/1_Body.tex, Acquisition and Processing, Table 1</a:t>
            </a:r>
          </a:p>
          <a:p xmlns:a="http://schemas.openxmlformats.org/drawingml/2006/main">
            <a:r>
              <a:t>- /Users/mrapacz/pg/phd/targum/public/targum-corpus-public/manifest.json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TALK TRACK</a:t>
            </a:r>
          </a:p>
          <a:p xmlns:a="http://schemas.openxmlformats.org/drawingml/2006/main">
            <a:r>
              <a:t>• Point out that the King James Version appears under several labels.</a:t>
            </a:r>
          </a:p>
          <a:p xmlns:a="http://schemas.openxmlformats.org/drawingml/2006/main">
            <a:r>
              <a:t>• Ask how many genuinely distinct translations or editions the 712 observed copies represent.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FULL NOTES</a:t>
            </a:r>
          </a:p>
          <a:p xmlns:a="http://schemas.openxmlformats.org/drawingml/2006/main">
            <a:r>
              <a:t>The King James Version appears under several names and on several sites.</a:t>
            </a:r>
          </a:p>
          <a:p xmlns:a="http://schemas.openxmlformats.org/drawingml/2006/main">
            <a:r>
              <a:t>CrossBible even distinguishes 1611 and 1769 in its labels.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At collection time, these labels are source claims. They do not by themselves</a:t>
            </a:r>
          </a:p>
          <a:p xmlns:a="http://schemas.openxmlformats.org/drawingml/2006/main">
            <a:r>
              <a:t>tell us whether two rows contain the same edition, different revisions of one</a:t>
            </a:r>
          </a:p>
          <a:p xmlns:a="http://schemas.openxmlformats.org/drawingml/2006/main">
            <a:r>
              <a:t>work, or a source-specific error.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Even this familiar name cannot be resolved reliably by string matching.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/Users/mrapacz/pg/phd/targum/public/targum-corpus-public/instances.tsv, King James rows</a:t>
            </a:r>
          </a:p>
          <a:p xmlns:a="http://schemas.openxmlformats.org/drawingml/2006/main">
            <a:r>
              <a:t>- /Users/mrapacz/pg/phd/targum/packages/canon/src/canon/data/works/king-james-version.yaml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TALK TRACK</a:t>
            </a:r>
          </a:p>
          <a:p xmlns:a="http://schemas.openxmlformats.org/drawingml/2006/main">
            <a:r>
              <a:t>• Present the first shortcut: keep one source.</a:t>
            </a:r>
          </a:p>
          <a:p xmlns:a="http://schemas.openxmlformats.org/drawingml/2006/main">
            <a:r>
              <a:t>• Explain that it avoids overlap by sacrificing the additional coverage gained from combining sources.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FULL NOTES</a:t>
            </a:r>
          </a:p>
          <a:p xmlns:a="http://schemas.openxmlformats.org/drawingml/2006/main">
            <a:r>
              <a:t>We could choose one source and discard the rest. That would hide disagreements</a:t>
            </a:r>
          </a:p>
          <a:p xmlns:a="http://schemas.openxmlformats.org/drawingml/2006/main">
            <a:r>
              <a:t>between sites and omit editions that appear only elsewhere.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/Users/mrapacz/pg/phd/manuscripts/dh2026-targum/1_Body.tex, Canonicalization and Cross-Source Validation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TALK TRACK</a:t>
            </a:r>
          </a:p>
          <a:p xmlns:a="http://schemas.openxmlformats.org/drawingml/2006/main">
            <a:r>
              <a:t>• Present the second shortcut: remove texts above a similarity threshold.</a:t>
            </a:r>
          </a:p>
          <a:p xmlns:a="http://schemas.openxmlformats.org/drawingml/2006/main">
            <a:r>
              <a:t>• Explain that the threshold is necessarily a research decision about how much difference counts as uniqueness.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FULL NOTES</a:t>
            </a:r>
          </a:p>
          <a:p xmlns:a="http://schemas.openxmlformats.org/drawingml/2006/main">
            <a:r>
              <a:t>We could filter by lexical similarity. Similarity helps us find candidates, but</a:t>
            </a:r>
          </a:p>
          <a:p xmlns:a="http://schemas.openxmlformats.org/drawingml/2006/main">
            <a:r>
              <a:t>it cannot decide whether a small difference is a parser error, a source typo,</a:t>
            </a:r>
          </a:p>
          <a:p xmlns:a="http://schemas.openxmlformats.org/drawingml/2006/main">
            <a:r>
              <a:t>or a historical revision.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/Users/mrapacz/pg/phd/manuscripts/dh2026-targum/1_Body.tex, Canonicalization and Cross-Source Validation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TALK TRACK</a:t>
            </a:r>
          </a:p>
          <a:p xmlns:a="http://schemas.openxmlformats.org/drawingml/2006/main">
            <a:r>
              <a:t>• Different researchers may want one representative KJV, several historical KJV editions, or the same edition as distributed by different sites.</a:t>
            </a:r>
          </a:p>
          <a:p xmlns:a="http://schemas.openxmlformats.org/drawingml/2006/main">
            <a:r>
              <a:t>• Filtering in advance would define uniqueness for those researchers.</a:t>
            </a:r>
          </a:p>
          <a:p xmlns:a="http://schemas.openxmlformats.org/drawingml/2006/main">
            <a:r>
              <a:t>• Retain the repetition because small changes and cross-source disagreements can themselves be evidence.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FULL NOTES</a:t>
            </a:r>
          </a:p>
          <a:p xmlns:a="http://schemas.openxmlformats.org/drawingml/2006/main">
            <a:r>
              <a:t>Both shortcuts decide what counts as a duplicate before the research begins.</a:t>
            </a:r>
          </a:p>
          <a:p xmlns:a="http://schemas.openxmlformats.org/drawingml/2006/main">
            <a:r>
              <a:t>They either remove source disagreement or collapse revisions because their</a:t>
            </a:r>
          </a:p>
          <a:p xmlns:a="http://schemas.openxmlformats.org/drawingml/2006/main">
            <a:r>
              <a:t>texts happen to be close.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/Users/mrapacz/pg/phd/manuscripts/dh2026-targum/1_Body.tex, Canonicalization and Cross-Source Validation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TALK TRACK</a:t>
            </a:r>
          </a:p>
          <a:p xmlns:a="http://schemas.openxmlformats.org/drawingml/2006/main">
            <a:r>
              <a:t>• State the Targum response: retain every observed copy and annotate the edition and work it represents.</a:t>
            </a:r>
          </a:p>
          <a:p xmlns:a="http://schemas.openxmlformats.org/drawingml/2006/main">
            <a:r>
              <a:t>• Let users collapse the data to instances, editions, or works according to their question.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FULL NOTES</a:t>
            </a:r>
          </a:p>
          <a:p xmlns:a="http://schemas.openxmlformats.org/drawingml/2006/main">
            <a:r>
              <a:t>So we annotate the relationship. We retain the observed copy, identify its</a:t>
            </a:r>
          </a:p>
          <a:p xmlns:a="http://schemas.openxmlformats.org/drawingml/2006/main">
            <a:r>
              <a:t>edition, and connect that edition to a work.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/Users/mrapacz/pg/phd/manuscripts/dh2026-targum/1_Body.tex, Canonicalization and Cross-Source Validation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TALK TRACK</a:t>
            </a:r>
          </a:p>
          <a:p xmlns:a="http://schemas.openxmlformats.org/drawingml/2006/main">
            <a:r>
              <a:t>• Walk through the KJV-1769 instance, curated edition, and King James Version work.</a:t>
            </a:r>
          </a:p>
          <a:p xmlns:a="http://schemas.openxmlformats.org/drawingml/2006/main">
            <a:r>
              <a:t>• Describe this as the most demanding part of the construction process: 712 instances were inspected and reconciled.</a:t>
            </a:r>
          </a:p>
          <a:p xmlns:a="http://schemas.openxmlformats.org/drawingml/2006/main">
            <a:r>
              <a:t>• Use website labels first, then publisher or catalogue records, comparison with already identified copies, and scanned historical editions.</a:t>
            </a:r>
          </a:p>
          <a:p xmlns:a="http://schemas.openxmlformats.org/drawingml/2006/main">
            <a:r>
              <a:t>• The result is a documented binding rather than an identity inferred from similarity alone.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FULL NOTES</a:t>
            </a:r>
          </a:p>
          <a:p xmlns:a="http://schemas.openxmlformats.org/drawingml/2006/main">
            <a:r>
              <a:t>CrossBible exposes an instance called KJV-1769. We retain its source identifier</a:t>
            </a:r>
          </a:p>
          <a:p xmlns:a="http://schemas.openxmlformats.org/drawingml/2006/main">
            <a:r>
              <a:t>and label, bind it to the curated edition king-james-version-1769, and connect</a:t>
            </a:r>
          </a:p>
          <a:p xmlns:a="http://schemas.openxmlformats.org/drawingml/2006/main">
            <a:r>
              <a:t>that edition to the King James Version work.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site label is evidence, but it is not always sufficient. Across the corpus</a:t>
            </a:r>
          </a:p>
          <a:p xmlns:a="http://schemas.openxmlformats.org/drawingml/2006/main">
            <a:r>
              <a:t>we also consulted publisher pages, catalogues, secondary references, scanned</a:t>
            </a:r>
          </a:p>
          <a:p xmlns:a="http://schemas.openxmlformats.org/drawingml/2006/main">
            <a:r>
              <a:t>editions, and comparisons with other source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mapping is a research decision that can be inspected and corrected.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/Users/mrapacz/pg/phd/targum/public/targum-corpus-public/instances.tsv, crossbible.com KJV-1769 row</a:t>
            </a:r>
          </a:p>
          <a:p xmlns:a="http://schemas.openxmlformats.org/drawingml/2006/main">
            <a:r>
              <a:t>- /Users/mrapacz/pg/phd/targum/packages/canon/src/canon/data/works/king-james-version.yaml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TALK TRACK</a:t>
            </a:r>
          </a:p>
          <a:p xmlns:a="http://schemas.openxmlformats.org/drawingml/2006/main">
            <a:r>
              <a:t>• Follow the main sequence: index, scrape, text review, annotate, validation.</a:t>
            </a:r>
          </a:p>
          <a:p xmlns:a="http://schemas.openxmlformats.org/drawingml/2006/main">
            <a:r>
              <a:t>• Treat parsing as part of scraping and text review, not as a separate visible stage.</a:t>
            </a:r>
          </a:p>
          <a:p xmlns:a="http://schemas.openxmlformats.org/drawingml/2006/main">
            <a:r>
              <a:t>• Text Review happens separately for each observed instance.</a:t>
            </a:r>
          </a:p>
          <a:p xmlns:a="http://schemas.openxmlformats.org/drawingml/2006/main">
            <a:r>
              <a:t>• Validation compares several instances and may send the process back to scraping or annotation.</a:t>
            </a:r>
          </a:p>
          <a:p xmlns:a="http://schemas.openxmlformats.org/drawingml/2006/main">
            <a:r>
              <a:t>• Unexpected differences may indicate scraping errors, incorrect annotations, or genuine source discrepancies.</a:t>
            </a:r>
          </a:p>
          <a:p xmlns:a="http://schemas.openxmlformats.org/drawingml/2006/main">
            <a:r>
              <a:t>• Similarity locates cases for inspection; it does not define identity automatically.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FULL NOTES</a:t>
            </a:r>
          </a:p>
          <a:p xmlns:a="http://schemas.openxmlformats.org/drawingml/2006/main">
            <a:r>
              <a:t>We first index the available translations. We then scrape and cache the texts,</a:t>
            </a:r>
          </a:p>
          <a:p xmlns:a="http://schemas.openxmlformats.org/drawingml/2006/main">
            <a:r>
              <a:t>including parsing, and review each observed instance before annotation.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Validation uses expected relationships between several instances as a reference</a:t>
            </a:r>
          </a:p>
          <a:p xmlns:a="http://schemas.openxmlformats.org/drawingml/2006/main">
            <a:r>
              <a:t>point. Unexpected differences can reveal a scraping problem, an incorrect</a:t>
            </a:r>
          </a:p>
          <a:p xmlns:a="http://schemas.openxmlformats.org/drawingml/2006/main">
            <a:r>
              <a:t>annotation, or a genuine discrepancy in the source texts.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Lexical similarity helps us locate cases for inspection, but it does not define</a:t>
            </a:r>
          </a:p>
          <a:p xmlns:a="http://schemas.openxmlformats.org/drawingml/2006/main">
            <a:r>
              <a:t>identity automatically.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/Users/mrapacz/pg/phd/manuscripts/dh2026-targum/1_Body.tex, Acquisition and Processing, Canonicalization, and Cross-Source Validation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TALK TRACK</a:t>
            </a:r>
          </a:p>
          <a:p xmlns:a="http://schemas.openxmlformats.org/drawingml/2006/main">
            <a:r>
              <a:t>• Give the current counts: 712 instances, 375 editions, 235 works.</a:t>
            </a:r>
          </a:p>
          <a:p xmlns:a="http://schemas.openxmlformats.org/drawingml/2006/main">
            <a:r>
              <a:t>• Explain the hierarchy in one sentence: observed source copies map to editions, and editions map to works.</a:t>
            </a:r>
          </a:p>
          <a:p xmlns:a="http://schemas.openxmlformats.org/drawingml/2006/main">
            <a:r>
              <a:t>• Add the two edition-level annotations used in the talk: publication year and copyright status.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FULL NOTES</a:t>
            </a:r>
          </a:p>
          <a:p xmlns:a="http://schemas.openxmlformats.org/drawingml/2006/main">
            <a:r>
              <a:t>Targum is one corpus built around five languages. It currently contains two</a:t>
            </a:r>
          </a:p>
          <a:p xmlns:a="http://schemas.openxmlformats.org/drawingml/2006/main">
            <a:r>
              <a:t>hundred and thirty-five translation works, represented by three hundred and</a:t>
            </a:r>
          </a:p>
          <a:p xmlns:a="http://schemas.openxmlformats.org/drawingml/2006/main">
            <a:r>
              <a:t>seventy-five editions and seven hundred and twelve observed source instances.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 instance is the copy observed at one source, together with its edition</a:t>
            </a:r>
          </a:p>
          <a:p xmlns:a="http://schemas.openxmlformats.org/drawingml/2006/main">
            <a:r>
              <a:t>binding. At edition level, we provide a normalized display name, publication</a:t>
            </a:r>
          </a:p>
          <a:p xmlns:a="http://schemas.openxmlformats.org/drawingml/2006/main">
            <a:r>
              <a:t>year, copyright status, and work binding. At work level, we provide the</a:t>
            </a:r>
          </a:p>
          <a:p xmlns:a="http://schemas.openxmlformats.org/drawingml/2006/main">
            <a:r>
              <a:t>normalized translation name.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Researchers can choose the grain their question requires without silently</a:t>
            </a:r>
          </a:p>
          <a:p xmlns:a="http://schemas.openxmlformats.org/drawingml/2006/main">
            <a:r>
              <a:t>flattening one level into another.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/Users/mrapacz/pg/phd/targum/public/targum-corpus-public/instances.tsv</a:t>
            </a:r>
          </a:p>
          <a:p xmlns:a="http://schemas.openxmlformats.org/drawingml/2006/main">
            <a:r>
              <a:t>- /Users/mrapacz/pg/phd/targum/public/targum-corpus-public/editions.tsv</a:t>
            </a:r>
          </a:p>
          <a:p xmlns:a="http://schemas.openxmlformats.org/drawingml/2006/main">
            <a:r>
              <a:t>- /Users/mrapacz/pg/phd/targum/public/targum-corpus-public/works.tsv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TALK TRACK</a:t>
            </a:r>
          </a:p>
          <a:p xmlns:a="http://schemas.openxmlformats.org/drawingml/2006/main">
            <a:r>
              <a:t>• Give the current counts: 712 instances, 375 editions, 235 works.</a:t>
            </a:r>
          </a:p>
          <a:p xmlns:a="http://schemas.openxmlformats.org/drawingml/2006/main">
            <a:r>
              <a:t>• Explain the hierarchy in one sentence: observed source copies map to editions, and editions map to works.</a:t>
            </a:r>
          </a:p>
          <a:p xmlns:a="http://schemas.openxmlformats.org/drawingml/2006/main">
            <a:r>
              <a:t>• Add the two edition-level annotations used in the talk: publication year and copyright status.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FULL NOTES</a:t>
            </a:r>
          </a:p>
          <a:p xmlns:a="http://schemas.openxmlformats.org/drawingml/2006/main">
            <a:r>
              <a:t>Targum is one corpus built around five languages. It currently contains two</a:t>
            </a:r>
          </a:p>
          <a:p xmlns:a="http://schemas.openxmlformats.org/drawingml/2006/main">
            <a:r>
              <a:t>hundred and thirty-five translation works, represented by three hundred and</a:t>
            </a:r>
          </a:p>
          <a:p xmlns:a="http://schemas.openxmlformats.org/drawingml/2006/main">
            <a:r>
              <a:t>seventy-five editions and seven hundred and twelve observed source instances.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 instance is the copy observed at one source, together with its edition</a:t>
            </a:r>
          </a:p>
          <a:p xmlns:a="http://schemas.openxmlformats.org/drawingml/2006/main">
            <a:r>
              <a:t>binding. At edition level, we provide a normalized display name, publication</a:t>
            </a:r>
          </a:p>
          <a:p xmlns:a="http://schemas.openxmlformats.org/drawingml/2006/main">
            <a:r>
              <a:t>year, copyright status, and work binding. At work level, we provide the</a:t>
            </a:r>
          </a:p>
          <a:p xmlns:a="http://schemas.openxmlformats.org/drawingml/2006/main">
            <a:r>
              <a:t>normalized translation name.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Researchers can choose the grain their question requires without silently</a:t>
            </a:r>
          </a:p>
          <a:p xmlns:a="http://schemas.openxmlformats.org/drawingml/2006/main">
            <a:r>
              <a:t>flattening one level into another.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/Users/mrapacz/pg/phd/targum/public/targum-corpus-public/instances.tsv</a:t>
            </a:r>
          </a:p>
          <a:p xmlns:a="http://schemas.openxmlformats.org/drawingml/2006/main">
            <a:r>
              <a:t>- /Users/mrapacz/pg/phd/targum/public/targum-corpus-public/editions.tsv</a:t>
            </a:r>
          </a:p>
          <a:p xmlns:a="http://schemas.openxmlformats.org/drawingml/2006/main">
            <a:r>
              <a:t>- /Users/mrapacz/pg/phd/targum/public/targum-corpus-public/works.tsv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TALK TRACK</a:t>
            </a:r>
          </a:p>
          <a:p xmlns:a="http://schemas.openxmlformats.org/drawingml/2006/main">
            <a:r>
              <a:t>• Give the current counts: 712 instances, 375 editions, 235 works.</a:t>
            </a:r>
          </a:p>
          <a:p xmlns:a="http://schemas.openxmlformats.org/drawingml/2006/main">
            <a:r>
              <a:t>• Explain the hierarchy in one sentence: observed source copies map to editions, and editions map to works.</a:t>
            </a:r>
          </a:p>
          <a:p xmlns:a="http://schemas.openxmlformats.org/drawingml/2006/main">
            <a:r>
              <a:t>• Add the two edition-level annotations used in the talk: publication year and copyright status.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FULL NOTES</a:t>
            </a:r>
          </a:p>
          <a:p xmlns:a="http://schemas.openxmlformats.org/drawingml/2006/main">
            <a:r>
              <a:t>Targum is one corpus built around five languages. It currently contains two</a:t>
            </a:r>
          </a:p>
          <a:p xmlns:a="http://schemas.openxmlformats.org/drawingml/2006/main">
            <a:r>
              <a:t>hundred and thirty-five translation works, represented by three hundred and</a:t>
            </a:r>
          </a:p>
          <a:p xmlns:a="http://schemas.openxmlformats.org/drawingml/2006/main">
            <a:r>
              <a:t>seventy-five editions and seven hundred and twelve observed source instances.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 instance is the copy observed at one source, together with its edition</a:t>
            </a:r>
          </a:p>
          <a:p xmlns:a="http://schemas.openxmlformats.org/drawingml/2006/main">
            <a:r>
              <a:t>binding. At edition level, we provide a normalized display name, publication</a:t>
            </a:r>
          </a:p>
          <a:p xmlns:a="http://schemas.openxmlformats.org/drawingml/2006/main">
            <a:r>
              <a:t>year, copyright status, and work binding. At work level, we provide the</a:t>
            </a:r>
          </a:p>
          <a:p xmlns:a="http://schemas.openxmlformats.org/drawingml/2006/main">
            <a:r>
              <a:t>normalized translation name.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Researchers can choose the grain their question requires without silently</a:t>
            </a:r>
          </a:p>
          <a:p xmlns:a="http://schemas.openxmlformats.org/drawingml/2006/main">
            <a:r>
              <a:t>flattening one level into another.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/Users/mrapacz/pg/phd/targum/public/targum-corpus-public/instances.tsv</a:t>
            </a:r>
          </a:p>
          <a:p xmlns:a="http://schemas.openxmlformats.org/drawingml/2006/main">
            <a:r>
              <a:t>- /Users/mrapacz/pg/phd/targum/public/targum-corpus-public/editions.tsv</a:t>
            </a:r>
          </a:p>
          <a:p xmlns:a="http://schemas.openxmlformats.org/drawingml/2006/main">
            <a:r>
              <a:t>- /Users/mrapacz/pg/phd/targum/public/targum-corpus-public/works.tsv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TALK TRACK</a:t>
            </a:r>
          </a:p>
          <a:p xmlns:a="http://schemas.openxmlformats.org/drawingml/2006/main">
            <a:r>
              <a:t>• Give the current counts: 712 instances, 375 editions, 235 works.</a:t>
            </a:r>
          </a:p>
          <a:p xmlns:a="http://schemas.openxmlformats.org/drawingml/2006/main">
            <a:r>
              <a:t>• Explain the hierarchy in one sentence: observed source copies map to editions, and editions map to works.</a:t>
            </a:r>
          </a:p>
          <a:p xmlns:a="http://schemas.openxmlformats.org/drawingml/2006/main">
            <a:r>
              <a:t>• Add the two edition-level annotations used in the talk: publication year and copyright status.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FULL NOTES</a:t>
            </a:r>
          </a:p>
          <a:p xmlns:a="http://schemas.openxmlformats.org/drawingml/2006/main">
            <a:r>
              <a:t>Targum is one corpus built around five languages. It currently contains two</a:t>
            </a:r>
          </a:p>
          <a:p xmlns:a="http://schemas.openxmlformats.org/drawingml/2006/main">
            <a:r>
              <a:t>hundred and thirty-five translation works, represented by three hundred and</a:t>
            </a:r>
          </a:p>
          <a:p xmlns:a="http://schemas.openxmlformats.org/drawingml/2006/main">
            <a:r>
              <a:t>seventy-five editions and seven hundred and twelve observed source instances.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 instance is the copy observed at one source, together with its edition</a:t>
            </a:r>
          </a:p>
          <a:p xmlns:a="http://schemas.openxmlformats.org/drawingml/2006/main">
            <a:r>
              <a:t>binding. At edition level, we provide a normalized display name, publication</a:t>
            </a:r>
          </a:p>
          <a:p xmlns:a="http://schemas.openxmlformats.org/drawingml/2006/main">
            <a:r>
              <a:t>year, copyright status, and work binding. At work level, we provide the</a:t>
            </a:r>
          </a:p>
          <a:p xmlns:a="http://schemas.openxmlformats.org/drawingml/2006/main">
            <a:r>
              <a:t>normalized translation name.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Researchers can choose the grain their question requires without silently</a:t>
            </a:r>
          </a:p>
          <a:p xmlns:a="http://schemas.openxmlformats.org/drawingml/2006/main">
            <a:r>
              <a:t>flattening one level into another.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/Users/mrapacz/pg/phd/targum/public/targum-corpus-public/instances.tsv</a:t>
            </a:r>
          </a:p>
          <a:p xmlns:a="http://schemas.openxmlformats.org/drawingml/2006/main">
            <a:r>
              <a:t>- /Users/mrapacz/pg/phd/targum/public/targum-corpus-public/editions.tsv</a:t>
            </a:r>
          </a:p>
          <a:p xmlns:a="http://schemas.openxmlformats.org/drawingml/2006/main">
            <a:r>
              <a:t>- /Users/mrapacz/pg/phd/targum/public/targum-corpus-public/works.tsv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TALK TRACK</a:t>
            </a:r>
          </a:p>
          <a:p xmlns:a="http://schemas.openxmlformats.org/drawingml/2006/main">
            <a:r>
              <a:t>• Give the current counts: 712 instances, 375 editions, 235 works.</a:t>
            </a:r>
          </a:p>
          <a:p xmlns:a="http://schemas.openxmlformats.org/drawingml/2006/main">
            <a:r>
              <a:t>• Explain the hierarchy in one sentence: observed source copies map to editions, and editions map to works.</a:t>
            </a:r>
          </a:p>
          <a:p xmlns:a="http://schemas.openxmlformats.org/drawingml/2006/main">
            <a:r>
              <a:t>• Add the two edition-level annotations used in the talk: publication year and copyright status.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FULL NOTES</a:t>
            </a:r>
          </a:p>
          <a:p xmlns:a="http://schemas.openxmlformats.org/drawingml/2006/main">
            <a:r>
              <a:t>Targum is one corpus built around five languages. It currently contains two</a:t>
            </a:r>
          </a:p>
          <a:p xmlns:a="http://schemas.openxmlformats.org/drawingml/2006/main">
            <a:r>
              <a:t>hundred and thirty-five translation works, represented by three hundred and</a:t>
            </a:r>
          </a:p>
          <a:p xmlns:a="http://schemas.openxmlformats.org/drawingml/2006/main">
            <a:r>
              <a:t>seventy-five editions and seven hundred and twelve observed source instances.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 instance is the copy observed at one source, together with its edition</a:t>
            </a:r>
          </a:p>
          <a:p xmlns:a="http://schemas.openxmlformats.org/drawingml/2006/main">
            <a:r>
              <a:t>binding. At edition level, we provide a normalized display name, publication</a:t>
            </a:r>
          </a:p>
          <a:p xmlns:a="http://schemas.openxmlformats.org/drawingml/2006/main">
            <a:r>
              <a:t>year, copyright status, and work binding. At work level, we provide the</a:t>
            </a:r>
          </a:p>
          <a:p xmlns:a="http://schemas.openxmlformats.org/drawingml/2006/main">
            <a:r>
              <a:t>normalized translation name.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Researchers can choose the grain their question requires without silently</a:t>
            </a:r>
          </a:p>
          <a:p xmlns:a="http://schemas.openxmlformats.org/drawingml/2006/main">
            <a:r>
              <a:t>flattening one level into another.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/Users/mrapacz/pg/phd/targum/public/targum-corpus-public/instances.tsv</a:t>
            </a:r>
          </a:p>
          <a:p xmlns:a="http://schemas.openxmlformats.org/drawingml/2006/main">
            <a:r>
              <a:t>- /Users/mrapacz/pg/phd/targum/public/targum-corpus-public/editions.tsv</a:t>
            </a:r>
          </a:p>
          <a:p xmlns:a="http://schemas.openxmlformats.org/drawingml/2006/main">
            <a:r>
              <a:t>- /Users/mrapacz/pg/phd/targum/public/targum-corpus-public/works.tsv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TALK TRACK</a:t>
            </a:r>
          </a:p>
          <a:p xmlns:a="http://schemas.openxmlformats.org/drawingml/2006/main">
            <a:r>
              <a:t>• Most works have one represented edition: 162 of 235.</a:t>
            </a:r>
          </a:p>
          <a:p xmlns:a="http://schemas.openxmlformats.org/drawingml/2006/main">
            <a:r>
              <a:t>• The remainder have two, three, or more represented editions; a few have six or more.</a:t>
            </a:r>
          </a:p>
          <a:p xmlns:a="http://schemas.openxmlformats.org/drawingml/2006/main">
            <a:r>
              <a:t>• The histogram shows why work and edition cannot be treated as interchangeable counts.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FULL NOTES</a:t>
            </a:r>
          </a:p>
          <a:p xmlns:a="http://schemas.openxmlformats.org/drawingml/2006/main">
            <a:r>
              <a:t>Most works have only one represented edition: one hundred and sixty-five of</a:t>
            </a:r>
          </a:p>
          <a:p xmlns:a="http://schemas.openxmlformats.org/drawingml/2006/main">
            <a:r>
              <a:t>two hundred and twenty-three.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remaining works have two, three, or more represented editions, and a few</a:t>
            </a:r>
          </a:p>
          <a:p xmlns:a="http://schemas.openxmlformats.org/drawingml/2006/main">
            <a:r>
              <a:t>have six or more. The histogram makes the distinction between a translation</a:t>
            </a:r>
          </a:p>
          <a:p xmlns:a="http://schemas.openxmlformats.org/drawingml/2006/main">
            <a:r>
              <a:t>work and a published edition visible rather than collapsing both into one</a:t>
            </a:r>
          </a:p>
          <a:p xmlns:a="http://schemas.openxmlformats.org/drawingml/2006/main">
            <a:r>
              <a:t>count.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/Users/mrapacz/pg/phd/targum/interfaces/viewer/public/data/landing.json, stats.editionHist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TALK TRACK</a:t>
            </a:r>
          </a:p>
          <a:p xmlns:a="http://schemas.openxmlformats.org/drawingml/2006/main">
            <a:r>
              <a:t>• Copyright status is a coarse edition-level annotation: public domain, open license, or copyrighted.</a:t>
            </a:r>
          </a:p>
          <a:p xmlns:a="http://schemas.openxmlformats.org/drawingml/2006/main">
            <a:r>
              <a:t>• Roughly 40% of editions are marked public domain or openly licensed; roughly 60% are copyrighted.</a:t>
            </a:r>
          </a:p>
          <a:p xmlns:a="http://schemas.openxmlformats.org/drawingml/2006/main">
            <a:r>
              <a:t>• The distinction determines which texts can be redistributed openly, while all editions remain represented in the metadata.</a:t>
            </a:r>
          </a:p>
          <a:p xmlns:a="http://schemas.openxmlformats.org/drawingml/2006/main">
            <a:r>
              <a:t>• Modern copyrighted translations are part of the historical coverage that public-domain-only corpora tend to omit.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FULL NOTES</a:t>
            </a:r>
          </a:p>
          <a:p xmlns:a="http://schemas.openxmlformats.org/drawingml/2006/main">
            <a:r>
              <a:t>Copyright status is a coarse edition-level annotation: public domain, open</a:t>
            </a:r>
          </a:p>
          <a:p xmlns:a="http://schemas.openxmlformats.org/drawingml/2006/main">
            <a:r>
              <a:t>license, or copyrighted.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Roughly forty percent of the editions are marked as public domain or openly</a:t>
            </a:r>
          </a:p>
          <a:p xmlns:a="http://schemas.openxmlformats.org/drawingml/2006/main">
            <a:r>
              <a:t>licensed, while roughly sixty percent are copyrighted. The proportions vary</a:t>
            </a:r>
          </a:p>
          <a:p xmlns:a="http://schemas.openxmlformats.org/drawingml/2006/main">
            <a:r>
              <a:t>across languages.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This distinction determines which texts can be redistributed openly. All</a:t>
            </a:r>
          </a:p>
          <a:p xmlns:a="http://schemas.openxmlformats.org/drawingml/2006/main">
            <a:r>
              <a:t>editions remain represented in the metadata, including modern copyrighted</a:t>
            </a:r>
          </a:p>
          <a:p xmlns:a="http://schemas.openxmlformats.org/drawingml/2006/main">
            <a:r>
              <a:t>translations that public-domain-only collections tend to omit.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/Users/mrapacz/pg/phd/targum/interfaces/viewer/public/data/landing.json, stats.copyrightByLang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TALK TRACK</a:t>
            </a:r>
          </a:p>
          <a:p xmlns:a="http://schemas.openxmlformats.org/drawingml/2006/main">
            <a:r>
              <a:t>• Each dot is one edition; same-year editions are stacked.</a:t>
            </a:r>
          </a:p>
          <a:p xmlns:a="http://schemas.openxmlformats.org/drawingml/2006/main">
            <a:r>
              <a:t>• The represented years run from 1525 to 2026.</a:t>
            </a:r>
          </a:p>
          <a:p xmlns:a="http://schemas.openxmlformats.org/drawingml/2006/main">
            <a:r>
              <a:t>• The continuous spread shows that New Testament translation is an ongoing practice, not a single historical event.</a:t>
            </a:r>
          </a:p>
          <a:p xmlns:a="http://schemas.openxmlformats.org/drawingml/2006/main">
            <a:r>
              <a:t>• Frame the density as corpus coverage shaped by publication, survival, digitization, access, and curation.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FULL NOTES</a:t>
            </a:r>
          </a:p>
          <a:p xmlns:a="http://schemas.openxmlformats.org/drawingml/2006/main">
            <a:r>
              <a:t>At edition level, represented publication years run from 1525 to 2026.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Each dot is one edition. Where several editions share a publication year, the</a:t>
            </a:r>
          </a:p>
          <a:p xmlns:a="http://schemas.openxmlformats.org/drawingml/2006/main">
            <a:r>
              <a:t>dots are stacked so that the amount of represented material remains visible.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spread shows that New Testament translation is an ongoing practice rather</a:t>
            </a:r>
          </a:p>
          <a:p xmlns:a="http://schemas.openxmlformats.org/drawingml/2006/main">
            <a:r>
              <a:t>than a single historical event. This remains a coverage plot: publication,</a:t>
            </a:r>
          </a:p>
          <a:p xmlns:a="http://schemas.openxmlformats.org/drawingml/2006/main">
            <a:r>
              <a:t>survival, digitisation, access, and curation all affect its density.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/Users/mrapacz/pg/phd/targum/public/targum-corpus-public/manifest.json, year_range</a:t>
            </a:r>
          </a:p>
          <a:p xmlns:a="http://schemas.openxmlformats.org/drawingml/2006/main">
            <a:r>
              <a:t>- /Users/mrapacz/pg/phd/manuscripts/dh2026-targum/1_Body.tex, Diachronic Distribution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TALK TRACK</a:t>
            </a:r>
          </a:p>
          <a:p xmlns:a="http://schemas.openxmlformats.org/drawingml/2006/main">
            <a:r>
              <a:t>• Between 47% and 83% of the represented editions in each language were published in the last fifty years.</a:t>
            </a:r>
          </a:p>
          <a:p xmlns:a="http://schemas.openxmlformats.org/drawingml/2006/main">
            <a:r>
              <a:t>• Use this to show how strongly the corpus represents contemporary translation practice.</a:t>
            </a:r>
          </a:p>
          <a:p xmlns:a="http://schemas.openxmlformats.org/drawingml/2006/main">
            <a:r>
              <a:t>• Do not turn corpus density into a direct publication-frequency claim; recent material is also easier to digitize and collect.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FULL NOTES</a:t>
            </a:r>
          </a:p>
          <a:p xmlns:a="http://schemas.openxmlformats.org/drawingml/2006/main">
            <a:r>
              <a:t>When we highlight editions published in the last fifty years, the modern</a:t>
            </a:r>
          </a:p>
          <a:p xmlns:a="http://schemas.openxmlformats.org/drawingml/2006/main">
            <a:r>
              <a:t>concentration becomes clear. Depending on the language, between forty-seven</a:t>
            </a:r>
          </a:p>
          <a:p xmlns:a="http://schemas.openxmlformats.org/drawingml/2006/main">
            <a:r>
              <a:t>and eighty-three percent of the represented editions fall in this period.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This gives us substantial material for comparing contemporary translation</a:t>
            </a:r>
          </a:p>
          <a:p xmlns:a="http://schemas.openxmlformats.org/drawingml/2006/main">
            <a:r>
              <a:t>practice. It does not by itself show that publication frequency increased:</a:t>
            </a:r>
          </a:p>
          <a:p xmlns:a="http://schemas.openxmlformats.org/drawingml/2006/main">
            <a:r>
              <a:t>recent editions are also more likely to survive digitally, remain online, and</a:t>
            </a:r>
          </a:p>
          <a:p xmlns:a="http://schemas.openxmlformats.org/drawingml/2006/main">
            <a:r>
              <a:t>appear in the sources we collected.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/Users/mrapacz/pg/phd/manuscripts/dh2026-targum/1_Body.tex, Diachronic Distribution</a:t>
            </a:r>
          </a:p>
          <a:p xmlns:a="http://schemas.openxmlformats.org/drawingml/2006/main">
            <a:r>
              <a:t>- Current edition-level plotting data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TALK TRACK</a:t>
            </a:r>
          </a:p>
          <a:p xmlns:a="http://schemas.openxmlformats.org/drawingml/2006/main">
            <a:r>
              <a:t>• Point out the lack of represented Polish and Spanish editions in the eighteenth century.</a:t>
            </a:r>
          </a:p>
          <a:p xmlns:a="http://schemas.openxmlformats.org/drawingml/2006/main">
            <a:r>
              <a:t>• Explain that the bibliographic checking behind the accepted study found reprints but no newly translated works in those intervals.</a:t>
            </a:r>
          </a:p>
          <a:p xmlns:a="http://schemas.openxmlformats.org/drawingml/2006/main">
            <a:r>
              <a:t>• Present this as a supported historical interpretation, while acknowledging that corpus construction can never prove absolute absence.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FULL NOTES</a:t>
            </a:r>
          </a:p>
          <a:p xmlns:a="http://schemas.openxmlformats.org/drawingml/2006/main">
            <a:r>
              <a:t>The Polish and Spanish rows contain no represented eighteenth-century editions.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bibliographic checking behind the accepted study suggests that these gaps</a:t>
            </a:r>
          </a:p>
          <a:p xmlns:a="http://schemas.openxmlformats.org/drawingml/2006/main">
            <a:r>
              <a:t>reflect the translation history rather than a scraping omission: the period</a:t>
            </a:r>
          </a:p>
          <a:p xmlns:a="http://schemas.openxmlformats.org/drawingml/2006/main">
            <a:r>
              <a:t>contains reprints of earlier works, but no newly translated works that we could</a:t>
            </a:r>
          </a:p>
          <a:p xmlns:a="http://schemas.openxmlformats.org/drawingml/2006/main">
            <a:r>
              <a:t>identify.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Corpus construction cannot prove absolute absence, but the interpretation is</a:t>
            </a:r>
          </a:p>
          <a:p xmlns:a="http://schemas.openxmlformats.org/drawingml/2006/main">
            <a:r>
              <a:t>based on evidence beyond this plot.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/Users/mrapacz/pg/phd/manuscripts/dh2026-targum/1_Body.tex, Diachronic Distribution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TALK TRACK</a:t>
            </a:r>
          </a:p>
          <a:p xmlns:a="http://schemas.openxmlformats.org/drawingml/2006/main">
            <a:r>
              <a:t>• Orient the audience to the 27 New Testament books and their different absolute lengths.</a:t>
            </a:r>
          </a:p>
          <a:p xmlns:a="http://schemas.openxmlformats.org/drawingml/2006/main">
            <a:r>
              <a:t>• Point out the longer narrative books, shorter epistles, and Revelation at the end.</a:t>
            </a:r>
          </a:p>
          <a:p xmlns:a="http://schemas.openxmlformats.org/drawingml/2006/main">
            <a:r>
              <a:t>• The Ancient Greek reference is shorter than the translations across the books; describe this as consistent with cross-linguistic expansion, not proof of one cause.</a:t>
            </a:r>
          </a:p>
          <a:p xmlns:a="http://schemas.openxmlformats.org/drawingml/2006/main">
            <a:r>
              <a:t>• Show that editions also vary within each book before collapsing the distributions by language.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FULL NOTES</a:t>
            </a:r>
          </a:p>
          <a:p xmlns:a="http://schemas.openxmlformats.org/drawingml/2006/main">
            <a:r>
              <a:t>The corpus lets us compare book lengths across editions.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full distribution follows the structure of the New Testament: the Gospels</a:t>
            </a:r>
          </a:p>
          <a:p xmlns:a="http://schemas.openxmlformats.org/drawingml/2006/main">
            <a:r>
              <a:t>and Acts are longer narrative books, most epistles are shorter, and Revelation</a:t>
            </a:r>
          </a:p>
          <a:p xmlns:a="http://schemas.openxmlformats.org/drawingml/2006/main">
            <a:r>
              <a:t>is long again.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Ancient Greek reference is shorter than the translations across the books.</a:t>
            </a:r>
          </a:p>
          <a:p xmlns:a="http://schemas.openxmlformats.org/drawingml/2006/main">
            <a:r>
              <a:t>That is consistent with cross-linguistic expansion from a highly inflected</a:t>
            </a:r>
          </a:p>
          <a:p xmlns:a="http://schemas.openxmlformats.org/drawingml/2006/main">
            <a:r>
              <a:t>source language, although the figure does not establish one cause.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spread within each book shows that editions do not occupy exactly the same</a:t>
            </a:r>
          </a:p>
          <a:p xmlns:a="http://schemas.openxmlformats.org/drawingml/2006/main">
            <a:r>
              <a:t>amount of text.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/Users/mrapacz/pg/phd/presentations/lrec2026/docs/transcript-clean.md, Book-length distribution</a:t>
            </a:r>
          </a:p>
          <a:p xmlns:a="http://schemas.openxmlformats.org/drawingml/2006/main">
            <a:r>
              <a:t>- /Users/mrapacz/pg/phd/presentations/lrec2026/presentation/figures/book_length_ridgeline.pdf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TALK TRACK</a:t>
            </a:r>
          </a:p>
          <a:p xmlns:a="http://schemas.openxmlformats.org/drawingml/2006/main">
            <a:r>
              <a:t>• Explain the marks: thin line is the 10th–90th percentile, thick box is the IQR, black dot is the median.</a:t>
            </a:r>
          </a:p>
          <a:p xmlns:a="http://schemas.openxmlformats.org/drawingml/2006/main">
            <a:r>
              <a:t>• French editions tend toward the longer end; Polish editions tend toward the shorter end.</a:t>
            </a:r>
          </a:p>
          <a:p xmlns:a="http://schemas.openxmlformats.org/drawingml/2006/main">
            <a:r>
              <a:t>• The earlier Bonferroni-corrected Mann–Whitney analysis supports the French–Polish contrast; do not imply that every language pair differs significantly.</a:t>
            </a:r>
          </a:p>
          <a:p xmlns:a="http://schemas.openxmlformats.org/drawingml/2006/main">
            <a:r>
              <a:t>• French articles and prepositions and Polish inflection are plausible linguistic explanations, not effects established by this plot.</a:t>
            </a:r>
          </a:p>
          <a:p xmlns:a="http://schemas.openxmlformats.org/drawingml/2006/main">
            <a:r>
              <a:t>• Character length does not directly measure literalness, translation strategy, or quality.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FULL NOTES</a:t>
            </a:r>
          </a:p>
          <a:p xmlns:a="http://schemas.openxmlformats.org/drawingml/2006/main">
            <a:r>
              <a:t>Across the twenty-seven books, French editions tend toward the longer end and</a:t>
            </a:r>
          </a:p>
          <a:p xmlns:a="http://schemas.openxmlformats.org/drawingml/2006/main">
            <a:r>
              <a:t>Polish editions toward the shorter end.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earlier Bonferroni-corrected Mann–Whitney analysis supports the</a:t>
            </a:r>
          </a:p>
          <a:p xmlns:a="http://schemas.openxmlformats.org/drawingml/2006/main">
            <a:r>
              <a:t>French–Polish contrast. It does not show that every pair of languages differs.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French articles and prepositions and Polish inflection are plausible</a:t>
            </a:r>
          </a:p>
          <a:p xmlns:a="http://schemas.openxmlformats.org/drawingml/2006/main">
            <a:r>
              <a:t>linguistic explanations. Character count can also reflect orthography and</a:t>
            </a:r>
          </a:p>
          <a:p xmlns:a="http://schemas.openxmlformats.org/drawingml/2006/main">
            <a:r>
              <a:t>translation choices, so this plot does not identify one cause or measure</a:t>
            </a:r>
          </a:p>
          <a:p xmlns:a="http://schemas.openxmlformats.org/drawingml/2006/main">
            <a:r>
              <a:t>literalness, strategy, or quality.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/Users/mrapacz/pg/phd/presentations/lrec2026/docs/transcript-clean.md, Book-length distribution</a:t>
            </a:r>
          </a:p>
          <a:p xmlns:a="http://schemas.openxmlformats.org/drawingml/2006/main">
            <a:r>
              <a:t>- /Users/mrapacz/pg/phd/presentations/ipipan-2026-06/scripts/generate_figures.py, collect_book_lengths</a:t>
            </a:r>
          </a:p>
          <a:p xmlns:a="http://schemas.openxmlformats.org/drawingml/2006/main">
            <a:r>
              <a:t>- /Users/mrapacz/pg/phd/targum/scripts/lrec_data_extraction.py, write_data_book_lengths</a:t>
            </a:r>
          </a:p>
          <a:p xmlns:a="http://schemas.openxmlformats.org/drawingml/2006/main">
            <a:r>
              <a:t>- /Users/mrapacz/pg/phd/targum/docs/ai-logs/2026-03-16-lrec-paper-audit.log.md, Mann-Whitney U tests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TALK TRACK</a:t>
            </a:r>
          </a:p>
          <a:p xmlns:a="http://schemas.openxmlformats.org/drawingml/2006/main">
            <a:r>
              <a:t>• GitHub provides complete metadata and the texts that can be redistributed.</a:t>
            </a:r>
          </a:p>
          <a:p xmlns:a="http://schemas.openxmlformats.org/drawingml/2006/main">
            <a:r>
              <a:t>• Hugging Face adds verse- and chapter-level embeddings and precomputed lexical and semantic similarity.</a:t>
            </a:r>
          </a:p>
          <a:p xmlns:a="http://schemas.openxmlformats.org/drawingml/2006/main">
            <a:r>
              <a:t>• If derived representations are sufficient for a research question, they permit analysis without redistributing copyrighted text.</a:t>
            </a:r>
          </a:p>
          <a:p xmlns:a="http://schemas.openxmlformats.org/drawingml/2006/main">
            <a:r>
              <a:t>• Targum.net provides the interactive corpus explorer.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FULL NOTES</a:t>
            </a:r>
          </a:p>
          <a:p xmlns:a="http://schemas.openxmlformats.org/drawingml/2006/main">
            <a:r>
              <a:t>The GitHub repository contains the metadata tables and texts that can be</a:t>
            </a:r>
          </a:p>
          <a:p xmlns:a="http://schemas.openxmlformats.org/drawingml/2006/main">
            <a:r>
              <a:t>redistributed.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Hugging Face adds verse- and chapter-level embeddings and precomputed lexical</a:t>
            </a:r>
          </a:p>
          <a:p xmlns:a="http://schemas.openxmlformats.org/drawingml/2006/main">
            <a:r>
              <a:t>and semantic similarity.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If these derived representations are sufficient for a research question, they</a:t>
            </a:r>
          </a:p>
          <a:p xmlns:a="http://schemas.openxmlformats.org/drawingml/2006/main">
            <a:r>
              <a:t>allow analysis without redistributing copyrighted text. The underlying texts</a:t>
            </a:r>
          </a:p>
          <a:p xmlns:a="http://schemas.openxmlformats.org/drawingml/2006/main">
            <a:r>
              <a:t>remain subject to their legal status.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Targum.net provides an interface for reading, browsing, and comparing the same</a:t>
            </a:r>
          </a:p>
          <a:p xmlns:a="http://schemas.openxmlformats.org/drawingml/2006/main">
            <a:r>
              <a:t>corpus.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https://github.com/mrapacz/targum-corpus</a:t>
            </a:r>
          </a:p>
          <a:p xmlns:a="http://schemas.openxmlformats.org/drawingml/2006/main">
            <a:r>
              <a:t>- https://huggingface.co/datasets/mrapacz/targum-corpus</a:t>
            </a:r>
          </a:p>
          <a:p xmlns:a="http://schemas.openxmlformats.org/drawingml/2006/main">
            <a:r>
              <a:t>- https://targum.net/</a:t>
            </a:r>
          </a:p>
          <a:p xmlns:a="http://schemas.openxmlformats.org/drawingml/2006/main">
            <a:r>
              <a:t>- /Users/mrapacz/pg/phd/targum/public/targum-corpus-public/README.md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TALK TRACK</a:t>
            </a:r>
          </a:p>
          <a:p xmlns:a="http://schemas.openxmlformats.org/drawingml/2006/main">
            <a:r>
              <a:t>• Introduce the interface as the entry point for qualitative interaction informed by corpus-level statistics.</a:t>
            </a:r>
          </a:p>
          <a:p xmlns:a="http://schemas.openxmlformats.org/drawingml/2006/main">
            <a:r>
              <a:t>• Show how the landing page presents the corpus and routes to its resources.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FULL NOTES</a:t>
            </a:r>
          </a:p>
          <a:p xmlns:a="http://schemas.openxmlformats.org/drawingml/2006/main">
            <a:r>
              <a:t>Since the accepted submission, we have built targum.net as a place for</a:t>
            </a:r>
          </a:p>
          <a:p xmlns:a="http://schemas.openxmlformats.org/drawingml/2006/main">
            <a:r>
              <a:t>qualitative interaction with the translations while keeping corpus-level</a:t>
            </a:r>
          </a:p>
          <a:p xmlns:a="http://schemas.openxmlformats.org/drawingml/2006/main">
            <a:r>
              <a:t>statistics and metadata available.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landing page introduces the corpus and points to its public routes and</a:t>
            </a:r>
          </a:p>
          <a:p xmlns:a="http://schemas.openxmlformats.org/drawingml/2006/main">
            <a:r>
              <a:t>downloads.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https://targum.net/</a:t>
            </a:r>
          </a:p>
          <a:p xmlns:a="http://schemas.openxmlformats.org/drawingml/2006/main">
            <a:r>
              <a:t>- /Users/mrapacz/pg/phd/presentations/dh2026-targum/assets/targum/site/landing-interaction.gif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TALK TRACK</a:t>
            </a:r>
          </a:p>
          <a:p xmlns:a="http://schemas.openxmlformats.org/drawingml/2006/main">
            <a:r>
              <a:t>• Read begins from a named edition rather than an anonymous text file.</a:t>
            </a:r>
          </a:p>
          <a:p xmlns:a="http://schemas.openxmlformats.org/drawingml/2006/main">
            <a:r>
              <a:t>• Point out the visible language, work, edition, book, chapter, and source context.</a:t>
            </a:r>
          </a:p>
          <a:p xmlns:a="http://schemas.openxmlformats.org/drawingml/2006/main">
            <a:r>
              <a:t>• Demonstrate moving through the text.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FULL NOTES</a:t>
            </a:r>
          </a:p>
          <a:p xmlns:a="http://schemas.openxmlformats.org/drawingml/2006/main">
            <a:r>
              <a:t>Read starts from an edition rather than an anonymous text file. The interface</a:t>
            </a:r>
          </a:p>
          <a:p xmlns:a="http://schemas.openxmlformats.org/drawingml/2006/main">
            <a:r>
              <a:t>keeps the language, work, edition, book, chapter, and source visible beside the</a:t>
            </a:r>
          </a:p>
          <a:p xmlns:a="http://schemas.openxmlformats.org/drawingml/2006/main">
            <a:r>
              <a:t>text.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https://targum.net/read</a:t>
            </a:r>
          </a:p>
          <a:p xmlns:a="http://schemas.openxmlformats.org/drawingml/2006/main">
            <a:r>
              <a:t>- /Users/mrapacz/pg/phd/presentations/dh2026-targum/assets/targum/site/read-interaction.gif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TALK TRACK</a:t>
            </a:r>
          </a:p>
          <a:p xmlns:a="http://schemas.openxmlformats.org/drawingml/2006/main">
            <a:r>
              <a:t>• Browse exposes works, editions, source instances, publication years, and copyright metadata.</a:t>
            </a:r>
          </a:p>
          <a:p xmlns:a="http://schemas.openxmlformats.org/drawingml/2006/main">
            <a:r>
              <a:t>• Demonstrate filtering rather than reconstructing the hierarchy from filenames.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FULL NOTES</a:t>
            </a:r>
          </a:p>
          <a:p xmlns:a="http://schemas.openxmlformats.org/drawingml/2006/main">
            <a:r>
              <a:t>Browse makes the work, edition, and source-instance relationships inspectable.</a:t>
            </a:r>
          </a:p>
          <a:p xmlns:a="http://schemas.openxmlformats.org/drawingml/2006/main">
            <a:r>
              <a:t>It also exposes publication and copyright metadata without requiring a</a:t>
            </a:r>
          </a:p>
          <a:p xmlns:a="http://schemas.openxmlformats.org/drawingml/2006/main">
            <a:r>
              <a:t>researcher to reconstruct the hierarchy from filenames.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https://targum.net/browse</a:t>
            </a:r>
          </a:p>
          <a:p xmlns:a="http://schemas.openxmlformats.org/drawingml/2006/main">
            <a:r>
              <a:t>- /Users/mrapacz/pg/phd/presentations/dh2026-targum/assets/targum/site/browse-interaction.gif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TALK TRACK</a:t>
            </a:r>
          </a:p>
          <a:p xmlns:a="http://schemas.openxmlformats.org/drawingml/2006/main">
            <a:r>
              <a:t>• Select named editions and place their text side by side.</a:t>
            </a:r>
          </a:p>
          <a:p xmlns:a="http://schemas.openxmlformats.org/drawingml/2006/main">
            <a:r>
              <a:t>• The comparison interface uses the same identity model as the downloadable corpus.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FULL NOTES</a:t>
            </a:r>
          </a:p>
          <a:p xmlns:a="http://schemas.openxmlformats.org/drawingml/2006/main">
            <a:r>
              <a:t>Where both texts are included, Compare places two named editions side by side.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Reading, browsing, and comparison therefore follow the same</a:t>
            </a:r>
          </a:p>
          <a:p xmlns:a="http://schemas.openxmlformats.org/drawingml/2006/main">
            <a:r>
              <a:t>instance–edition–work model as the downloadable data.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https://targum.net/compare</a:t>
            </a:r>
          </a:p>
          <a:p xmlns:a="http://schemas.openxmlformats.org/drawingml/2006/main">
            <a:r>
              <a:t>- /Users/mrapacz/pg/phd/presentations/dh2026-targum/assets/targum/site/compare-interaction.gif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TALK TRACK</a:t>
            </a:r>
          </a:p>
          <a:p xmlns:a="http://schemas.openxmlformats.org/drawingml/2006/main">
            <a:r>
              <a:t>• Add explicitly declared confessional tradition without assigning one when the sources do not.</a:t>
            </a:r>
          </a:p>
          <a:p xmlns:a="http://schemas.openxmlformats.org/drawingml/2006/main">
            <a:r>
              <a:t>• Record which Greek critical edition, manuscript tradition, or intermediary source text an edition used.</a:t>
            </a:r>
          </a:p>
          <a:p xmlns:a="http://schemas.openxmlformats.org/drawingml/2006/main">
            <a:r>
              <a:t>• Connect works through revision, derivation, and other historical relationships.</a:t>
            </a:r>
          </a:p>
          <a:p xmlns:a="http://schemas.openxmlformats.org/drawingml/2006/main">
            <a:r>
              <a:t>• The longer-term goal is a map of how translation works and interpretive choices develop across editions and lineages.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FULL NOTES</a:t>
            </a:r>
          </a:p>
          <a:p xmlns:a="http://schemas.openxmlformats.org/drawingml/2006/main">
            <a:r>
              <a:t>The next metadata layer concerns confessional tradition, the source text used</a:t>
            </a:r>
          </a:p>
          <a:p xmlns:a="http://schemas.openxmlformats.org/drawingml/2006/main">
            <a:r>
              <a:t>by an edition, and relationships between translation works.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Confessional tradition should record explicit declarations rather than assign</a:t>
            </a:r>
          </a:p>
          <a:p xmlns:a="http://schemas.openxmlformats.org/drawingml/2006/main">
            <a:r>
              <a:t>an identity when the sources do not. Source-text metadata should distinguish</a:t>
            </a:r>
          </a:p>
          <a:p xmlns:a="http://schemas.openxmlformats.org/drawingml/2006/main">
            <a:r>
              <a:t>critical editions, manuscript traditions, and translations produced through</a:t>
            </a:r>
          </a:p>
          <a:p xmlns:a="http://schemas.openxmlformats.org/drawingml/2006/main">
            <a:r>
              <a:t>an intermediary text such as Latin.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Relationships are needed because work boundaries alone do not describe the</a:t>
            </a:r>
          </a:p>
          <a:p xmlns:a="http://schemas.openxmlformats.org/drawingml/2006/main">
            <a:r>
              <a:t>history. A translation may revise, derive from, or otherwise build on another</a:t>
            </a:r>
          </a:p>
          <a:p xmlns:a="http://schemas.openxmlformats.org/drawingml/2006/main">
            <a:r>
              <a:t>work even when their names differ. The longer-term goal is to map those</a:t>
            </a:r>
          </a:p>
          <a:p xmlns:a="http://schemas.openxmlformats.org/drawingml/2006/main">
            <a:r>
              <a:t>lineages and test whether interpretive choices can be traced across them.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Most of these annotations are still ongoing and are not part of the corpus we</a:t>
            </a:r>
          </a:p>
          <a:p xmlns:a="http://schemas.openxmlformats.org/drawingml/2006/main">
            <a:r>
              <a:t>have presented today.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We do not claim to have captured the history of New Testament translation. We</a:t>
            </a:r>
          </a:p>
          <a:p xmlns:a="http://schemas.openxmlformats.org/drawingml/2006/main">
            <a:r>
              <a:t>hope that distinguishing observed copies, editions, and works moves us one step</a:t>
            </a:r>
          </a:p>
          <a:p xmlns:a="http://schemas.openxmlformats.org/drawingml/2006/main">
            <a:r>
              <a:t>closer and enables research that a flat collection cannot.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/Users/mrapacz/pg/phd/targum-worktrees/targum-wt-canon-studio-mvp/packages/canon/src/canon/data/taxonomy/tags.yaml</a:t>
            </a:r>
          </a:p>
          <a:p xmlns:a="http://schemas.openxmlformats.org/drawingml/2006/main">
            <a:r>
              <a:t>- /Users/mrapacz/pg/phd/targum-worktrees/targum-wt-canon-studio-mvp/packages/canon/src/canon/models.py, Relationship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TALK TRACK</a:t>
            </a:r>
          </a:p>
          <a:p xmlns:a="http://schemas.openxmlformats.org/drawingml/2006/main">
            <a:r>
              <a:t>• Return to the opening contrast: Targum trades linguistic breadth for greater depth within five languages.</a:t>
            </a:r>
          </a:p>
          <a:p xmlns:a="http://schemas.openxmlformats.org/drawingml/2006/main">
            <a:r>
              <a:t>• Do not claim that the corpus captures the complete translation history of these languages.</a:t>
            </a:r>
          </a:p>
          <a:p xmlns:a="http://schemas.openxmlformats.org/drawingml/2006/main">
            <a:r>
              <a:t>• Present it as one step toward a digital resource that represents that history closely enough to support new questions.</a:t>
            </a:r>
          </a:p>
          <a:p xmlns:a="http://schemas.openxmlformats.org/drawingml/2006/main">
            <a:r>
              <a:t>• Point to the QR code for the corpus, downloads, explorer, and EADH materials.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FULL NOTES</a:t>
            </a:r>
          </a:p>
          <a:p xmlns:a="http://schemas.openxmlformats.org/drawingml/2006/main">
            <a:r>
              <a:t>We do not claim that Targum captures the complete history of New Testament</a:t>
            </a:r>
          </a:p>
          <a:p xmlns:a="http://schemas.openxmlformats.org/drawingml/2006/main">
            <a:r>
              <a:t>translation in these languages. We hope it is one step toward a digital</a:t>
            </a:r>
          </a:p>
          <a:p xmlns:a="http://schemas.openxmlformats.org/drawingml/2006/main">
            <a:r>
              <a:t>resource that represents that history closely enough to support questions a</a:t>
            </a:r>
          </a:p>
          <a:p xmlns:a="http://schemas.openxmlformats.org/drawingml/2006/main">
            <a:r>
              <a:t>flat collection cannot.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corpus, downloads, viewer, and conference materials are available through</a:t>
            </a:r>
          </a:p>
          <a:p xmlns:a="http://schemas.openxmlformats.org/drawingml/2006/main">
            <a:r>
              <a:t>this QR code. Thank you.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https://mrapacz.com/eadh2026/</a:t>
            </a:r>
          </a:p>
          <a:p xmlns:a="http://schemas.openxmlformats.org/drawingml/2006/main">
            <a:r>
              <a:t>- /Users/mrapacz/pg/phd/presentations/eadh2026-targum/assets/targum/eadh2026-qr.png</a:t>
            </a:r>
          </a:p>
          <a:p xmlns:a="http://schemas.openxmlformats.org/drawingml/2006/main">
            <a:r>
              <a:t>- /Users/mrapacz/pg/phd/presentations/eadh2026-targum/assets/targum/targum-dotted-taw.png</a:t>
            </a:r>
          </a:p>
          <a:p xmlns:a="http://schemas.openxmlformats.org/drawingml/2006/main">
            <a:r>
              <a:t>- /Users/mrapacz/pg/phd/presentations/ipipan-2026-06/presentation/slides/24-thanks.typ</a:t>
            </a:r>
          </a:p>
          <a:p xmlns:a="http://schemas.openxmlformats.org/drawingml/2006/main">
            <a:r>
              <a:t>- /Users/mrapacz/pg/phd/manuscripts/eadh2026-interlinear-baselines/1_Body.tex, acknowledgements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TALK TRACK</a:t>
            </a:r>
          </a:p>
          <a:p xmlns:a="http://schemas.openxmlformats.org/drawingml/2006/main">
            <a:r>
              <a:t>• Appendix only: this is an evidence audit, not a corpus-wide strategy distribution.</a:t>
            </a:r>
          </a:p>
          <a:p xmlns:a="http://schemas.openxmlformats.org/drawingml/2006/main">
            <a:r>
              <a:t>• In the frozen 223-work audit snapshot, 118 have Wikipedia relations; 85 are direct translation pages; 76 contain explicit evidence.</a:t>
            </a:r>
          </a:p>
          <a:p xmlns:a="http://schemas.openxmlformats.org/drawingml/2006/main">
            <a:r>
              <a:t>• Count only explicit statements, never classifications inferred from source language, affiliation, or general praise.</a:t>
            </a:r>
          </a:p>
          <a:p xmlns:a="http://schemas.openxmlformats.org/drawingml/2006/main">
            <a:r>
              <a:t>• Keep rendering orientation, language/style/accessibility, and revision operation separate.</a:t>
            </a:r>
          </a:p>
          <a:p xmlns:a="http://schemas.openxmlformats.org/drawingml/2006/main">
            <a:r>
              <a:t>• Thirty-six works contribute to more than one dimension, so the three distributions are not mutually exclusive.</a:t>
            </a:r>
          </a:p>
          <a:p xmlns:a="http://schemas.openxmlformats.org/drawingml/2006/main">
            <a:r>
              <a:t>• Preserve overlapping labels such as literal, generally literal, and formal equivalence until the taxonomy is better justified.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FULL NOTES</a:t>
            </a:r>
          </a:p>
          <a:p xmlns:a="http://schemas.openxmlformats.org/drawingml/2006/main">
            <a:r>
              <a:t>This is an appendix view, not a claim about the distribution of translation</a:t>
            </a:r>
          </a:p>
          <a:p xmlns:a="http://schemas.openxmlformats.org/drawingml/2006/main">
            <a:r>
              <a:t>strategies across the whole corpus.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Of 223 works in the audit snapshot, 118 have at least one Wikipedia relation. Eighty-five of those</a:t>
            </a:r>
          </a:p>
          <a:p xmlns:a="http://schemas.openxmlformats.org/drawingml/2006/main">
            <a:r>
              <a:t>relations lead to a page directly about the translation or revision rather</a:t>
            </a:r>
          </a:p>
          <a:p xmlns:a="http://schemas.openxmlformats.org/drawingml/2006/main">
            <a:r>
              <a:t>than a biography, translation list, or broader family. Seventy-six direct</a:t>
            </a:r>
          </a:p>
          <a:p xmlns:a="http://schemas.openxmlformats.org/drawingml/2006/main">
            <a:r>
              <a:t>pages contain at least one explicit statement about strategy, style, or a</a:t>
            </a:r>
          </a:p>
          <a:p xmlns:a="http://schemas.openxmlformats.org/drawingml/2006/main">
            <a:r>
              <a:t>revision operation.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We did not infer a strategy from source language, translator identity,</a:t>
            </a:r>
          </a:p>
          <a:p xmlns:a="http://schemas.openxmlformats.org/drawingml/2006/main">
            <a:r>
              <a:t>affiliation, or general claims of accuracy. The distributions include only</a:t>
            </a:r>
          </a:p>
          <a:p xmlns:a="http://schemas.openxmlformats.org/drawingml/2006/main">
            <a:r>
              <a:t>explicit wording.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evidence separates into three dimensions: how the translation relates</a:t>
            </a:r>
          </a:p>
          <a:p xmlns:a="http://schemas.openxmlformats.org/drawingml/2006/main">
            <a:r>
              <a:t>source and target text; its language, style, or accessibility policy; and the</a:t>
            </a:r>
          </a:p>
          <a:p xmlns:a="http://schemas.openxmlformats.org/drawingml/2006/main">
            <a:r>
              <a:t>operation performed when revising an earlier translation. Thirty-six works</a:t>
            </a:r>
          </a:p>
          <a:p xmlns:a="http://schemas.openxmlformats.org/drawingml/2006/main">
            <a:r>
              <a:t>contain evidence in more than one dimension, so these counts are findings, not</a:t>
            </a:r>
          </a:p>
          <a:p xmlns:a="http://schemas.openxmlformats.org/drawingml/2006/main">
            <a:r>
              <a:t>mutually exclusive work categories.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labels are deliberately not over-normalized. For example, literal,</a:t>
            </a:r>
          </a:p>
          <a:p xmlns:a="http://schemas.openxmlformats.org/drawingml/2006/main">
            <a:r>
              <a:t>generally literal, and formal equivalence remain separate because Wikipedia</a:t>
            </a:r>
          </a:p>
          <a:p xmlns:a="http://schemas.openxmlformats.org/drawingml/2006/main">
            <a:r>
              <a:t>does not use them consistently. This is why the result is useful as an</a:t>
            </a:r>
          </a:p>
          <a:p xmlns:a="http://schemas.openxmlformats.org/drawingml/2006/main">
            <a:r>
              <a:t>evidence audit, but not yet as final corpus metadata.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/Users/mrapacz/pg/phd/targum-worktrees/targum-wt-wikipedia-approach-pilot/docs/research/canon-wikipedia-approach-audit/aggregate.yaml</a:t>
            </a:r>
          </a:p>
          <a:p xmlns:a="http://schemas.openxmlformats.org/drawingml/2006/main">
            <a:r>
              <a:t>- /Users/mrapacz/pg/phd/targum-worktrees/targum-wt-wikipedia-approach-pilot/docs/research/canon-wikipedia-approach-audit/summary.md</a:t>
            </a:r>
          </a:p>
          <a:p xmlns:a="http://schemas.openxmlformats.org/drawingml/2006/main">
            <a:r>
              <a:t>- /Users/mrapacz/pg/phd/targum-worktrees/targum-wt-wikipedia-approach-pilot/docs/research/canon-wikipedia-approach-audit/README.md</a:t>
            </a:r>
          </a:p>
          <a:p xmlns:a="http://schemas.openxmlformats.org/drawingml/2006/main">
            <a:r>
              <a:t>- /Users/mrapacz/pg/phd/targum-worktrees/targum-wt-wikipedia-approach-pilot, commit fda6f4c1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TALK TRACK</a:t>
            </a:r>
          </a:p>
          <a:p xmlns:a="http://schemas.openxmlformats.org/drawingml/2006/main">
            <a:r>
              <a:t>• Text Review checks structure, verse boundaries, contamination by editorial material, and the integrity of the extracted text.</a:t>
            </a:r>
          </a:p>
          <a:p xmlns:a="http://schemas.openxmlformats.org/drawingml/2006/main">
            <a:r>
              <a:t>• Each accepted export is tied to an immutable content hash, so the reviewed text state remains auditable.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FULL NOTES</a:t>
            </a:r>
          </a:p>
          <a:p xmlns:a="http://schemas.openxmlformats.org/drawingml/2006/main">
            <a:r>
              <a:t>None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TALK TRACK</a:t>
            </a:r>
          </a:p>
          <a:p xmlns:a="http://schemas.openxmlformats.org/drawingml/2006/main">
            <a:r>
              <a:t>• The current Canon records 81 explicit Text Review decisions and 78 explicit upstream-correction records across eight source packages.</a:t>
            </a:r>
          </a:p>
          <a:p xmlns:a="http://schemas.openxmlformats.org/drawingml/2006/main">
            <a:r>
              <a:t>• For this presentation, those 78 records were classified into surface-form repairs, editorial or apparatus residue, wrong wording, missing or misplaced scripture, and stray verse markers.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FULL NOTES</a:t>
            </a:r>
          </a:p>
          <a:p xmlns:a="http://schemas.openxmlformats.org/drawingml/2006/main">
            <a:r>
              <a:t>None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f17bec3e97c42e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3e8a779998df4af7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07c0b528af0d402a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3ff975943c34426e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d41beea10d7c4f30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91aab8b9819748d1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0e20a2f5dc3f444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2.xml><?xml version="1.0" encoding="utf-8"?>
<p:sldLayout xmlns:p="http://schemas.openxmlformats.org/presentationml/2006/main" type="blank">
  <p:cSld name="DH2026 · Titl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3.xml><?xml version="1.0" encoding="utf-8"?>
<p:sldLayout xmlns:p="http://schemas.openxmlformats.org/presentationml/2006/main" type="blank">
  <p:cSld name="DH2026 · Statement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4.xml><?xml version="1.0" encoding="utf-8"?>
<p:sldLayout xmlns:p="http://schemas.openxmlformats.org/presentationml/2006/main" type="blank">
  <p:cSld name="DH2026 · Title + Visual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5.xml><?xml version="1.0" encoding="utf-8"?>
<p:sldLayout xmlns:p="http://schemas.openxmlformats.org/presentationml/2006/main" type="blank">
  <p:cSld name="DH2026 · Split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6.xml><?xml version="1.0" encoding="utf-8"?>
<p:sldLayout xmlns:p="http://schemas.openxmlformats.org/presentationml/2006/main" type="blank">
  <p:cSld name="DH2026 · Comparison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7.xml><?xml version="1.0" encoding="utf-8"?>
<p:sldLayout xmlns:p="http://schemas.openxmlformats.org/presentationml/2006/main" type="blank">
  <p:cSld name="DH2026 · Closing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7e8aa07ec37430c" /><Relationship Type="http://schemas.openxmlformats.org/officeDocument/2006/relationships/slideLayout" Target="/ppt/slideLayouts/slideLayout1.xml" Id="R2af93edae1d243e3" /></Relationships>
</file>

<file path=ppt/slideMasters/_rels/slideMaster2.xml.rels>&#65279;<?xml version="1.0" encoding="utf-8"?><Relationships xmlns="http://schemas.openxmlformats.org/package/2006/relationships"><Relationship Type="http://schemas.openxmlformats.org/officeDocument/2006/relationships/theme" Target="/ppt/slideMasters/theme/theme3.xml" Id="Rc64ac2103c6d4a15" /><Relationship Type="http://schemas.openxmlformats.org/officeDocument/2006/relationships/slideLayout" Target="/ppt/slideLayouts/slideLayout2.xml" Id="Re768aaeedadb4bcc" /><Relationship Type="http://schemas.openxmlformats.org/officeDocument/2006/relationships/slideLayout" Target="/ppt/slideLayouts/slideLayout3.xml" Id="Ra0e3b536d2a54d88" /><Relationship Type="http://schemas.openxmlformats.org/officeDocument/2006/relationships/slideLayout" Target="/ppt/slideLayouts/slideLayout4.xml" Id="R291f4a11789f45c2" /><Relationship Type="http://schemas.openxmlformats.org/officeDocument/2006/relationships/slideLayout" Target="/ppt/slideLayouts/slideLayout5.xml" Id="Rf82b53a9c5994736" /><Relationship Type="http://schemas.openxmlformats.org/officeDocument/2006/relationships/slideLayout" Target="/ppt/slideLayouts/slideLayout6.xml" Id="R697098f6eb4e47f0" /><Relationship Type="http://schemas.openxmlformats.org/officeDocument/2006/relationships/slideLayout" Target="/ppt/slideLayouts/slideLayout7.xml" Id="Re3a2e70a3b4f45f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af93edae1d243e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p="http://schemas.openxmlformats.org/presentationml/2006/main">
  <p:cSld name="DH2026 · Targum · Forest on Bone"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51" r:id="Re768aaeedadb4bcc"/>
    <p:sldLayoutId xmlns:r="http://schemas.openxmlformats.org/officeDocument/2006/relationships" id="2147483652" r:id="Ra0e3b536d2a54d88"/>
    <p:sldLayoutId xmlns:r="http://schemas.openxmlformats.org/officeDocument/2006/relationships" id="2147483653" r:id="R291f4a11789f45c2"/>
    <p:sldLayoutId xmlns:r="http://schemas.openxmlformats.org/officeDocument/2006/relationships" id="2147483654" r:id="Rf82b53a9c5994736"/>
    <p:sldLayoutId xmlns:r="http://schemas.openxmlformats.org/officeDocument/2006/relationships" id="2147483655" r:id="R697098f6eb4e47f0"/>
    <p:sldLayoutId xmlns:r="http://schemas.openxmlformats.org/officeDocument/2006/relationships" id="2147483656" r:id="Re3a2e70a3b4f45f2"/>
  </p:sldLayoutIdLst>
</p:sldMaster>
</file>

<file path=ppt/slideMasters/theme/theme2.xml><?xml version="1.0" encoding="utf-8"?>
<a:theme xmlns:a="http://schemas.openxmlformats.org/drawingml/2006/main" name="ChatGPT">
  <a:themeElements>
    <a:clrScheme name="Targum · Forest on Bone">
      <a:dk1>
        <a:srgbClr val="000000"/>
      </a:dk1>
      <a:lt1>
        <a:srgbClr val="FFFFFF"/>
      </a:lt1>
      <a:dk2>
        <a:srgbClr val="1A1A1A"/>
      </a:dk2>
      <a:lt2>
        <a:srgbClr val="F3EFE6"/>
      </a:lt2>
      <a:accent1>
        <a:srgbClr val="B5703A"/>
      </a:accent1>
      <a:accent2>
        <a:srgbClr val="8E2B25"/>
      </a:accent2>
      <a:accent3>
        <a:srgbClr val="CF9C62"/>
      </a:accent3>
      <a:accent4>
        <a:srgbClr val="555149"/>
      </a:accent4>
      <a:accent5>
        <a:srgbClr val="8C8880"/>
      </a:accent5>
      <a:accent6>
        <a:srgbClr val="E4E0D8"/>
      </a:accent6>
      <a:hlink>
        <a:srgbClr val="B5703A"/>
      </a:hlink>
      <a:folHlink>
        <a:srgbClr val="8B5A2B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Targum · Forest on Bon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Masters/theme/theme3.xml><?xml version="1.0" encoding="utf-8"?>
<a:theme xmlns:a="http://schemas.openxmlformats.org/drawingml/2006/main" name="ChatGPT">
  <a:themeElements>
    <a:clrScheme name="Targum · Forest on Bone">
      <a:dk1>
        <a:srgbClr val="000000"/>
      </a:dk1>
      <a:lt1>
        <a:srgbClr val="FFFFFF"/>
      </a:lt1>
      <a:dk2>
        <a:srgbClr val="1A1A1A"/>
      </a:dk2>
      <a:lt2>
        <a:srgbClr val="F3EFE6"/>
      </a:lt2>
      <a:accent1>
        <a:srgbClr val="B5703A"/>
      </a:accent1>
      <a:accent2>
        <a:srgbClr val="8E2B25"/>
      </a:accent2>
      <a:accent3>
        <a:srgbClr val="CF9C62"/>
      </a:accent3>
      <a:accent4>
        <a:srgbClr val="555149"/>
      </a:accent4>
      <a:accent5>
        <a:srgbClr val="8C8880"/>
      </a:accent5>
      <a:accent6>
        <a:srgbClr val="E4E0D8"/>
      </a:accent6>
      <a:hlink>
        <a:srgbClr val="B5703A"/>
      </a:hlink>
      <a:folHlink>
        <a:srgbClr val="8B5A2B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Targum · Forest on Bon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da4d5f28c694a8c" /><Relationship Type="http://schemas.openxmlformats.org/officeDocument/2006/relationships/image" Target="/ppt/media/image.png" Id="R7c3b843a8af644f8" /><Relationship Type="http://schemas.openxmlformats.org/officeDocument/2006/relationships/notesSlide" Target="/ppt/notesSlides/notesSlide1.xml" Id="Rc5d4119e08d74dc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6c82e59a6d04915" /><Relationship Type="http://schemas.openxmlformats.org/officeDocument/2006/relationships/image" Target="/ppt/media/image2.png" Id="R4368752ec3af4e40" /><Relationship Type="http://schemas.openxmlformats.org/officeDocument/2006/relationships/image" Target="/ppt/media/image3.png" Id="Rf2aa87ada0434c31" /><Relationship Type="http://schemas.openxmlformats.org/officeDocument/2006/relationships/notesSlide" Target="/ppt/notesSlides/notesSlide2.xml" Id="R03a2fce334e94cf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e42f7ff131e84271" /><Relationship Type="http://schemas.openxmlformats.org/officeDocument/2006/relationships/image" Target="/ppt/media/image4.png" Id="Rd545ceb3a8aa4b1a" /><Relationship Type="http://schemas.openxmlformats.org/officeDocument/2006/relationships/notesSlide" Target="/ppt/notesSlides/notesSlide3.xml" Id="R4178bc2c424544d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c59512dce7c6447d" /><Relationship Type="http://schemas.openxmlformats.org/officeDocument/2006/relationships/image" Target="/ppt/media/image5.png" Id="R04c23e4973744580" /><Relationship Type="http://schemas.openxmlformats.org/officeDocument/2006/relationships/image" Target="/ppt/media/image6.png" Id="Re94874d6bfa845e2" /><Relationship Type="http://schemas.openxmlformats.org/officeDocument/2006/relationships/notesSlide" Target="/ppt/notesSlides/notesSlide4.xml" Id="Ra6a35f5718694aa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53b4b15987484e06" /><Relationship Type="http://schemas.openxmlformats.org/officeDocument/2006/relationships/image" Target="/ppt/media/image7.png" Id="R4a93772473ac498d" /><Relationship Type="http://schemas.openxmlformats.org/officeDocument/2006/relationships/image" Target="/ppt/media/image8.png" Id="R9d7c31c20aa84e75" /><Relationship Type="http://schemas.openxmlformats.org/officeDocument/2006/relationships/notesSlide" Target="/ppt/notesSlides/notesSlide5.xml" Id="R5ae32f79bfa2483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e4a3ccc862734ddd" /><Relationship Type="http://schemas.openxmlformats.org/officeDocument/2006/relationships/image" Target="/ppt/media/image9.png" Id="Re7ba3bbf6f7e4aa7" /><Relationship Type="http://schemas.openxmlformats.org/officeDocument/2006/relationships/image" Target="/ppt/media/image10.png" Id="R6a35400eed9c4e6a" /><Relationship Type="http://schemas.openxmlformats.org/officeDocument/2006/relationships/notesSlide" Target="/ppt/notesSlides/notesSlide6.xml" Id="Rc4e0c4e8711246d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28c8fbd0a5a34a22" /><Relationship Type="http://schemas.openxmlformats.org/officeDocument/2006/relationships/image" Target="/ppt/media/image11.png" Id="Rb7a4617bd09f4ea4" /><Relationship Type="http://schemas.openxmlformats.org/officeDocument/2006/relationships/notesSlide" Target="/ppt/notesSlides/notesSlide7.xml" Id="R0e750b6aaaf2407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5bd8f78f195a497c" /><Relationship Type="http://schemas.openxmlformats.org/officeDocument/2006/relationships/image" Target="/ppt/media/image12.png" Id="Rea7c020111b04817" /><Relationship Type="http://schemas.openxmlformats.org/officeDocument/2006/relationships/notesSlide" Target="/ppt/notesSlides/notesSlide8.xml" Id="R83ed673795e24a9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04bfb62380ac4615" /><Relationship Type="http://schemas.openxmlformats.org/officeDocument/2006/relationships/image" Target="/ppt/media/image13.png" Id="R9920bb8a7a9d4622" /><Relationship Type="http://schemas.openxmlformats.org/officeDocument/2006/relationships/notesSlide" Target="/ppt/notesSlides/notesSlide9.xml" Id="Rdd02785ef65c480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c73a29352fa843fc" /><Relationship Type="http://schemas.openxmlformats.org/officeDocument/2006/relationships/image" Target="/ppt/media/image14.png" Id="Rffdacb77bcd54bc7" /><Relationship Type="http://schemas.openxmlformats.org/officeDocument/2006/relationships/notesSlide" Target="/ppt/notesSlides/notesSlide10.xml" Id="R102843e73648429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aa525c5a253b4e14" /><Relationship Type="http://schemas.openxmlformats.org/officeDocument/2006/relationships/image" Target="/ppt/media/image15.png" Id="R626be5acda774b05" /><Relationship Type="http://schemas.openxmlformats.org/officeDocument/2006/relationships/notesSlide" Target="/ppt/notesSlides/notesSlide11.xml" Id="R01d377d3c2fe464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7e26a802fcb34a4a" /><Relationship Type="http://schemas.openxmlformats.org/officeDocument/2006/relationships/image" Target="/ppt/media/image16.png" Id="R9c642637815d4ce9" /><Relationship Type="http://schemas.openxmlformats.org/officeDocument/2006/relationships/notesSlide" Target="/ppt/notesSlides/notesSlide12.xml" Id="R1d6731163c8946b7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7358532fd3d64e38" /><Relationship Type="http://schemas.openxmlformats.org/officeDocument/2006/relationships/image" Target="/ppt/media/image17.png" Id="Ra415ae37903c4f48" /><Relationship Type="http://schemas.openxmlformats.org/officeDocument/2006/relationships/notesSlide" Target="/ppt/notesSlides/notesSlide13.xml" Id="Rf57977b2718b4b40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dd202e54d08546bd" /><Relationship Type="http://schemas.openxmlformats.org/officeDocument/2006/relationships/image" Target="/ppt/media/image18.png" Id="R414a50db86894bd9" /><Relationship Type="http://schemas.openxmlformats.org/officeDocument/2006/relationships/image" Target="/ppt/media/image19.png" Id="R13fffe5a510d4810" /><Relationship Type="http://schemas.openxmlformats.org/officeDocument/2006/relationships/notesSlide" Target="/ppt/notesSlides/notesSlide14.xml" Id="R962233e030e04653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678e0ec522a64fd0" /><Relationship Type="http://schemas.openxmlformats.org/officeDocument/2006/relationships/image" Target="/ppt/media/image20.png" Id="R441e51a3b7484bb4" /><Relationship Type="http://schemas.openxmlformats.org/officeDocument/2006/relationships/image" Target="/ppt/media/image.svg" Id="R387e5b48a9b64355" /><Relationship Type="http://schemas.openxmlformats.org/officeDocument/2006/relationships/image" Target="/ppt/media/image21.png" Id="Rd60e94e1cc614306" /><Relationship Type="http://schemas.openxmlformats.org/officeDocument/2006/relationships/notesSlide" Target="/ppt/notesSlides/notesSlide15.xml" Id="Rf0e8200781724d8a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7f8b9d2870474d61" /><Relationship Type="http://schemas.openxmlformats.org/officeDocument/2006/relationships/image" Target="/ppt/media/image22.png" Id="Re6394c7256354adf" /><Relationship Type="http://schemas.openxmlformats.org/officeDocument/2006/relationships/image" Target="/ppt/media/image2.svg" Id="R6a6e268b8b744e64" /><Relationship Type="http://schemas.openxmlformats.org/officeDocument/2006/relationships/image" Target="/ppt/media/image23.png" Id="Rdc5840a849c74e10" /><Relationship Type="http://schemas.openxmlformats.org/officeDocument/2006/relationships/notesSlide" Target="/ppt/notesSlides/notesSlide16.xml" Id="Rc5415378ae9a412e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ea9144b676e3496d" /><Relationship Type="http://schemas.openxmlformats.org/officeDocument/2006/relationships/image" Target="/ppt/media/image24.png" Id="R3f128e34de604245" /><Relationship Type="http://schemas.openxmlformats.org/officeDocument/2006/relationships/image" Target="/ppt/media/image3.svg" Id="Rcd0ce4a7389e4ac5" /><Relationship Type="http://schemas.openxmlformats.org/officeDocument/2006/relationships/image" Target="/ppt/media/image25.png" Id="R7c9bf7a918864470" /><Relationship Type="http://schemas.openxmlformats.org/officeDocument/2006/relationships/notesSlide" Target="/ppt/notesSlides/notesSlide17.xml" Id="R88964dee4a0d407c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28aab0760ae24729" /><Relationship Type="http://schemas.openxmlformats.org/officeDocument/2006/relationships/image" Target="/ppt/media/image26.png" Id="R45bb2d4bf6d14037" /><Relationship Type="http://schemas.openxmlformats.org/officeDocument/2006/relationships/image" Target="/ppt/media/image4.svg" Id="R75778fc053c246b1" /><Relationship Type="http://schemas.openxmlformats.org/officeDocument/2006/relationships/image" Target="/ppt/media/image27.png" Id="Re200cc007f7f4105" /><Relationship Type="http://schemas.openxmlformats.org/officeDocument/2006/relationships/notesSlide" Target="/ppt/notesSlides/notesSlide18.xml" Id="Rde99c277fdd047b8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06c5380343974df6" /><Relationship Type="http://schemas.openxmlformats.org/officeDocument/2006/relationships/image" Target="/ppt/media/image28.png" Id="R2fc828b124c04fa3" /><Relationship Type="http://schemas.openxmlformats.org/officeDocument/2006/relationships/image" Target="/ppt/media/image5.svg" Id="R9381bade9c574abb" /><Relationship Type="http://schemas.openxmlformats.org/officeDocument/2006/relationships/image" Target="/ppt/media/image29.png" Id="R63d8e01dcfa442d1" /><Relationship Type="http://schemas.openxmlformats.org/officeDocument/2006/relationships/notesSlide" Target="/ppt/notesSlides/notesSlide19.xml" Id="Rbc06f80f5a0d420a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e8127d65a81a4c39" /><Relationship Type="http://schemas.openxmlformats.org/officeDocument/2006/relationships/image" Target="/ppt/media/image30.png" Id="Ra0893b1a4e32458b" /><Relationship Type="http://schemas.openxmlformats.org/officeDocument/2006/relationships/image" Target="/ppt/media/image6.svg" Id="Rb110dd6bfd0d40bc" /><Relationship Type="http://schemas.openxmlformats.org/officeDocument/2006/relationships/image" Target="/ppt/media/image31.png" Id="R2e87301cf1de4815" /><Relationship Type="http://schemas.openxmlformats.org/officeDocument/2006/relationships/notesSlide" Target="/ppt/notesSlides/notesSlide20.xml" Id="Re1f16dc047784f13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f6b5bacd0bb04016" /><Relationship Type="http://schemas.openxmlformats.org/officeDocument/2006/relationships/image" Target="/ppt/media/image32.png" Id="Rb116c9c505a34da7" /><Relationship Type="http://schemas.openxmlformats.org/officeDocument/2006/relationships/notesSlide" Target="/ppt/notesSlides/notesSlide21.xml" Id="R67ef0655dfe74ebc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f16a4521c1c9401c" /><Relationship Type="http://schemas.openxmlformats.org/officeDocument/2006/relationships/image" Target="/ppt/media/image33.png" Id="R518d95d11dab4246" /><Relationship Type="http://schemas.openxmlformats.org/officeDocument/2006/relationships/notesSlide" Target="/ppt/notesSlides/notesSlide22.xml" Id="R655a4e0404bc46db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01143319959f460b" /><Relationship Type="http://schemas.openxmlformats.org/officeDocument/2006/relationships/image" Target="/ppt/media/image34.png" Id="R70828ea845bd4ff4" /><Relationship Type="http://schemas.openxmlformats.org/officeDocument/2006/relationships/image" Target="/ppt/media/image35.png" Id="R1d01219c27884a3a" /><Relationship Type="http://schemas.openxmlformats.org/officeDocument/2006/relationships/notesSlide" Target="/ppt/notesSlides/notesSlide23.xml" Id="Rf87c728d48cf4ce3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663fdbd3dc1f4bf4" /><Relationship Type="http://schemas.openxmlformats.org/officeDocument/2006/relationships/image" Target="/ppt/media/image36.png" Id="Rd6acad037b954ade" /><Relationship Type="http://schemas.openxmlformats.org/officeDocument/2006/relationships/image" Target="/ppt/media/image37.png" Id="Rf7009623dd524d53" /><Relationship Type="http://schemas.openxmlformats.org/officeDocument/2006/relationships/notesSlide" Target="/ppt/notesSlides/notesSlide24.xml" Id="Raa1eb8cde89f4b5c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dd0d49679a654f7a" /><Relationship Type="http://schemas.openxmlformats.org/officeDocument/2006/relationships/image" Target="/ppt/media/image38.png" Id="R41b4f187aef64f8c" /><Relationship Type="http://schemas.openxmlformats.org/officeDocument/2006/relationships/image" Target="/ppt/media/image39.png" Id="R9d5650e02aa74487" /><Relationship Type="http://schemas.openxmlformats.org/officeDocument/2006/relationships/notesSlide" Target="/ppt/notesSlides/notesSlide25.xml" Id="R620fe30f9c794385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f5a53ec1bbc44daf" /><Relationship Type="http://schemas.openxmlformats.org/officeDocument/2006/relationships/image" Target="/ppt/media/image40.png" Id="Rd0e992121c3f42f8" /><Relationship Type="http://schemas.openxmlformats.org/officeDocument/2006/relationships/image" Target="/ppt/media/image41.png" Id="Rfedb359d05104717" /><Relationship Type="http://schemas.openxmlformats.org/officeDocument/2006/relationships/notesSlide" Target="/ppt/notesSlides/notesSlide26.xml" Id="R711614995bda4cc6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1f7e6dc75dbc4432" /><Relationship Type="http://schemas.openxmlformats.org/officeDocument/2006/relationships/image" Target="/ppt/media/image42.png" Id="R39f6101cbbef4384" /><Relationship Type="http://schemas.openxmlformats.org/officeDocument/2006/relationships/image" Target="/ppt/media/image43.png" Id="R92e5c50867064959" /><Relationship Type="http://schemas.openxmlformats.org/officeDocument/2006/relationships/notesSlide" Target="/ppt/notesSlides/notesSlide27.xml" Id="Ra8538d836fa149fc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7eb6a42d71b14d3d" /><Relationship Type="http://schemas.openxmlformats.org/officeDocument/2006/relationships/image" Target="/ppt/media/image44.png" Id="R4cd0190ed4234ae7" /><Relationship Type="http://schemas.openxmlformats.org/officeDocument/2006/relationships/notesSlide" Target="/ppt/notesSlides/notesSlide28.xml" Id="Ra9412c5115a144ea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90a2844a84bb49ad" /><Relationship Type="http://schemas.openxmlformats.org/officeDocument/2006/relationships/image" Target="/ppt/media/image.gif" Id="R42cd02ba02db4689" /><Relationship Type="http://schemas.openxmlformats.org/officeDocument/2006/relationships/image" Target="/ppt/media/image45.png" Id="Redd47d1200da4fbc" /><Relationship Type="http://schemas.openxmlformats.org/officeDocument/2006/relationships/notesSlide" Target="/ppt/notesSlides/notesSlide29.xml" Id="R6cadd04729f347d4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5eb07323a855465f" /><Relationship Type="http://schemas.openxmlformats.org/officeDocument/2006/relationships/image" Target="/ppt/media/image2.gif" Id="R95989d0bafcc4ced" /><Relationship Type="http://schemas.openxmlformats.org/officeDocument/2006/relationships/image" Target="/ppt/media/image46.png" Id="Rf4ba1c21f7494e8e" /><Relationship Type="http://schemas.openxmlformats.org/officeDocument/2006/relationships/notesSlide" Target="/ppt/notesSlides/notesSlide30.xml" Id="R11543f42becd4ff1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dfd80700683d49f1" /><Relationship Type="http://schemas.openxmlformats.org/officeDocument/2006/relationships/image" Target="/ppt/media/image3.gif" Id="R65ff470a6bdd41b9" /><Relationship Type="http://schemas.openxmlformats.org/officeDocument/2006/relationships/image" Target="/ppt/media/image47.png" Id="R16d8c06265d040dc" /><Relationship Type="http://schemas.openxmlformats.org/officeDocument/2006/relationships/notesSlide" Target="/ppt/notesSlides/notesSlide31.xml" Id="R0160f21b114e469c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f248ed7450974a9d" /><Relationship Type="http://schemas.openxmlformats.org/officeDocument/2006/relationships/image" Target="/ppt/media/image4.gif" Id="R7bb0f96278d0411a" /><Relationship Type="http://schemas.openxmlformats.org/officeDocument/2006/relationships/image" Target="/ppt/media/image48.png" Id="R0319743e8ab44310" /><Relationship Type="http://schemas.openxmlformats.org/officeDocument/2006/relationships/notesSlide" Target="/ppt/notesSlides/notesSlide32.xml" Id="Rc93d6e23bc544a74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4649a70f256b4657" /><Relationship Type="http://schemas.openxmlformats.org/officeDocument/2006/relationships/image" Target="/ppt/media/image49.png" Id="R0f64b29971c942cd" /><Relationship Type="http://schemas.openxmlformats.org/officeDocument/2006/relationships/notesSlide" Target="/ppt/notesSlides/notesSlide33.xml" Id="R8ea01fa3d66949c8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8ecfcab0fa654107" /><Relationship Type="http://schemas.openxmlformats.org/officeDocument/2006/relationships/image" Target="/ppt/media/image50.png" Id="Rf53ed7e22cae40d5" /><Relationship Type="http://schemas.openxmlformats.org/officeDocument/2006/relationships/image" Target="/ppt/media/image51.png" Id="Re7eb51d8a9ae4bf2" /><Relationship Type="http://schemas.openxmlformats.org/officeDocument/2006/relationships/notesSlide" Target="/ppt/notesSlides/notesSlide34.xml" Id="R92f8b26b46ea4642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3b23b4a88cee4cd8" /><Relationship Type="http://schemas.openxmlformats.org/officeDocument/2006/relationships/image" Target="/ppt/media/image52.png" Id="R9380c3615d0f4bf0" /><Relationship Type="http://schemas.openxmlformats.org/officeDocument/2006/relationships/notesSlide" Target="/ppt/notesSlides/notesSlide35.xml" Id="R003380b790504b8c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0d0d38ac3c6b43ac" /><Relationship Type="http://schemas.openxmlformats.org/officeDocument/2006/relationships/image" Target="/ppt/media/image53.png" Id="R2ca388dab71740f0" /><Relationship Type="http://schemas.openxmlformats.org/officeDocument/2006/relationships/notesSlide" Target="/ppt/notesSlides/notesSlide36.xml" Id="Rb684b7fe8d644c48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271e921a030c4385" /><Relationship Type="http://schemas.openxmlformats.org/officeDocument/2006/relationships/image" Target="/ppt/media/image54.png" Id="R194bafeab7f74137" /><Relationship Type="http://schemas.openxmlformats.org/officeDocument/2006/relationships/notesSlide" Target="/ppt/notesSlides/notesSlide37.xml" Id="Rb36f0c85ac6943b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corner-mark">
            <a:extLst xmlns:a="http://schemas.openxmlformats.org/drawingml/2006/main">
              <a:ext uri="{FF2B5EF4-FFF2-40B4-BE49-F238E27FC236}">
                <a16:creationId xmlns:a16="http://schemas.microsoft.com/office/drawing/2014/main" id="{38307EBF-485A-4EED-B3E7-4B9D28170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543675"/>
            <a:ext cx="4000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7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deck-title">
            <a:extLst xmlns:a="http://schemas.openxmlformats.org/drawingml/2006/main">
              <a:ext uri="{FF2B5EF4-FFF2-40B4-BE49-F238E27FC236}">
                <a16:creationId xmlns:a16="http://schemas.microsoft.com/office/drawing/2014/main" id="{387350C7-5F15-45B4-BE47-27AAF1582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352550"/>
            <a:ext cx="9810750" cy="2133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3" name="deck-subtitle">
            <a:extLst xmlns:a="http://schemas.openxmlformats.org/drawingml/2006/main">
              <a:ext uri="{FF2B5EF4-FFF2-40B4-BE49-F238E27FC236}">
                <a16:creationId xmlns:a16="http://schemas.microsoft.com/office/drawing/2014/main" id="{E7B5D6EF-370F-4F30-AC01-2A787679A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3886200"/>
            <a:ext cx="8763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event-line">
            <a:extLst xmlns:a="http://schemas.openxmlformats.org/drawingml/2006/main">
              <a:ext uri="{FF2B5EF4-FFF2-40B4-BE49-F238E27FC236}">
                <a16:creationId xmlns:a16="http://schemas.microsoft.com/office/drawing/2014/main" id="{F3799754-2DED-4505-9669-F71A310CF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5219700"/>
            <a:ext cx="666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AF521301-9115-4F88-8E09-AC1ECA45F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257300"/>
            <a:ext cx="101917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3000"/>
              </a:lnSpc>
              <a:buNone/>
              <a:defRPr sz="4500" b="0" i="0">
                <a:solidFill>
                  <a:srgbClr val="1A1A1A"/>
                </a:solidFill>
                <a:latin typeface="Newsreader"/>
                <a:ea typeface="Newsreader"/>
                <a:cs typeface="Newsreader"/>
              </a:defRPr>
            </a:pPr>
            <a:r>
              <a:rPr sz="4500" b="0" i="0">
                <a:solidFill>
                  <a:srgbClr val="1A1A1A"/>
                </a:solidFill>
                <a:latin typeface="Newsreader"/>
                <a:ea typeface="Newsreader"/>
                <a:cs typeface="Newsreader"/>
              </a:rPr>
              <a:t>The Targum Corpus:</a:t>
            </a:r>
          </a:p>
          <a:p xmlns:a="http://schemas.openxmlformats.org/drawingml/2006/main">
            <a:pPr algn="l">
              <a:lnSpc>
                <a:spcPct val="93000"/>
              </a:lnSpc>
              <a:buNone/>
              <a:defRPr sz="4500" b="0" i="0">
                <a:solidFill>
                  <a:srgbClr val="1A1A1A"/>
                </a:solidFill>
                <a:latin typeface="Newsreader"/>
                <a:ea typeface="Newsreader"/>
                <a:cs typeface="Newsreader"/>
              </a:defRPr>
            </a:pPr>
            <a:r>
              <a:rPr sz="4500" b="0" i="0">
                <a:solidFill>
                  <a:srgbClr val="1A1A1A"/>
                </a:solidFill>
                <a:latin typeface="Newsreader"/>
                <a:ea typeface="Newsreader"/>
                <a:cs typeface="Newsreader"/>
              </a:rPr>
              <a:t>A Deep, Multilingual Resource for</a:t>
            </a:r>
          </a:p>
          <a:p xmlns:a="http://schemas.openxmlformats.org/drawingml/2006/main">
            <a:pPr algn="l">
              <a:lnSpc>
                <a:spcPct val="93000"/>
              </a:lnSpc>
              <a:buNone/>
              <a:defRPr sz="4500" b="0" i="0">
                <a:solidFill>
                  <a:srgbClr val="1A1A1A"/>
                </a:solidFill>
                <a:latin typeface="Newsreader"/>
                <a:ea typeface="Newsreader"/>
                <a:cs typeface="Newsreader"/>
              </a:defRPr>
            </a:pPr>
            <a:r>
              <a:rPr sz="4500" b="0" i="0">
                <a:solidFill>
                  <a:srgbClr val="1A1A1A"/>
                </a:solidFill>
                <a:latin typeface="Newsreader"/>
                <a:ea typeface="Newsreader"/>
                <a:cs typeface="Newsreader"/>
              </a:rPr>
              <a:t>New Testament Translation Studies</a:t>
            </a:r>
          </a:p>
        </p:txBody>
      </p:sp>
      <p:sp>
        <p:nvSpPr>
          <p:cNvPr id="6" name="presenter">
            <a:extLst xmlns:a="http://schemas.openxmlformats.org/drawingml/2006/main">
              <a:ext uri="{FF2B5EF4-FFF2-40B4-BE49-F238E27FC236}">
                <a16:creationId xmlns:a16="http://schemas.microsoft.com/office/drawing/2014/main" id="{E5BBCC2F-775B-49EE-AD2A-12E5EF7C4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457700"/>
            <a:ext cx="666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175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2175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Maciej Rapacz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79117B-3A92-49F3-8723-1F9A4A353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914900"/>
            <a:ext cx="666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650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650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AGH University of Krakow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1A9717-38B5-44A5-9AB8-59CCEC7CD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5695950"/>
            <a:ext cx="723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425" b="0" i="0">
                <a:solidFill>
                  <a:srgbClr val="B5703A"/>
                </a:solidFill>
                <a:latin typeface="DM Sans"/>
                <a:ea typeface="DM Sans"/>
                <a:cs typeface="DM Sans"/>
              </a:defRPr>
            </a:pPr>
            <a:r>
              <a:rPr sz="1425" b="0" i="0">
                <a:solidFill>
                  <a:srgbClr val="B5703A"/>
                </a:solidFill>
                <a:latin typeface="DM Sans"/>
                <a:ea typeface="DM Sans"/>
                <a:cs typeface="DM Sans"/>
              </a:rPr>
              <a:t>EADH2026 · Kraków · 16 September 2026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3b843a8af644f8"/>
          <a:stretch xmlns:a="http://schemas.openxmlformats.org/drawingml/2006/main"/>
        </p:blipFill>
        <p:spPr>
          <a:xfrm xmlns:a="http://schemas.openxmlformats.org/drawingml/2006/main">
            <a:off x="9353550" y="4286250"/>
            <a:ext cx="1562100" cy="15621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70665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corner-mark">
            <a:extLst xmlns:a="http://schemas.openxmlformats.org/drawingml/2006/main">
              <a:ext uri="{FF2B5EF4-FFF2-40B4-BE49-F238E27FC236}">
                <a16:creationId xmlns:a16="http://schemas.microsoft.com/office/drawing/2014/main" id="{6F2CE102-5B84-4931-B493-EA111ECCE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543675"/>
            <a:ext cx="400050" cy="28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" name="deck-title">
            <a:extLst xmlns:a="http://schemas.openxmlformats.org/drawingml/2006/main">
              <a:ext uri="{FF2B5EF4-FFF2-40B4-BE49-F238E27FC236}">
                <a16:creationId xmlns:a16="http://schemas.microsoft.com/office/drawing/2014/main" id="{5518E3A0-05CA-49E1-8FB1-7F0F4E0AE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352550"/>
            <a:ext cx="9810750" cy="2133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3" name="deck-subtitle">
            <a:extLst xmlns:a="http://schemas.openxmlformats.org/drawingml/2006/main">
              <a:ext uri="{FF2B5EF4-FFF2-40B4-BE49-F238E27FC236}">
                <a16:creationId xmlns:a16="http://schemas.microsoft.com/office/drawing/2014/main" id="{10693596-9D89-42C1-9A5B-72DEAC6E3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3886200"/>
            <a:ext cx="8763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event-line">
            <a:extLst xmlns:a="http://schemas.openxmlformats.org/drawingml/2006/main">
              <a:ext uri="{FF2B5EF4-FFF2-40B4-BE49-F238E27FC236}">
                <a16:creationId xmlns:a16="http://schemas.microsoft.com/office/drawing/2014/main" id="{EFBE7F6A-CBE6-40B2-90DC-DFF956B7E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5219700"/>
            <a:ext cx="666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68752ec3af4e40"/>
          <a:stretch xmlns:a="http://schemas.openxmlformats.org/drawingml/2006/main"/>
        </p:blipFill>
        <p:spPr>
          <a:xfrm xmlns:a="http://schemas.openxmlformats.org/drawingml/2006/main">
            <a:off x="3239" y="0"/>
            <a:ext cx="12185522" cy="6858000"/>
          </a:xfrm>
          <a:prstGeom xmlns:a="http://schemas.openxmlformats.org/drawingml/2006/main" prst="rect">
            <a:avLst/>
          </a:prstGeom>
        </p:spPr>
      </p:pic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aa87ada0434c31"/>
          <a:stretch xmlns:a="http://schemas.openxmlformats.org/drawingml/2006/main"/>
        </p:blipFill>
        <p:spPr>
          <a:xfrm xmlns:a="http://schemas.openxmlformats.org/drawingml/2006/main">
            <a:off x="11687175" y="573450"/>
            <a:ext cx="295275" cy="3580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51450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28FF102-DBF5-4529-8CA9-2CB851CE4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33400"/>
            <a:ext cx="10477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2000"/>
              </a:lnSpc>
              <a:buNone/>
              <a:defRPr sz="3525" b="0" i="0">
                <a:solidFill>
                  <a:srgbClr val="1A1A1A"/>
                </a:solidFill>
                <a:latin typeface="Newsreader"/>
                <a:ea typeface="Newsreader"/>
                <a:cs typeface="Newsreader"/>
              </a:defRPr>
            </a:pPr>
            <a:r>
              <a:rPr sz="3525" b="0" i="0">
                <a:solidFill>
                  <a:srgbClr val="1A1A1A"/>
                </a:solidFill>
                <a:latin typeface="Newsreader"/>
                <a:ea typeface="Newsreader"/>
                <a:cs typeface="Newsreader"/>
              </a:rPr>
              <a:t>New Testament Translations in Existing Corpora</a:t>
            </a:r>
          </a:p>
        </p:txBody>
      </p:sp>
      <p:sp>
        <p:nvSpPr>
          <p:cNvPr id="2" name="layout-rule">
            <a:extLst xmlns:a="http://schemas.openxmlformats.org/drawingml/2006/main">
              <a:ext uri="{FF2B5EF4-FFF2-40B4-BE49-F238E27FC236}">
                <a16:creationId xmlns:a16="http://schemas.microsoft.com/office/drawing/2014/main" id="{FA752D47-F857-442B-A4D2-4AFCDEE6C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276350"/>
            <a:ext cx="10477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CAB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main-visual">
            <a:extLst xmlns:a="http://schemas.openxmlformats.org/drawingml/2006/main">
              <a:ext uri="{FF2B5EF4-FFF2-40B4-BE49-F238E27FC236}">
                <a16:creationId xmlns:a16="http://schemas.microsoft.com/office/drawing/2014/main" id="{5EAFB8AF-F44D-47FA-A7A6-BE1FF093A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504950"/>
            <a:ext cx="10477500" cy="4476750"/>
          </a:xfrm>
          <a:prstGeom xmlns:a="http://schemas.openxmlformats.org/drawingml/2006/main" prst="roundRect">
            <a:avLst>
              <a:gd name="adj" fmla="val 255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71450" tIns="171450" rIns="171450" bIns="171450" anchor="ctr">
            <a:normAutofit/>
          </a:bodyPr>
          <a:lstStyle xmlns:a="http://schemas.openxmlformats.org/drawingml/2006/main"/>
          <a:p xmlns:a="http://schemas.openxmlformats.org/drawingml/2006/main">
            <a:pPr algn="ctr">
              <a:defRPr sz="1650" i="1">
                <a:solidFill>
                  <a:srgbClr val="8C8880"/>
                </a:solidFill>
                <a:latin typeface="DM Sans"/>
                <a:ea typeface="DM Sans"/>
                <a:cs typeface="DM Sans"/>
              </a:defRPr>
            </a:pPr>
            <a:r>
              <a:t/>
            </a:r>
          </a:p>
        </p:txBody>
      </p:sp>
      <p:sp>
        <p:nvSpPr>
          <p:cNvPr id="4" name="visual-caption">
            <a:extLst xmlns:a="http://schemas.openxmlformats.org/drawingml/2006/main">
              <a:ext uri="{FF2B5EF4-FFF2-40B4-BE49-F238E27FC236}">
                <a16:creationId xmlns:a16="http://schemas.microsoft.com/office/drawing/2014/main" id="{343A2AB8-64AF-416F-B8C8-DBD962267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15315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AD96A9-EBA2-4DD1-8E12-F03F24876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543050"/>
            <a:ext cx="4495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1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275" b="1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Corpus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6F34C0-4E93-4A17-89E5-9CA3C92FA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1543050"/>
            <a:ext cx="781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275" b="1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275" b="1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EN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07EB24-DA6C-4FBC-882D-F34252090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1543050"/>
            <a:ext cx="781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275" b="1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275" b="1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FR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6F564B-1A49-462F-A8BC-9CD546EFC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1543050"/>
            <a:ext cx="781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275" b="1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275" b="1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IT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71C4F5-4DF9-4327-B03D-A7C5DF523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1543050"/>
            <a:ext cx="781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275" b="1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275" b="1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PL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8D9FED-5891-4722-B9D7-67EC4C734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1543050"/>
            <a:ext cx="781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275" b="1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275" b="1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ES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642D82-EB13-487B-AFEC-2D66C8DC6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154305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275" b="1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275" b="1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Total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336E3D-22A6-49F4-81F1-14DBCEFF0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828800"/>
            <a:ext cx="10287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E1D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785A0A-F7BB-4ED7-B5DC-1EFFF46A8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924050"/>
            <a:ext cx="4495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Christodouloupoulos &amp; Steedman (2015)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0AE5FC-086E-4003-9BB3-B7927AF66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1924050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DC729DE-A335-460F-8508-43E7504CE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1924050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D0231E-20F1-414A-AD7A-67AAE5B1F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1924050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063D316-C479-4463-9355-DF7D5FE1D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1924050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FEF07DE-DB03-47A3-A159-51BFA970C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1924050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1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68A9EB0-BA5B-4E1F-BB94-D69C9CED4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1924050"/>
            <a:ext cx="95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6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A03FAFF-1E04-4B53-9B3D-4C1A3F42A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476500"/>
            <a:ext cx="4495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eBible (Åkerman et al., 2023)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97D4630-DB72-4E1B-AB35-E3F3A93EE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476500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24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1D0B232-57A2-4460-AD5D-15D11F3B4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476500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060928B-586B-4D57-B370-45B42EF95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476500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2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88D0D39-CEBB-48D4-850D-2FCCBC697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2476500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2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80F5092-0533-4ECE-9041-B42470E89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2476500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5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6168EFD-5115-401F-9875-3AA2D4CB2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2476500"/>
            <a:ext cx="95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37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170CDA0-477D-4A02-B928-769113A9E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028950"/>
            <a:ext cx="4495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Mayer &amp; Cysouw (2014)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EAD360A-80A3-4C68-8DB9-05C6A3971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3028950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39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632D8F6-B4C8-461A-8120-9C4D262EA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3028950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17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346A013-6B00-4575-897C-4786A8CE0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3028950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7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E2F961A7-F4E2-4F28-99E0-561AF525B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3028950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6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691E814-D779-41DA-8EED-6C718FD41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3028950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22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B40D1983-1080-4D30-BE67-61AFE3029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3028950"/>
            <a:ext cx="95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91</a:t>
            </a:r>
          </a:p>
        </p:txBody>
      </p:sp>
      <p:pic>
        <p:nvPicPr>
          <p:cNvPr id="6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45ceb3a8aa4b1a"/>
          <a:stretch xmlns:a="http://schemas.openxmlformats.org/drawingml/2006/main"/>
        </p:blipFill>
        <p:spPr>
          <a:xfrm xmlns:a="http://schemas.openxmlformats.org/drawingml/2006/main">
            <a:off x="11687175" y="573450"/>
            <a:ext cx="295275" cy="3580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71007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42049B4-C408-41A1-838A-F50704E3B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33400"/>
            <a:ext cx="10477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2000"/>
              </a:lnSpc>
              <a:buNone/>
              <a:defRPr sz="3525" b="0" i="0">
                <a:solidFill>
                  <a:srgbClr val="1A1A1A"/>
                </a:solidFill>
                <a:latin typeface="Newsreader"/>
                <a:ea typeface="Newsreader"/>
                <a:cs typeface="Newsreader"/>
              </a:defRPr>
            </a:pPr>
            <a:r>
              <a:rPr sz="3525" b="0" i="0">
                <a:solidFill>
                  <a:srgbClr val="1A1A1A"/>
                </a:solidFill>
                <a:latin typeface="Newsreader"/>
                <a:ea typeface="Newsreader"/>
                <a:cs typeface="Newsreader"/>
              </a:rPr>
              <a:t>bibliepolskie.pl</a:t>
            </a:r>
          </a:p>
        </p:txBody>
      </p:sp>
      <p:sp>
        <p:nvSpPr>
          <p:cNvPr id="2" name="layout-rule">
            <a:extLst xmlns:a="http://schemas.openxmlformats.org/drawingml/2006/main">
              <a:ext uri="{FF2B5EF4-FFF2-40B4-BE49-F238E27FC236}">
                <a16:creationId xmlns:a16="http://schemas.microsoft.com/office/drawing/2014/main" id="{C9D5D68B-BA19-40E9-ABBE-20E0039F3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276350"/>
            <a:ext cx="10477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CAB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main-visual">
            <a:extLst xmlns:a="http://schemas.openxmlformats.org/drawingml/2006/main">
              <a:ext uri="{FF2B5EF4-FFF2-40B4-BE49-F238E27FC236}">
                <a16:creationId xmlns:a16="http://schemas.microsoft.com/office/drawing/2014/main" id="{5F6E51B8-3780-4ED5-A0B1-0C9F4840C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504950"/>
            <a:ext cx="10477500" cy="4476750"/>
          </a:xfrm>
          <a:prstGeom xmlns:a="http://schemas.openxmlformats.org/drawingml/2006/main" prst="roundRect">
            <a:avLst>
              <a:gd name="adj" fmla="val 255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71450" tIns="171450" rIns="171450" bIns="171450" anchor="ctr">
            <a:normAutofit/>
          </a:bodyPr>
          <a:lstStyle xmlns:a="http://schemas.openxmlformats.org/drawingml/2006/main"/>
          <a:p xmlns:a="http://schemas.openxmlformats.org/drawingml/2006/main">
            <a:pPr algn="ctr">
              <a:defRPr sz="1650" i="1">
                <a:solidFill>
                  <a:srgbClr val="8C8880"/>
                </a:solidFill>
                <a:latin typeface="DM Sans"/>
                <a:ea typeface="DM Sans"/>
                <a:cs typeface="DM Sans"/>
              </a:defRPr>
            </a:pPr>
            <a:r>
              <a:t/>
            </a:r>
          </a:p>
        </p:txBody>
      </p:sp>
      <p:sp>
        <p:nvSpPr>
          <p:cNvPr id="4" name="visual-caption">
            <a:extLst xmlns:a="http://schemas.openxmlformats.org/drawingml/2006/main">
              <a:ext uri="{FF2B5EF4-FFF2-40B4-BE49-F238E27FC236}">
                <a16:creationId xmlns:a16="http://schemas.microsoft.com/office/drawing/2014/main" id="{94C34FC6-A8EB-4EE5-A9CA-0F01158A8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15315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c23e4973744580"/>
          <a:stretch xmlns:a="http://schemas.openxmlformats.org/drawingml/2006/main"/>
        </p:blipFill>
        <p:spPr>
          <a:xfrm xmlns:a="http://schemas.openxmlformats.org/drawingml/2006/main">
            <a:off x="2390553" y="1600200"/>
            <a:ext cx="7410893" cy="2914650"/>
          </a:xfrm>
          <a:prstGeom xmlns:a="http://schemas.openxmlformats.org/drawingml/2006/main" prst="roundRect">
            <a:avLst>
              <a:gd name="adj" fmla="val 2614"/>
            </a:avLst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29E2C0-1737-45D8-B45E-C3C6C6A46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648200"/>
            <a:ext cx="971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350" b="0" i="0">
                <a:solidFill>
                  <a:srgbClr val="B5703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B5703A"/>
                </a:solidFill>
                <a:latin typeface="DM Sans"/>
                <a:ea typeface="DM Sans"/>
                <a:cs typeface="DM Sans"/>
              </a:rPr>
              <a:t>https://bibliepolskie.pl/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4874d6bfa845e2"/>
          <a:stretch xmlns:a="http://schemas.openxmlformats.org/drawingml/2006/main"/>
        </p:blipFill>
        <p:spPr>
          <a:xfrm xmlns:a="http://schemas.openxmlformats.org/drawingml/2006/main">
            <a:off x="11687175" y="573450"/>
            <a:ext cx="295275" cy="3580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26027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551A9D0-C2CC-4026-9780-CAA4B562B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33400"/>
            <a:ext cx="10477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2000"/>
              </a:lnSpc>
              <a:buNone/>
              <a:defRPr sz="3525" b="0" i="0">
                <a:solidFill>
                  <a:srgbClr val="1A1A1A"/>
                </a:solidFill>
                <a:latin typeface="Newsreader"/>
                <a:ea typeface="Newsreader"/>
                <a:cs typeface="Newsreader"/>
              </a:defRPr>
            </a:pPr>
            <a:r>
              <a:rPr sz="3525" b="0" i="0">
                <a:solidFill>
                  <a:srgbClr val="1A1A1A"/>
                </a:solidFill>
                <a:latin typeface="Newsreader"/>
                <a:ea typeface="Newsreader"/>
                <a:cs typeface="Newsreader"/>
              </a:rPr>
              <a:t>bibliepolskie.pl</a:t>
            </a:r>
          </a:p>
        </p:txBody>
      </p:sp>
      <p:sp>
        <p:nvSpPr>
          <p:cNvPr id="2" name="layout-rule">
            <a:extLst xmlns:a="http://schemas.openxmlformats.org/drawingml/2006/main">
              <a:ext uri="{FF2B5EF4-FFF2-40B4-BE49-F238E27FC236}">
                <a16:creationId xmlns:a16="http://schemas.microsoft.com/office/drawing/2014/main" id="{189452A7-CD35-49EE-AE70-512C83DE3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276350"/>
            <a:ext cx="10477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CAB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main-visual">
            <a:extLst xmlns:a="http://schemas.openxmlformats.org/drawingml/2006/main">
              <a:ext uri="{FF2B5EF4-FFF2-40B4-BE49-F238E27FC236}">
                <a16:creationId xmlns:a16="http://schemas.microsoft.com/office/drawing/2014/main" id="{2AB4FC72-D676-446A-9973-393CE6D2E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504950"/>
            <a:ext cx="10477500" cy="4476750"/>
          </a:xfrm>
          <a:prstGeom xmlns:a="http://schemas.openxmlformats.org/drawingml/2006/main" prst="roundRect">
            <a:avLst>
              <a:gd name="adj" fmla="val 255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71450" tIns="171450" rIns="171450" bIns="171450" anchor="ctr">
            <a:normAutofit/>
          </a:bodyPr>
          <a:lstStyle xmlns:a="http://schemas.openxmlformats.org/drawingml/2006/main"/>
          <a:p xmlns:a="http://schemas.openxmlformats.org/drawingml/2006/main">
            <a:pPr algn="ctr">
              <a:defRPr sz="1650" i="1">
                <a:solidFill>
                  <a:srgbClr val="8C8880"/>
                </a:solidFill>
                <a:latin typeface="DM Sans"/>
                <a:ea typeface="DM Sans"/>
                <a:cs typeface="DM Sans"/>
              </a:defRPr>
            </a:pPr>
            <a:r>
              <a:t/>
            </a:r>
          </a:p>
        </p:txBody>
      </p:sp>
      <p:sp>
        <p:nvSpPr>
          <p:cNvPr id="4" name="visual-caption">
            <a:extLst xmlns:a="http://schemas.openxmlformats.org/drawingml/2006/main">
              <a:ext uri="{FF2B5EF4-FFF2-40B4-BE49-F238E27FC236}">
                <a16:creationId xmlns:a16="http://schemas.microsoft.com/office/drawing/2014/main" id="{FCB5FED9-474B-480D-A32A-12CC1C0A9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15315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93772473ac498d"/>
          <a:stretch xmlns:a="http://schemas.openxmlformats.org/drawingml/2006/main"/>
        </p:blipFill>
        <p:spPr>
          <a:xfrm xmlns:a="http://schemas.openxmlformats.org/drawingml/2006/main">
            <a:off x="2390553" y="1600200"/>
            <a:ext cx="7410893" cy="2914650"/>
          </a:xfrm>
          <a:prstGeom xmlns:a="http://schemas.openxmlformats.org/drawingml/2006/main" prst="roundRect">
            <a:avLst>
              <a:gd name="adj" fmla="val 2614"/>
            </a:avLst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110381-783D-4EE4-AF9C-AF074DA4A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648200"/>
            <a:ext cx="971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350" b="0" i="0">
                <a:solidFill>
                  <a:srgbClr val="B5703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B5703A"/>
                </a:solidFill>
                <a:latin typeface="DM Sans"/>
                <a:ea typeface="DM Sans"/>
                <a:cs typeface="DM Sans"/>
              </a:rPr>
              <a:t>https://bibliepolskie.pl/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DC61F4-F7BA-4AE4-B31A-F6653DFDC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0300" y="5200650"/>
            <a:ext cx="9144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3450" b="0" i="0">
                <a:solidFill>
                  <a:srgbClr val="B5703A"/>
                </a:solidFill>
                <a:latin typeface="Newsreader"/>
                <a:ea typeface="Newsreader"/>
                <a:cs typeface="Newsreader"/>
              </a:defRPr>
            </a:pPr>
            <a:r>
              <a:rPr sz="3450" b="0" i="0">
                <a:solidFill>
                  <a:srgbClr val="B5703A"/>
                </a:solidFill>
                <a:latin typeface="Newsreader"/>
                <a:ea typeface="Newsreader"/>
                <a:cs typeface="Newsreader"/>
              </a:rPr>
              <a:t>45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7436E2-6F4A-4E0E-9E1F-B60BA039D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5314950"/>
            <a:ext cx="3143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500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500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New Testament translations listed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7c31c20aa84e75"/>
          <a:stretch xmlns:a="http://schemas.openxmlformats.org/drawingml/2006/main"/>
        </p:blipFill>
        <p:spPr>
          <a:xfrm xmlns:a="http://schemas.openxmlformats.org/drawingml/2006/main">
            <a:off x="11687175" y="573450"/>
            <a:ext cx="295275" cy="3580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07815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5D996BA-ED90-4072-885A-004AF9A03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33400"/>
            <a:ext cx="10477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2000"/>
              </a:lnSpc>
              <a:buNone/>
              <a:defRPr sz="3525" b="0" i="0">
                <a:solidFill>
                  <a:srgbClr val="1A1A1A"/>
                </a:solidFill>
                <a:latin typeface="Newsreader"/>
                <a:ea typeface="Newsreader"/>
                <a:cs typeface="Newsreader"/>
              </a:defRPr>
            </a:pPr>
            <a:r>
              <a:rPr sz="3525" b="0" i="0">
                <a:solidFill>
                  <a:srgbClr val="1A1A1A"/>
                </a:solidFill>
                <a:latin typeface="Newsreader"/>
                <a:ea typeface="Newsreader"/>
                <a:cs typeface="Newsreader"/>
              </a:rPr>
              <a:t>bibliepolskie.pl</a:t>
            </a:r>
          </a:p>
        </p:txBody>
      </p:sp>
      <p:sp>
        <p:nvSpPr>
          <p:cNvPr id="2" name="layout-rule">
            <a:extLst xmlns:a="http://schemas.openxmlformats.org/drawingml/2006/main">
              <a:ext uri="{FF2B5EF4-FFF2-40B4-BE49-F238E27FC236}">
                <a16:creationId xmlns:a16="http://schemas.microsoft.com/office/drawing/2014/main" id="{37CFE039-FAE6-4964-8A6F-1780C4F6B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276350"/>
            <a:ext cx="10477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CAB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main-visual">
            <a:extLst xmlns:a="http://schemas.openxmlformats.org/drawingml/2006/main">
              <a:ext uri="{FF2B5EF4-FFF2-40B4-BE49-F238E27FC236}">
                <a16:creationId xmlns:a16="http://schemas.microsoft.com/office/drawing/2014/main" id="{72F77FFA-003B-46A6-9316-1D2D8041F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504950"/>
            <a:ext cx="10477500" cy="4476750"/>
          </a:xfrm>
          <a:prstGeom xmlns:a="http://schemas.openxmlformats.org/drawingml/2006/main" prst="roundRect">
            <a:avLst>
              <a:gd name="adj" fmla="val 255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71450" tIns="171450" rIns="171450" bIns="171450" anchor="ctr">
            <a:normAutofit/>
          </a:bodyPr>
          <a:lstStyle xmlns:a="http://schemas.openxmlformats.org/drawingml/2006/main"/>
          <a:p xmlns:a="http://schemas.openxmlformats.org/drawingml/2006/main">
            <a:pPr algn="ctr">
              <a:defRPr sz="1650" i="1">
                <a:solidFill>
                  <a:srgbClr val="8C8880"/>
                </a:solidFill>
                <a:latin typeface="DM Sans"/>
                <a:ea typeface="DM Sans"/>
                <a:cs typeface="DM Sans"/>
              </a:defRPr>
            </a:pPr>
            <a:r>
              <a:t/>
            </a:r>
          </a:p>
        </p:txBody>
      </p:sp>
      <p:sp>
        <p:nvSpPr>
          <p:cNvPr id="4" name="visual-caption">
            <a:extLst xmlns:a="http://schemas.openxmlformats.org/drawingml/2006/main">
              <a:ext uri="{FF2B5EF4-FFF2-40B4-BE49-F238E27FC236}">
                <a16:creationId xmlns:a16="http://schemas.microsoft.com/office/drawing/2014/main" id="{479DE9C0-89CA-4795-BF1D-237B57CA0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15315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ba3bbf6f7e4aa7"/>
          <a:stretch xmlns:a="http://schemas.openxmlformats.org/drawingml/2006/main"/>
        </p:blipFill>
        <p:spPr>
          <a:xfrm xmlns:a="http://schemas.openxmlformats.org/drawingml/2006/main">
            <a:off x="2390553" y="1600200"/>
            <a:ext cx="7410893" cy="2914650"/>
          </a:xfrm>
          <a:prstGeom xmlns:a="http://schemas.openxmlformats.org/drawingml/2006/main" prst="roundRect">
            <a:avLst>
              <a:gd name="adj" fmla="val 2614"/>
            </a:avLst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8FA16E-5A00-4686-9615-CF18FF00F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648200"/>
            <a:ext cx="971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350" b="0" i="0">
                <a:solidFill>
                  <a:srgbClr val="B5703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B5703A"/>
                </a:solidFill>
                <a:latin typeface="DM Sans"/>
                <a:ea typeface="DM Sans"/>
                <a:cs typeface="DM Sans"/>
              </a:rPr>
              <a:t>https://bibliepolskie.pl/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B5DC7A-E1F7-436E-95A1-8590532EF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0300" y="5200650"/>
            <a:ext cx="9144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3450" b="0" i="0">
                <a:solidFill>
                  <a:srgbClr val="B5703A"/>
                </a:solidFill>
                <a:latin typeface="Newsreader"/>
                <a:ea typeface="Newsreader"/>
                <a:cs typeface="Newsreader"/>
              </a:defRPr>
            </a:pPr>
            <a:r>
              <a:rPr sz="3450" b="0" i="0">
                <a:solidFill>
                  <a:srgbClr val="B5703A"/>
                </a:solidFill>
                <a:latin typeface="Newsreader"/>
                <a:ea typeface="Newsreader"/>
                <a:cs typeface="Newsreader"/>
              </a:rPr>
              <a:t>45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0959C7-4025-41AC-83C2-459E01D33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5314950"/>
            <a:ext cx="3143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500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500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New Testament translations listed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0E6887-B9D1-432D-A496-1A5C58261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5200650"/>
            <a:ext cx="9906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3450" b="0" i="0">
                <a:solidFill>
                  <a:srgbClr val="B5703A"/>
                </a:solidFill>
                <a:latin typeface="Newsreader"/>
                <a:ea typeface="Newsreader"/>
                <a:cs typeface="Newsreader"/>
              </a:defRPr>
            </a:pPr>
            <a:r>
              <a:rPr sz="3450" b="0" i="0">
                <a:solidFill>
                  <a:srgbClr val="B5703A"/>
                </a:solidFill>
                <a:latin typeface="Newsreader"/>
                <a:ea typeface="Newsreader"/>
                <a:cs typeface="Newsreader"/>
              </a:rPr>
              <a:t>≈20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4A621D-BD72-426E-B9A6-B7A9EA127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531495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500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500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readable online</a:t>
            </a:r>
          </a:p>
        </p:txBody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35400eed9c4e6a"/>
          <a:stretch xmlns:a="http://schemas.openxmlformats.org/drawingml/2006/main"/>
        </p:blipFill>
        <p:spPr>
          <a:xfrm xmlns:a="http://schemas.openxmlformats.org/drawingml/2006/main">
            <a:off x="11687175" y="573450"/>
            <a:ext cx="295275" cy="3580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89420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9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F3FD922-FDA5-44D1-9AD7-774ACC139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33400"/>
            <a:ext cx="10477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2000"/>
              </a:lnSpc>
              <a:buNone/>
              <a:defRPr sz="3525" b="0" i="0">
                <a:solidFill>
                  <a:srgbClr val="1A1A1A"/>
                </a:solidFill>
                <a:latin typeface="Newsreader"/>
                <a:ea typeface="Newsreader"/>
                <a:cs typeface="Newsreader"/>
              </a:defRPr>
            </a:pPr>
            <a:r>
              <a:rPr sz="3525" b="0" i="0">
                <a:solidFill>
                  <a:srgbClr val="1A1A1A"/>
                </a:solidFill>
                <a:latin typeface="Newsreader"/>
                <a:ea typeface="Newsreader"/>
                <a:cs typeface="Newsreader"/>
              </a:rPr>
              <a:t>New Testament Translations in Existing Corpora</a:t>
            </a:r>
          </a:p>
        </p:txBody>
      </p:sp>
      <p:sp>
        <p:nvSpPr>
          <p:cNvPr id="2" name="layout-rule">
            <a:extLst xmlns:a="http://schemas.openxmlformats.org/drawingml/2006/main">
              <a:ext uri="{FF2B5EF4-FFF2-40B4-BE49-F238E27FC236}">
                <a16:creationId xmlns:a16="http://schemas.microsoft.com/office/drawing/2014/main" id="{FD50B3DB-62F1-4A93-8D66-4B640FA9E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276350"/>
            <a:ext cx="10477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CAB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main-visual">
            <a:extLst xmlns:a="http://schemas.openxmlformats.org/drawingml/2006/main">
              <a:ext uri="{FF2B5EF4-FFF2-40B4-BE49-F238E27FC236}">
                <a16:creationId xmlns:a16="http://schemas.microsoft.com/office/drawing/2014/main" id="{D59E2D4F-7396-456E-AC6E-7247C735E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504950"/>
            <a:ext cx="10477500" cy="4476750"/>
          </a:xfrm>
          <a:prstGeom xmlns:a="http://schemas.openxmlformats.org/drawingml/2006/main" prst="roundRect">
            <a:avLst>
              <a:gd name="adj" fmla="val 255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71450" tIns="171450" rIns="171450" bIns="171450" anchor="ctr">
            <a:normAutofit/>
          </a:bodyPr>
          <a:lstStyle xmlns:a="http://schemas.openxmlformats.org/drawingml/2006/main"/>
          <a:p xmlns:a="http://schemas.openxmlformats.org/drawingml/2006/main">
            <a:pPr algn="ctr">
              <a:defRPr sz="1650" i="1">
                <a:solidFill>
                  <a:srgbClr val="8C8880"/>
                </a:solidFill>
                <a:latin typeface="DM Sans"/>
                <a:ea typeface="DM Sans"/>
                <a:cs typeface="DM Sans"/>
              </a:defRPr>
            </a:pPr>
            <a:r>
              <a:t/>
            </a:r>
          </a:p>
        </p:txBody>
      </p:sp>
      <p:sp>
        <p:nvSpPr>
          <p:cNvPr id="4" name="visual-caption">
            <a:extLst xmlns:a="http://schemas.openxmlformats.org/drawingml/2006/main">
              <a:ext uri="{FF2B5EF4-FFF2-40B4-BE49-F238E27FC236}">
                <a16:creationId xmlns:a16="http://schemas.microsoft.com/office/drawing/2014/main" id="{743F739C-DE84-47E9-B34D-73581314B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15315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FACED8-66A4-4068-A4ED-D35B7AEF3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543050"/>
            <a:ext cx="4495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1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275" b="1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Corpus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EBD1ED-8CF7-4FB3-B3CF-941E8DCAA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1543050"/>
            <a:ext cx="781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275" b="1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275" b="1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EN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8E795F-4435-4717-9625-DE7241606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1543050"/>
            <a:ext cx="781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275" b="1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275" b="1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FR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1C8F3C-7D9E-4E8B-9042-6B8C9F6EB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1543050"/>
            <a:ext cx="781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275" b="1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275" b="1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IT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C5FA3A1-BD61-4336-8AF8-87CCE6171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1543050"/>
            <a:ext cx="781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275" b="1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275" b="1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PL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B28C7E-E326-4DE3-8916-93534D2C6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1543050"/>
            <a:ext cx="781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275" b="1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275" b="1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ES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636540-5788-43AF-A462-30FC405A7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154305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275" b="1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275" b="1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Total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7346B1B-5FD7-4557-857F-ED61CC61B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828800"/>
            <a:ext cx="10287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E1D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460E394-6768-4156-9659-035D423C2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924050"/>
            <a:ext cx="4495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Christodouloupoulos &amp; Steedman (2015)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A7D012E-F8E2-4AD3-974B-0D9FA4A99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1924050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D94A0DE-638F-4993-8622-F57A7D7FB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1924050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E7AC49D-DD1D-49F0-8C3E-41792ABEF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1924050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87CC5C4-3B5B-4F83-BF1C-743BC6951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1924050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15CCA51-3B72-487B-BAC7-54AC14691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1924050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1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65DA46D-5BC6-48ED-B5A3-B845EC334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1924050"/>
            <a:ext cx="95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6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189A0A3-2DDE-4841-B5FD-FAE151B72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476500"/>
            <a:ext cx="4495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eBible (Åkerman et al., 2023)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4902C08-1C22-44BE-8BC3-3F1933310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476500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24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71B58F6-8B38-4BA0-BB27-2BABC161F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476500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28711FE-2EC8-4614-B860-97473486B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476500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2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E546A20-39C6-409E-8097-D1D183E7B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2476500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2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39A1A02-5812-4AE4-9AD6-C9D7191C7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2476500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5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D5CE8CB-9A7F-4851-A192-147BEC99A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2476500"/>
            <a:ext cx="95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37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55FB5BB-F055-496B-9435-AC097C1F4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028950"/>
            <a:ext cx="4495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Mayer &amp; Cysouw (2014)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F869E92-B5F3-4935-A525-0F5D35955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3028950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39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B3702F3-D4E3-4E9F-AC99-EAFB18EB0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3028950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17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9A56E47-D143-433E-913A-BE978D223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3028950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7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8634F4F0-A26F-4A28-A31D-1B4ECEB7A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3028950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6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1EAE9827-6755-4EDC-99BC-AC2443FB4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3028950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22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8F4C37A2-274C-410A-89E2-61CCF4FD7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3028950"/>
            <a:ext cx="95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91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AC5D7410-8BDE-4358-BF5C-58A53874F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543300"/>
            <a:ext cx="10287000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0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F4E1650B-A20D-46C9-9AE8-FABC19ABB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581400"/>
            <a:ext cx="4495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Targum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959AEF7E-8508-4938-A816-45EDEFF6B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3581400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350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413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8302A380-D7A4-4E0D-BC27-665AB07CC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3581400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350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81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8E84581A-5D6B-4988-A81C-113BD6A8F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3581400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350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34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3AAD9EB7-A1BC-4154-90F1-881712B31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3581400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350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78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DE5AB789-3671-4CB2-A999-B1C5E93ED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3581400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350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106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8EE9C1A6-1D8B-4FE2-97AD-BC0F8D9D1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3581400"/>
            <a:ext cx="95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350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712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71079E44-48D7-40FD-A03C-8AAA73EBE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95750"/>
            <a:ext cx="10287000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EF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6468E355-1D62-4173-A63C-763AB3447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133850"/>
            <a:ext cx="4495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Targum unique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601FE19C-4A94-4697-9DC7-5ABD1219C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133850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350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211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0AF0627B-DE11-4D6F-9B7F-BEA1967FE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4133850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350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43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3801D78F-5F42-432E-B025-C3EE7E162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4133850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350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17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C02D3F39-4089-4013-8CEC-CD388EDE3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133850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350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44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0A5EAEC8-B245-4B73-916F-375ADCAB4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4133850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350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60</a:t>
            </a:r>
          </a:p>
        </p:txBody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FC0041F7-E0AC-4E73-89F4-7BC9D1322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4133850"/>
            <a:ext cx="95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350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375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385E96D9-8BB7-4C74-9615-B957707A8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610100"/>
            <a:ext cx="10287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A1A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F01C0DC4-958D-48D1-8696-9E7A0C5DE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686300"/>
            <a:ext cx="4495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275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vs. largest prior</a:t>
            </a:r>
          </a:p>
        </p:txBody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EE8CCBD7-8BA0-4BA8-AD04-0B8A03180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686300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275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275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5.4×</a:t>
            </a:r>
          </a:p>
        </p:txBody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6FB063B3-FF97-44D2-816A-016749BD5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4686300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275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275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2.5×</a:t>
            </a:r>
          </a:p>
        </p:txBody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13E62A7E-8E53-432F-829B-B7EF39B96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4686300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275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275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2.4×</a:t>
            </a:r>
          </a:p>
        </p:txBody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F0EB6116-D04C-4F60-A1CC-C6A2FBA12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686300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275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275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7.3×</a:t>
            </a:r>
          </a:p>
        </p:txBody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FF80E4F7-5626-466E-A0E3-CD82E504A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4686300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275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275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2.7×</a:t>
            </a:r>
          </a:p>
        </p:txBody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86970870-635F-428F-8D1F-B0CD98119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4686300"/>
            <a:ext cx="95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275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275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4.1×</a:t>
            </a:r>
          </a:p>
        </p:txBody>
      </p:sp>
      <p:pic>
        <p:nvPicPr>
          <p:cNvPr id="1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a4617bd09f4ea4"/>
          <a:stretch xmlns:a="http://schemas.openxmlformats.org/drawingml/2006/main"/>
        </p:blipFill>
        <p:spPr>
          <a:xfrm xmlns:a="http://schemas.openxmlformats.org/drawingml/2006/main">
            <a:off x="11687175" y="573450"/>
            <a:ext cx="295275" cy="3580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03284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2538926-DE36-4D32-B463-B5005BCBF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33400"/>
            <a:ext cx="10477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2000"/>
              </a:lnSpc>
              <a:buNone/>
              <a:defRPr sz="3525" b="0" i="0">
                <a:solidFill>
                  <a:srgbClr val="1A1A1A"/>
                </a:solidFill>
                <a:latin typeface="Newsreader"/>
                <a:ea typeface="Newsreader"/>
                <a:cs typeface="Newsreader"/>
              </a:defRPr>
            </a:pPr>
            <a:r>
              <a:rPr sz="3525" b="0" i="0">
                <a:solidFill>
                  <a:srgbClr val="1A1A1A"/>
                </a:solidFill>
                <a:latin typeface="Newsreader"/>
                <a:ea typeface="Newsreader"/>
                <a:cs typeface="Newsreader"/>
              </a:rPr>
              <a:t>Building the corpus from 15 sources</a:t>
            </a:r>
          </a:p>
        </p:txBody>
      </p:sp>
      <p:sp>
        <p:nvSpPr>
          <p:cNvPr id="2" name="layout-rule">
            <a:extLst xmlns:a="http://schemas.openxmlformats.org/drawingml/2006/main">
              <a:ext uri="{FF2B5EF4-FFF2-40B4-BE49-F238E27FC236}">
                <a16:creationId xmlns:a16="http://schemas.microsoft.com/office/drawing/2014/main" id="{1094038A-6500-4A64-8B1F-E5F9BABA9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276350"/>
            <a:ext cx="10477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CAB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main-visual">
            <a:extLst xmlns:a="http://schemas.openxmlformats.org/drawingml/2006/main">
              <a:ext uri="{FF2B5EF4-FFF2-40B4-BE49-F238E27FC236}">
                <a16:creationId xmlns:a16="http://schemas.microsoft.com/office/drawing/2014/main" id="{D7781844-C8CE-4354-B010-DCA9CB90E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504950"/>
            <a:ext cx="10477500" cy="4476750"/>
          </a:xfrm>
          <a:prstGeom xmlns:a="http://schemas.openxmlformats.org/drawingml/2006/main" prst="roundRect">
            <a:avLst>
              <a:gd name="adj" fmla="val 255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71450" tIns="171450" rIns="171450" bIns="171450" anchor="ctr">
            <a:normAutofit/>
          </a:bodyPr>
          <a:lstStyle xmlns:a="http://schemas.openxmlformats.org/drawingml/2006/main"/>
          <a:p xmlns:a="http://schemas.openxmlformats.org/drawingml/2006/main">
            <a:pPr algn="ctr">
              <a:defRPr sz="1650" i="1">
                <a:solidFill>
                  <a:srgbClr val="8C8880"/>
                </a:solidFill>
                <a:latin typeface="DM Sans"/>
                <a:ea typeface="DM Sans"/>
                <a:cs typeface="DM Sans"/>
              </a:defRPr>
            </a:pPr>
            <a:r>
              <a:t/>
            </a:r>
          </a:p>
        </p:txBody>
      </p:sp>
      <p:sp>
        <p:nvSpPr>
          <p:cNvPr id="4" name="visual-caption">
            <a:extLst xmlns:a="http://schemas.openxmlformats.org/drawingml/2006/main">
              <a:ext uri="{FF2B5EF4-FFF2-40B4-BE49-F238E27FC236}">
                <a16:creationId xmlns:a16="http://schemas.microsoft.com/office/drawing/2014/main" id="{3C2D1C58-A128-4EDE-860B-5F44B7303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15315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C46B37-8BC2-40B8-948A-15097C999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352550"/>
            <a:ext cx="333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050" b="1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Source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1955DE-0470-4172-87AC-D8BCB26C0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13525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050" b="1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050" b="1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EN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4D9ED9-D0F1-44A0-9656-7C07C0BFB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38800" y="13525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050" b="1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050" b="1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FR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3DC1B4-4A49-471C-9EC8-6DD22D978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13525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050" b="1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050" b="1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IT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52028B-AEAB-4044-8406-CFE40376C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3525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050" b="1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050" b="1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PL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ABBAF6-A68C-4605-8F48-2651885DC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13525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050" b="1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050" b="1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ES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F1AFA5-B07F-4CB9-9022-74FD72FEA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67900" y="1352550"/>
            <a:ext cx="990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050" b="1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050" b="1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Total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DC8E44-707C-4527-A7EF-FCBE84F6C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600200"/>
            <a:ext cx="10191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E1D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0B2354D-4F19-4719-BFC0-9B02DE32A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676400"/>
            <a:ext cx="3333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bible.audio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AD1CE42-20C2-4991-BAC7-2C0125F86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1676400"/>
            <a:ext cx="742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084CD95-0282-408A-A1BA-235FC16EA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38800" y="1676400"/>
            <a:ext cx="742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15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80BA94-AF7C-47CC-AD61-57B6B7F94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1676400"/>
            <a:ext cx="742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0" i="0">
                <a:solidFill>
                  <a:srgbClr val="8C8880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8C8880"/>
                </a:solidFill>
                <a:latin typeface="DM Sans"/>
                <a:ea typeface="DM Sans"/>
                <a:cs typeface="DM Sans"/>
              </a:rPr>
              <a:t>0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E8AD751-EAE3-49CD-9148-19DE2492B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676400"/>
            <a:ext cx="742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0" i="0">
                <a:solidFill>
                  <a:srgbClr val="8C8880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8C8880"/>
                </a:solidFill>
                <a:latin typeface="DM Sans"/>
                <a:ea typeface="DM Sans"/>
                <a:cs typeface="DM Sans"/>
              </a:rPr>
              <a:t>0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F9C1874-17BC-4183-9A9F-3171C2955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1676400"/>
            <a:ext cx="742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1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DF57A5E-70E4-4BCE-8F6D-8B61FBEA8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67900" y="1676400"/>
            <a:ext cx="990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19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ABA42A0-53E7-4BE6-AB40-215D26F46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47850"/>
            <a:ext cx="1019175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EF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0CBF2AD-1A62-49DD-A7D8-D95DD368F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857375"/>
            <a:ext cx="3333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bible.com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2C2CF9C-2DB5-4079-ADFB-9698C6EF7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1857375"/>
            <a:ext cx="742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81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A61B878-1F44-4998-AA33-1EDED2F95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38800" y="1857375"/>
            <a:ext cx="742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20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CED91A2-C91B-4B38-85E2-2E5AC0D5F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1857375"/>
            <a:ext cx="742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8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3E1DDBB-A226-47C0-9F2C-7F11B7A5B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742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8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DD95826-A0EE-4C9A-B48A-8A499BA4C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1857375"/>
            <a:ext cx="742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28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5DE3884-10A6-4813-87DA-EFD1DD5EB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67900" y="1857375"/>
            <a:ext cx="990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145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EE4D570-029D-4536-B3B8-D89DEA8FE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038350"/>
            <a:ext cx="3333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bible.is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E76115A-5EBC-45CB-8745-43C2AEE05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2038350"/>
            <a:ext cx="742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21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27DC423-930A-418E-A427-FD8B40075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38800" y="2038350"/>
            <a:ext cx="742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9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6530A510-7373-4339-8CCC-8BE376350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2038350"/>
            <a:ext cx="742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1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171997BB-77B3-467A-BAA9-DE42BAA3B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2038350"/>
            <a:ext cx="742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2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466D66C-A15D-49A2-B102-A80BDF24B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2038350"/>
            <a:ext cx="742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15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3B22AF4F-287E-4D16-AC18-2D0B1F899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67900" y="2038350"/>
            <a:ext cx="990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48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419E9FBD-2597-45E9-93CF-B7ED10E15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09800"/>
            <a:ext cx="1019175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EF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3F280917-286F-4A92-8F05-17F537744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219325"/>
            <a:ext cx="3333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biblegateway.com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408C95F7-F472-409D-8E34-DA219F78E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2219325"/>
            <a:ext cx="742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64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3959A091-8892-4400-A40E-992FF607D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38800" y="2219325"/>
            <a:ext cx="742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4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7D5FED3C-5703-4E6D-AA2E-D873D2F4A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2219325"/>
            <a:ext cx="742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5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C05DBBD4-D2DE-4C26-85C7-1B29AC096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2219325"/>
            <a:ext cx="742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3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1DCB1060-25BA-498F-9C5E-7DD4FD4C6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2219325"/>
            <a:ext cx="742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19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43CC9EFC-2B59-4B06-870F-088D52E9E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67900" y="2219325"/>
            <a:ext cx="990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95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8DE0A314-9DEE-4A13-9027-BF46F8668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00300"/>
            <a:ext cx="3333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biblehub.com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20A21087-A6FB-4B8F-A623-878B86D74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2400300"/>
            <a:ext cx="742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46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2E1B9FEB-2548-42D4-87D3-854C1C2EE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38800" y="2400300"/>
            <a:ext cx="742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0" i="0">
                <a:solidFill>
                  <a:srgbClr val="8C8880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8C8880"/>
                </a:solidFill>
                <a:latin typeface="DM Sans"/>
                <a:ea typeface="DM Sans"/>
                <a:cs typeface="DM Sans"/>
              </a:rPr>
              <a:t>0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A4912553-4F18-41E0-AC0C-8211709B3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2400300"/>
            <a:ext cx="742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0" i="0">
                <a:solidFill>
                  <a:srgbClr val="8C8880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8C8880"/>
                </a:solidFill>
                <a:latin typeface="DM Sans"/>
                <a:ea typeface="DM Sans"/>
                <a:cs typeface="DM Sans"/>
              </a:rPr>
              <a:t>0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B0B1D834-ACB9-495C-ABB0-6C4B9BC52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2400300"/>
            <a:ext cx="742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0" i="0">
                <a:solidFill>
                  <a:srgbClr val="8C8880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8C8880"/>
                </a:solidFill>
                <a:latin typeface="DM Sans"/>
                <a:ea typeface="DM Sans"/>
                <a:cs typeface="DM Sans"/>
              </a:rPr>
              <a:t>0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E430E527-CA60-4849-AC4B-27FEF1CAD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2400300"/>
            <a:ext cx="742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0" i="0">
                <a:solidFill>
                  <a:srgbClr val="8C8880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8C8880"/>
                </a:solidFill>
                <a:latin typeface="DM Sans"/>
                <a:ea typeface="DM Sans"/>
                <a:cs typeface="DM Sans"/>
              </a:rPr>
              <a:t>0</a:t>
            </a:r>
          </a:p>
        </p:txBody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6F6954E8-2372-47ED-96FC-34B097BC9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67900" y="2400300"/>
            <a:ext cx="990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46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7A90345E-666A-4737-856B-3985B2926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571750"/>
            <a:ext cx="1019175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EF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33DC52CD-8EDA-4158-9FE7-2407F8A57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581275"/>
            <a:ext cx="3333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bibles.org</a:t>
            </a:r>
          </a:p>
        </p:txBody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451C80A3-5F02-4F92-809D-CB843191E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2581275"/>
            <a:ext cx="742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72</a:t>
            </a:r>
          </a:p>
        </p:txBody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086C3FF7-9881-46C9-AD33-D7B5D73EA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38800" y="2581275"/>
            <a:ext cx="742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6</a:t>
            </a:r>
          </a:p>
        </p:txBody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E39A4C3B-AF4A-447A-8599-D08EFE503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2581275"/>
            <a:ext cx="742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3</a:t>
            </a:r>
          </a:p>
        </p:txBody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869CB6FF-C05A-4CAE-B545-F8C822249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2581275"/>
            <a:ext cx="742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3</a:t>
            </a:r>
          </a:p>
        </p:txBody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402888B8-F9F8-481F-B067-245185D60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2581275"/>
            <a:ext cx="742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14</a:t>
            </a:r>
          </a:p>
        </p:txBody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C436C099-4462-4D69-8EA4-3702C8CA8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67900" y="2581275"/>
            <a:ext cx="990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98</a:t>
            </a:r>
          </a:p>
        </p:txBody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C27B6EA6-0B1F-41BF-AEFE-5C3EF2748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333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biblestudytools.com</a:t>
            </a:r>
          </a:p>
        </p:txBody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2314035B-3FD6-4D72-9D5F-005EE1C99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2762250"/>
            <a:ext cx="742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37</a:t>
            </a:r>
          </a:p>
        </p:txBody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048AC217-72E2-4E26-88C3-980BDDF59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38800" y="2762250"/>
            <a:ext cx="742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0" i="0">
                <a:solidFill>
                  <a:srgbClr val="8C8880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8C8880"/>
                </a:solidFill>
                <a:latin typeface="DM Sans"/>
                <a:ea typeface="DM Sans"/>
                <a:cs typeface="DM Sans"/>
              </a:rPr>
              <a:t>0</a:t>
            </a:r>
          </a:p>
        </p:txBody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9E237423-3F1D-4886-9EF6-A01075C68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2762250"/>
            <a:ext cx="742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0" i="0">
                <a:solidFill>
                  <a:srgbClr val="8C8880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8C8880"/>
                </a:solidFill>
                <a:latin typeface="DM Sans"/>
                <a:ea typeface="DM Sans"/>
                <a:cs typeface="DM Sans"/>
              </a:rPr>
              <a:t>0</a:t>
            </a:r>
          </a:p>
        </p:txBody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270F5927-C595-4BB0-A854-F30597C4E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2762250"/>
            <a:ext cx="742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0" i="0">
                <a:solidFill>
                  <a:srgbClr val="8C8880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8C8880"/>
                </a:solidFill>
                <a:latin typeface="DM Sans"/>
                <a:ea typeface="DM Sans"/>
                <a:cs typeface="DM Sans"/>
              </a:rPr>
              <a:t>0</a:t>
            </a:r>
          </a:p>
        </p:txBody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A90989E4-26A3-4E90-92CD-6149B8066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2762250"/>
            <a:ext cx="742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0" i="0">
                <a:solidFill>
                  <a:srgbClr val="8C8880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8C8880"/>
                </a:solidFill>
                <a:latin typeface="DM Sans"/>
                <a:ea typeface="DM Sans"/>
                <a:cs typeface="DM Sans"/>
              </a:rPr>
              <a:t>0</a:t>
            </a:r>
          </a:p>
        </p:txBody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7A6AA1A3-4561-4C97-94B1-2C4108323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67900" y="2762250"/>
            <a:ext cx="990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37</a:t>
            </a:r>
          </a:p>
        </p:txBody>
      </p:sp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EF6D95D2-F2F4-4D50-BAAD-85C6C3086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933700"/>
            <a:ext cx="1019175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EF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74DA0311-9BAF-4384-8908-C062A1002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43225"/>
            <a:ext cx="3333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biblia.info.pl</a:t>
            </a:r>
          </a:p>
        </p:txBody>
      </p:sp>
      <p:sp>
        <p:nvSpPr>
          <p:cNvPr id="67" name="">
            <a:extLst xmlns:a="http://schemas.openxmlformats.org/drawingml/2006/main">
              <a:ext uri="{FF2B5EF4-FFF2-40B4-BE49-F238E27FC236}">
                <a16:creationId xmlns:a16="http://schemas.microsoft.com/office/drawing/2014/main" id="{E3F7E13B-E4BD-435F-B508-30BA812D4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2943225"/>
            <a:ext cx="742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0" i="0">
                <a:solidFill>
                  <a:srgbClr val="8C8880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8C8880"/>
                </a:solidFill>
                <a:latin typeface="DM Sans"/>
                <a:ea typeface="DM Sans"/>
                <a:cs typeface="DM Sans"/>
              </a:rPr>
              <a:t>0</a:t>
            </a:r>
          </a:p>
        </p:txBody>
      </p:sp>
      <p:sp>
        <p:nvSp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8F8087B3-029B-4BC7-82FD-3DBFF6823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38800" y="2943225"/>
            <a:ext cx="742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0" i="0">
                <a:solidFill>
                  <a:srgbClr val="8C8880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8C8880"/>
                </a:solidFill>
                <a:latin typeface="DM Sans"/>
                <a:ea typeface="DM Sans"/>
                <a:cs typeface="DM Sans"/>
              </a:rPr>
              <a:t>0</a:t>
            </a:r>
          </a:p>
        </p:txBody>
      </p:sp>
      <p:sp>
        <p:nvSp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C58244CB-5DB5-4F3E-9FCD-E4E7E4DCE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2943225"/>
            <a:ext cx="742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0" i="0">
                <a:solidFill>
                  <a:srgbClr val="8C8880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8C8880"/>
                </a:solidFill>
                <a:latin typeface="DM Sans"/>
                <a:ea typeface="DM Sans"/>
                <a:cs typeface="DM Sans"/>
              </a:rPr>
              <a:t>0</a:t>
            </a:r>
          </a:p>
        </p:txBody>
      </p:sp>
      <p:sp>
        <p:nvSpPr>
          <p:cNvPr id="70" name="">
            <a:extLst xmlns:a="http://schemas.openxmlformats.org/drawingml/2006/main">
              <a:ext uri="{FF2B5EF4-FFF2-40B4-BE49-F238E27FC236}">
                <a16:creationId xmlns:a16="http://schemas.microsoft.com/office/drawing/2014/main" id="{C5DD5625-47ED-4637-AF35-477CCCA16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2943225"/>
            <a:ext cx="742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18</a:t>
            </a:r>
          </a:p>
        </p:txBody>
      </p:sp>
      <p:sp>
        <p:nvSpPr>
          <p:cNvPr id="71" name="">
            <a:extLst xmlns:a="http://schemas.openxmlformats.org/drawingml/2006/main">
              <a:ext uri="{FF2B5EF4-FFF2-40B4-BE49-F238E27FC236}">
                <a16:creationId xmlns:a16="http://schemas.microsoft.com/office/drawing/2014/main" id="{3DAA3700-5701-4BB2-8486-3BEC895A7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2943225"/>
            <a:ext cx="742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0" i="0">
                <a:solidFill>
                  <a:srgbClr val="8C8880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8C8880"/>
                </a:solidFill>
                <a:latin typeface="DM Sans"/>
                <a:ea typeface="DM Sans"/>
                <a:cs typeface="DM Sans"/>
              </a:rPr>
              <a:t>0</a:t>
            </a:r>
          </a:p>
        </p:txBody>
      </p:sp>
      <p:sp>
        <p:nvSpPr>
          <p:cNvPr id="72" name="">
            <a:extLst xmlns:a="http://schemas.openxmlformats.org/drawingml/2006/main">
              <a:ext uri="{FF2B5EF4-FFF2-40B4-BE49-F238E27FC236}">
                <a16:creationId xmlns:a16="http://schemas.microsoft.com/office/drawing/2014/main" id="{1CBE7C53-A486-4BA8-B845-8BDE573F4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67900" y="2943225"/>
            <a:ext cx="990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18</a:t>
            </a:r>
          </a:p>
        </p:txBody>
      </p:sp>
      <p:sp>
        <p:nvSpPr>
          <p:cNvPr id="73" name="">
            <a:extLst xmlns:a="http://schemas.openxmlformats.org/drawingml/2006/main">
              <a:ext uri="{FF2B5EF4-FFF2-40B4-BE49-F238E27FC236}">
                <a16:creationId xmlns:a16="http://schemas.microsoft.com/office/drawing/2014/main" id="{C0C1444D-E00F-41BA-A0EE-AEB273E5D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124200"/>
            <a:ext cx="3333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bibliepolskie.pl</a:t>
            </a:r>
          </a:p>
        </p:txBody>
      </p:sp>
      <p:sp>
        <p:nvSp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0BE04498-5ED3-44F8-ABAC-AB7F31B14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3124200"/>
            <a:ext cx="742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0" i="0">
                <a:solidFill>
                  <a:srgbClr val="8C8880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8C8880"/>
                </a:solidFill>
                <a:latin typeface="DM Sans"/>
                <a:ea typeface="DM Sans"/>
                <a:cs typeface="DM Sans"/>
              </a:rPr>
              <a:t>0</a:t>
            </a:r>
          </a:p>
        </p:txBody>
      </p:sp>
      <p:sp>
        <p:nvSpPr>
          <p:cNvPr id="75" name="">
            <a:extLst xmlns:a="http://schemas.openxmlformats.org/drawingml/2006/main">
              <a:ext uri="{FF2B5EF4-FFF2-40B4-BE49-F238E27FC236}">
                <a16:creationId xmlns:a16="http://schemas.microsoft.com/office/drawing/2014/main" id="{8691F5A7-3F04-491E-81B6-E128878EE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38800" y="3124200"/>
            <a:ext cx="742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0" i="0">
                <a:solidFill>
                  <a:srgbClr val="8C8880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8C8880"/>
                </a:solidFill>
                <a:latin typeface="DM Sans"/>
                <a:ea typeface="DM Sans"/>
                <a:cs typeface="DM Sans"/>
              </a:rPr>
              <a:t>0</a:t>
            </a:r>
          </a:p>
        </p:txBody>
      </p:sp>
      <p:sp>
        <p:nvSpPr>
          <p:cNvPr id="76" name="">
            <a:extLst xmlns:a="http://schemas.openxmlformats.org/drawingml/2006/main">
              <a:ext uri="{FF2B5EF4-FFF2-40B4-BE49-F238E27FC236}">
                <a16:creationId xmlns:a16="http://schemas.microsoft.com/office/drawing/2014/main" id="{4FE4AA6C-B8D5-43C5-A0D4-EFF680980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3124200"/>
            <a:ext cx="742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0" i="0">
                <a:solidFill>
                  <a:srgbClr val="8C8880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8C8880"/>
                </a:solidFill>
                <a:latin typeface="DM Sans"/>
                <a:ea typeface="DM Sans"/>
                <a:cs typeface="DM Sans"/>
              </a:rPr>
              <a:t>0</a:t>
            </a:r>
          </a:p>
        </p:txBody>
      </p:sp>
      <p:sp>
        <p:nvSpPr>
          <p:cNvPr id="77" name="">
            <a:extLst xmlns:a="http://schemas.openxmlformats.org/drawingml/2006/main">
              <a:ext uri="{FF2B5EF4-FFF2-40B4-BE49-F238E27FC236}">
                <a16:creationId xmlns:a16="http://schemas.microsoft.com/office/drawing/2014/main" id="{8055C21E-8046-4EFA-9D0D-1447A6F05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3124200"/>
            <a:ext cx="742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20</a:t>
            </a:r>
          </a:p>
        </p:txBody>
      </p:sp>
      <p:sp>
        <p:nvSpPr>
          <p:cNvPr id="78" name="">
            <a:extLst xmlns:a="http://schemas.openxmlformats.org/drawingml/2006/main">
              <a:ext uri="{FF2B5EF4-FFF2-40B4-BE49-F238E27FC236}">
                <a16:creationId xmlns:a16="http://schemas.microsoft.com/office/drawing/2014/main" id="{18A426BC-82E0-44FD-9A68-A1A153144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3124200"/>
            <a:ext cx="742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0" i="0">
                <a:solidFill>
                  <a:srgbClr val="8C8880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8C8880"/>
                </a:solidFill>
                <a:latin typeface="DM Sans"/>
                <a:ea typeface="DM Sans"/>
                <a:cs typeface="DM Sans"/>
              </a:rPr>
              <a:t>0</a:t>
            </a:r>
          </a:p>
        </p:txBody>
      </p:sp>
      <p:sp>
        <p:nvSpPr>
          <p:cNvPr id="79" name="">
            <a:extLst xmlns:a="http://schemas.openxmlformats.org/drawingml/2006/main">
              <a:ext uri="{FF2B5EF4-FFF2-40B4-BE49-F238E27FC236}">
                <a16:creationId xmlns:a16="http://schemas.microsoft.com/office/drawing/2014/main" id="{D27FAE10-0B33-4A7A-8709-129B3E8C4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67900" y="3124200"/>
            <a:ext cx="990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20</a:t>
            </a:r>
          </a:p>
        </p:txBody>
      </p:sp>
      <p:sp>
        <p:nvSpPr>
          <p:cNvPr id="80" name="">
            <a:extLst xmlns:a="http://schemas.openxmlformats.org/drawingml/2006/main">
              <a:ext uri="{FF2B5EF4-FFF2-40B4-BE49-F238E27FC236}">
                <a16:creationId xmlns:a16="http://schemas.microsoft.com/office/drawing/2014/main" id="{815376DB-51F7-4531-92C4-E61F39416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295650"/>
            <a:ext cx="1019175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EF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1" name="">
            <a:extLst xmlns:a="http://schemas.openxmlformats.org/drawingml/2006/main">
              <a:ext uri="{FF2B5EF4-FFF2-40B4-BE49-F238E27FC236}">
                <a16:creationId xmlns:a16="http://schemas.microsoft.com/office/drawing/2014/main" id="{0188318A-751E-40AE-9DAA-485779283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305175"/>
            <a:ext cx="3333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crossbible.com</a:t>
            </a:r>
          </a:p>
        </p:txBody>
      </p:sp>
      <p:sp>
        <p:nvSp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96BD514F-BF43-4C25-9A92-4CB47F9BA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3305175"/>
            <a:ext cx="742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12</a:t>
            </a:r>
          </a:p>
        </p:txBody>
      </p:sp>
      <p:sp>
        <p:nvSpPr>
          <p:cNvPr id="83" name="">
            <a:extLst xmlns:a="http://schemas.openxmlformats.org/drawingml/2006/main">
              <a:ext uri="{FF2B5EF4-FFF2-40B4-BE49-F238E27FC236}">
                <a16:creationId xmlns:a16="http://schemas.microsoft.com/office/drawing/2014/main" id="{3D3F3503-77F8-4986-B472-4BAF0F8FA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38800" y="3305175"/>
            <a:ext cx="742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1</a:t>
            </a:r>
          </a:p>
        </p:txBody>
      </p:sp>
      <p:sp>
        <p:nvSpPr>
          <p:cNvPr id="84" name="">
            <a:extLst xmlns:a="http://schemas.openxmlformats.org/drawingml/2006/main">
              <a:ext uri="{FF2B5EF4-FFF2-40B4-BE49-F238E27FC236}">
                <a16:creationId xmlns:a16="http://schemas.microsoft.com/office/drawing/2014/main" id="{2E35E2E0-DDE8-4879-B2DE-F28E2C380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3305175"/>
            <a:ext cx="742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0" i="0">
                <a:solidFill>
                  <a:srgbClr val="8C8880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8C8880"/>
                </a:solidFill>
                <a:latin typeface="DM Sans"/>
                <a:ea typeface="DM Sans"/>
                <a:cs typeface="DM Sans"/>
              </a:rPr>
              <a:t>0</a:t>
            </a:r>
          </a:p>
        </p:txBody>
      </p:sp>
      <p:sp>
        <p:nvSpPr>
          <p:cNvPr id="85" name="">
            <a:extLst xmlns:a="http://schemas.openxmlformats.org/drawingml/2006/main">
              <a:ext uri="{FF2B5EF4-FFF2-40B4-BE49-F238E27FC236}">
                <a16:creationId xmlns:a16="http://schemas.microsoft.com/office/drawing/2014/main" id="{FB8DE235-66CD-48B4-B208-AE931A1B8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3305175"/>
            <a:ext cx="742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0" i="0">
                <a:solidFill>
                  <a:srgbClr val="8C8880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8C8880"/>
                </a:solidFill>
                <a:latin typeface="DM Sans"/>
                <a:ea typeface="DM Sans"/>
                <a:cs typeface="DM Sans"/>
              </a:rPr>
              <a:t>0</a:t>
            </a:r>
          </a:p>
        </p:txBody>
      </p:sp>
      <p:sp>
        <p:nvSpPr>
          <p:cNvPr id="86" name="">
            <a:extLst xmlns:a="http://schemas.openxmlformats.org/drawingml/2006/main">
              <a:ext uri="{FF2B5EF4-FFF2-40B4-BE49-F238E27FC236}">
                <a16:creationId xmlns:a16="http://schemas.microsoft.com/office/drawing/2014/main" id="{3FBF779E-1F83-4213-AD0C-A2DA99389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3305175"/>
            <a:ext cx="742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1</a:t>
            </a:r>
          </a:p>
        </p:txBody>
      </p:sp>
      <p:sp>
        <p:nvSpPr>
          <p:cNvPr id="87" name="">
            <a:extLst xmlns:a="http://schemas.openxmlformats.org/drawingml/2006/main">
              <a:ext uri="{FF2B5EF4-FFF2-40B4-BE49-F238E27FC236}">
                <a16:creationId xmlns:a16="http://schemas.microsoft.com/office/drawing/2014/main" id="{2B8ED080-D724-4414-844D-2116FBFB8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67900" y="3305175"/>
            <a:ext cx="990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14</a:t>
            </a:r>
          </a:p>
        </p:txBody>
      </p:sp>
      <p:sp>
        <p:nvSpPr>
          <p:cNvPr id="88" name="">
            <a:extLst xmlns:a="http://schemas.openxmlformats.org/drawingml/2006/main">
              <a:ext uri="{FF2B5EF4-FFF2-40B4-BE49-F238E27FC236}">
                <a16:creationId xmlns:a16="http://schemas.microsoft.com/office/drawing/2014/main" id="{FA37CA51-DF00-4276-A9A5-95F5A78D0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486150"/>
            <a:ext cx="3333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ebible.org</a:t>
            </a:r>
          </a:p>
        </p:txBody>
      </p:sp>
      <p:sp>
        <p:nvSpPr>
          <p:cNvPr id="89" name="">
            <a:extLst xmlns:a="http://schemas.openxmlformats.org/drawingml/2006/main">
              <a:ext uri="{FF2B5EF4-FFF2-40B4-BE49-F238E27FC236}">
                <a16:creationId xmlns:a16="http://schemas.microsoft.com/office/drawing/2014/main" id="{B9BE48C3-6FD6-45FC-9367-00B5459D3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3486150"/>
            <a:ext cx="742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37</a:t>
            </a:r>
          </a:p>
        </p:txBody>
      </p:sp>
      <p:sp>
        <p:nvSp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466A914B-5737-48BA-A8B6-50F1A5B7D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38800" y="3486150"/>
            <a:ext cx="742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5</a:t>
            </a:r>
          </a:p>
        </p:txBody>
      </p:sp>
      <p:sp>
        <p:nvSpPr>
          <p:cNvPr id="91" name="">
            <a:extLst xmlns:a="http://schemas.openxmlformats.org/drawingml/2006/main">
              <a:ext uri="{FF2B5EF4-FFF2-40B4-BE49-F238E27FC236}">
                <a16:creationId xmlns:a16="http://schemas.microsoft.com/office/drawing/2014/main" id="{45404BA2-CAFF-4B5F-97AB-169F79ECE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3486150"/>
            <a:ext cx="742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2</a:t>
            </a:r>
          </a:p>
        </p:txBody>
      </p:sp>
      <p:sp>
        <p:nvSpPr>
          <p:cNvPr id="92" name="">
            <a:extLst xmlns:a="http://schemas.openxmlformats.org/drawingml/2006/main">
              <a:ext uri="{FF2B5EF4-FFF2-40B4-BE49-F238E27FC236}">
                <a16:creationId xmlns:a16="http://schemas.microsoft.com/office/drawing/2014/main" id="{D5D8D1AF-2894-45E8-8762-0949F5EF9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3486150"/>
            <a:ext cx="742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2</a:t>
            </a:r>
          </a:p>
        </p:txBody>
      </p:sp>
      <p:sp>
        <p:nvSpPr>
          <p:cNvPr id="93" name="">
            <a:extLst xmlns:a="http://schemas.openxmlformats.org/drawingml/2006/main">
              <a:ext uri="{FF2B5EF4-FFF2-40B4-BE49-F238E27FC236}">
                <a16:creationId xmlns:a16="http://schemas.microsoft.com/office/drawing/2014/main" id="{09BB10F8-D4F0-497C-A7A0-255B919EA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3486150"/>
            <a:ext cx="742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9</a:t>
            </a:r>
          </a:p>
        </p:txBody>
      </p:sp>
      <p:sp>
        <p:nvSpPr>
          <p:cNvPr id="94" name="">
            <a:extLst xmlns:a="http://schemas.openxmlformats.org/drawingml/2006/main">
              <a:ext uri="{FF2B5EF4-FFF2-40B4-BE49-F238E27FC236}">
                <a16:creationId xmlns:a16="http://schemas.microsoft.com/office/drawing/2014/main" id="{EDA5E0C8-04EF-4E8E-825E-80CED5B26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67900" y="3486150"/>
            <a:ext cx="990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55</a:t>
            </a:r>
          </a:p>
        </p:txBody>
      </p:sp>
      <p:sp>
        <p:nvSpPr>
          <p:cNvPr id="95" name="">
            <a:extLst xmlns:a="http://schemas.openxmlformats.org/drawingml/2006/main">
              <a:ext uri="{FF2B5EF4-FFF2-40B4-BE49-F238E27FC236}">
                <a16:creationId xmlns:a16="http://schemas.microsoft.com/office/drawing/2014/main" id="{D83C3602-A9F0-46EB-8E4F-1A58FE3CC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57600"/>
            <a:ext cx="1019175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EF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6" name="">
            <a:extLst xmlns:a="http://schemas.openxmlformats.org/drawingml/2006/main">
              <a:ext uri="{FF2B5EF4-FFF2-40B4-BE49-F238E27FC236}">
                <a16:creationId xmlns:a16="http://schemas.microsoft.com/office/drawing/2014/main" id="{B5E255EF-A662-4689-AE7E-7A4B143BA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667125"/>
            <a:ext cx="3333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jw.org</a:t>
            </a:r>
          </a:p>
        </p:txBody>
      </p:sp>
      <p:sp>
        <p:nvSpPr>
          <p:cNvPr id="97" name="">
            <a:extLst xmlns:a="http://schemas.openxmlformats.org/drawingml/2006/main">
              <a:ext uri="{FF2B5EF4-FFF2-40B4-BE49-F238E27FC236}">
                <a16:creationId xmlns:a16="http://schemas.microsoft.com/office/drawing/2014/main" id="{3D8DE382-4CCF-424C-8430-D856DCEDB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3667125"/>
            <a:ext cx="742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1</a:t>
            </a:r>
          </a:p>
        </p:txBody>
      </p:sp>
      <p:sp>
        <p:nvSpPr>
          <p:cNvPr id="98" name="">
            <a:extLst xmlns:a="http://schemas.openxmlformats.org/drawingml/2006/main">
              <a:ext uri="{FF2B5EF4-FFF2-40B4-BE49-F238E27FC236}">
                <a16:creationId xmlns:a16="http://schemas.microsoft.com/office/drawing/2014/main" id="{55713C8D-2770-410E-B984-EA23EB415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38800" y="3667125"/>
            <a:ext cx="742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1</a:t>
            </a:r>
          </a:p>
        </p:txBody>
      </p:sp>
      <p:sp>
        <p:nvSpPr>
          <p:cNvPr id="99" name="">
            <a:extLst xmlns:a="http://schemas.openxmlformats.org/drawingml/2006/main">
              <a:ext uri="{FF2B5EF4-FFF2-40B4-BE49-F238E27FC236}">
                <a16:creationId xmlns:a16="http://schemas.microsoft.com/office/drawing/2014/main" id="{2AF2963B-3467-4214-97A8-0DAEB4CA8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3667125"/>
            <a:ext cx="742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1</a:t>
            </a:r>
          </a:p>
        </p:txBody>
      </p:sp>
      <p:sp>
        <p:nvSpPr>
          <p:cNvPr id="100" name="">
            <a:extLst xmlns:a="http://schemas.openxmlformats.org/drawingml/2006/main">
              <a:ext uri="{FF2B5EF4-FFF2-40B4-BE49-F238E27FC236}">
                <a16:creationId xmlns:a16="http://schemas.microsoft.com/office/drawing/2014/main" id="{3A412F70-4BBF-4019-86F8-A7FFAB57E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3667125"/>
            <a:ext cx="742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1</a:t>
            </a:r>
          </a:p>
        </p:txBody>
      </p:sp>
      <p:sp>
        <p:nvSpPr>
          <p:cNvPr id="101" name="">
            <a:extLst xmlns:a="http://schemas.openxmlformats.org/drawingml/2006/main">
              <a:ext uri="{FF2B5EF4-FFF2-40B4-BE49-F238E27FC236}">
                <a16:creationId xmlns:a16="http://schemas.microsoft.com/office/drawing/2014/main" id="{34EC5DDE-11A3-4337-8D12-DBA524EBF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3667125"/>
            <a:ext cx="742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1</a:t>
            </a:r>
          </a:p>
        </p:txBody>
      </p:sp>
      <p:sp>
        <p:nvSpPr>
          <p:cNvPr id="102" name="">
            <a:extLst xmlns:a="http://schemas.openxmlformats.org/drawingml/2006/main">
              <a:ext uri="{FF2B5EF4-FFF2-40B4-BE49-F238E27FC236}">
                <a16:creationId xmlns:a16="http://schemas.microsoft.com/office/drawing/2014/main" id="{BCE38516-B5EB-46D8-8A63-60792B627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67900" y="3667125"/>
            <a:ext cx="990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5</a:t>
            </a:r>
          </a:p>
        </p:txBody>
      </p:sp>
      <p:sp>
        <p:nvSpPr>
          <p:cNvPr id="103" name="">
            <a:extLst xmlns:a="http://schemas.openxmlformats.org/drawingml/2006/main">
              <a:ext uri="{FF2B5EF4-FFF2-40B4-BE49-F238E27FC236}">
                <a16:creationId xmlns:a16="http://schemas.microsoft.com/office/drawing/2014/main" id="{DF04310A-36F8-4BD8-9C1A-0A9C4DC5D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848100"/>
            <a:ext cx="3333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laparola.net</a:t>
            </a:r>
          </a:p>
        </p:txBody>
      </p:sp>
      <p:sp>
        <p:nvSpPr>
          <p:cNvPr id="104" name="">
            <a:extLst xmlns:a="http://schemas.openxmlformats.org/drawingml/2006/main">
              <a:ext uri="{FF2B5EF4-FFF2-40B4-BE49-F238E27FC236}">
                <a16:creationId xmlns:a16="http://schemas.microsoft.com/office/drawing/2014/main" id="{89651ECD-FE61-4AB2-A918-B62D49E56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3848100"/>
            <a:ext cx="742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9</a:t>
            </a:r>
          </a:p>
        </p:txBody>
      </p:sp>
      <p:sp>
        <p:nvSpPr>
          <p:cNvPr id="105" name="">
            <a:extLst xmlns:a="http://schemas.openxmlformats.org/drawingml/2006/main">
              <a:ext uri="{FF2B5EF4-FFF2-40B4-BE49-F238E27FC236}">
                <a16:creationId xmlns:a16="http://schemas.microsoft.com/office/drawing/2014/main" id="{93034EFC-2E11-4491-AE85-77F521363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38800" y="3848100"/>
            <a:ext cx="742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3</a:t>
            </a:r>
          </a:p>
        </p:txBody>
      </p:sp>
      <p:sp>
        <p:nvSpPr>
          <p:cNvPr id="106" name="">
            <a:extLst xmlns:a="http://schemas.openxmlformats.org/drawingml/2006/main">
              <a:ext uri="{FF2B5EF4-FFF2-40B4-BE49-F238E27FC236}">
                <a16:creationId xmlns:a16="http://schemas.microsoft.com/office/drawing/2014/main" id="{42E5D592-173E-447F-A1DC-47C6B28AA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3848100"/>
            <a:ext cx="742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11</a:t>
            </a:r>
          </a:p>
        </p:txBody>
      </p:sp>
      <p:sp>
        <p:nvSpPr>
          <p:cNvPr id="107" name="">
            <a:extLst xmlns:a="http://schemas.openxmlformats.org/drawingml/2006/main">
              <a:ext uri="{FF2B5EF4-FFF2-40B4-BE49-F238E27FC236}">
                <a16:creationId xmlns:a16="http://schemas.microsoft.com/office/drawing/2014/main" id="{7A0411B6-73DE-4792-8276-1F0238C4B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3848100"/>
            <a:ext cx="742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0" i="0">
                <a:solidFill>
                  <a:srgbClr val="8C8880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8C8880"/>
                </a:solidFill>
                <a:latin typeface="DM Sans"/>
                <a:ea typeface="DM Sans"/>
                <a:cs typeface="DM Sans"/>
              </a:rPr>
              <a:t>0</a:t>
            </a:r>
          </a:p>
        </p:txBody>
      </p:sp>
      <p:sp>
        <p:nvSpPr>
          <p:cNvPr id="108" name="">
            <a:extLst xmlns:a="http://schemas.openxmlformats.org/drawingml/2006/main">
              <a:ext uri="{FF2B5EF4-FFF2-40B4-BE49-F238E27FC236}">
                <a16:creationId xmlns:a16="http://schemas.microsoft.com/office/drawing/2014/main" id="{6FC0FB12-8450-4462-8FCF-8B47AD428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3848100"/>
            <a:ext cx="742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2</a:t>
            </a:r>
          </a:p>
        </p:txBody>
      </p:sp>
      <p:sp>
        <p:nvSpPr>
          <p:cNvPr id="109" name="">
            <a:extLst xmlns:a="http://schemas.openxmlformats.org/drawingml/2006/main">
              <a:ext uri="{FF2B5EF4-FFF2-40B4-BE49-F238E27FC236}">
                <a16:creationId xmlns:a16="http://schemas.microsoft.com/office/drawing/2014/main" id="{F66C3C18-71DC-4EDD-9318-11B859B1D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67900" y="3848100"/>
            <a:ext cx="990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25</a:t>
            </a:r>
          </a:p>
        </p:txBody>
      </p:sp>
      <p:sp>
        <p:nvSpPr>
          <p:cNvPr id="110" name="">
            <a:extLst xmlns:a="http://schemas.openxmlformats.org/drawingml/2006/main">
              <a:ext uri="{FF2B5EF4-FFF2-40B4-BE49-F238E27FC236}">
                <a16:creationId xmlns:a16="http://schemas.microsoft.com/office/drawing/2014/main" id="{1AB0190F-8CA7-4EF4-A519-93CF6B1F1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019550"/>
            <a:ext cx="1019175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EF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1" name="">
            <a:extLst xmlns:a="http://schemas.openxmlformats.org/drawingml/2006/main">
              <a:ext uri="{FF2B5EF4-FFF2-40B4-BE49-F238E27FC236}">
                <a16:creationId xmlns:a16="http://schemas.microsoft.com/office/drawing/2014/main" id="{6EA35A4D-4FDB-4B6A-A5D3-D0A705E1E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029075"/>
            <a:ext cx="3333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obohu.cz</a:t>
            </a:r>
          </a:p>
        </p:txBody>
      </p:sp>
      <p:sp>
        <p:nvSpPr>
          <p:cNvPr id="112" name="">
            <a:extLst xmlns:a="http://schemas.openxmlformats.org/drawingml/2006/main">
              <a:ext uri="{FF2B5EF4-FFF2-40B4-BE49-F238E27FC236}">
                <a16:creationId xmlns:a16="http://schemas.microsoft.com/office/drawing/2014/main" id="{116AC3F1-A270-433A-9C8C-930825046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4029075"/>
            <a:ext cx="742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29</a:t>
            </a:r>
          </a:p>
        </p:txBody>
      </p:sp>
      <p:sp>
        <p:nvSpPr>
          <p:cNvPr id="113" name="">
            <a:extLst xmlns:a="http://schemas.openxmlformats.org/drawingml/2006/main">
              <a:ext uri="{FF2B5EF4-FFF2-40B4-BE49-F238E27FC236}">
                <a16:creationId xmlns:a16="http://schemas.microsoft.com/office/drawing/2014/main" id="{BA5501B7-D6C2-4B16-A7DA-346C1FC6F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38800" y="4029075"/>
            <a:ext cx="742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17</a:t>
            </a:r>
          </a:p>
        </p:txBody>
      </p:sp>
      <p:sp>
        <p:nvSpPr>
          <p:cNvPr id="114" name="">
            <a:extLst xmlns:a="http://schemas.openxmlformats.org/drawingml/2006/main">
              <a:ext uri="{FF2B5EF4-FFF2-40B4-BE49-F238E27FC236}">
                <a16:creationId xmlns:a16="http://schemas.microsoft.com/office/drawing/2014/main" id="{43B3DDFC-7065-4468-96C1-6EC06B0A3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4029075"/>
            <a:ext cx="742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3</a:t>
            </a:r>
          </a:p>
        </p:txBody>
      </p:sp>
      <p:sp>
        <p:nvSpPr>
          <p:cNvPr id="115" name="">
            <a:extLst xmlns:a="http://schemas.openxmlformats.org/drawingml/2006/main">
              <a:ext uri="{FF2B5EF4-FFF2-40B4-BE49-F238E27FC236}">
                <a16:creationId xmlns:a16="http://schemas.microsoft.com/office/drawing/2014/main" id="{7AD1FF0A-BBBD-465A-9B98-32FF41FCD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4029075"/>
            <a:ext cx="742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9</a:t>
            </a:r>
          </a:p>
        </p:txBody>
      </p:sp>
      <p:sp>
        <p:nvSpPr>
          <p:cNvPr id="116" name="">
            <a:extLst xmlns:a="http://schemas.openxmlformats.org/drawingml/2006/main">
              <a:ext uri="{FF2B5EF4-FFF2-40B4-BE49-F238E27FC236}">
                <a16:creationId xmlns:a16="http://schemas.microsoft.com/office/drawing/2014/main" id="{F01ABF38-D169-423B-A21B-F091D7A3F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4029075"/>
            <a:ext cx="742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16</a:t>
            </a:r>
          </a:p>
        </p:txBody>
      </p:sp>
      <p:sp>
        <p:nvSpPr>
          <p:cNvPr id="117" name="">
            <a:extLst xmlns:a="http://schemas.openxmlformats.org/drawingml/2006/main">
              <a:ext uri="{FF2B5EF4-FFF2-40B4-BE49-F238E27FC236}">
                <a16:creationId xmlns:a16="http://schemas.microsoft.com/office/drawing/2014/main" id="{E8E315AC-F09A-46D5-BF25-5ADE4FEF8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67900" y="4029075"/>
            <a:ext cx="990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74</a:t>
            </a:r>
          </a:p>
        </p:txBody>
      </p:sp>
      <p:sp>
        <p:nvSpPr>
          <p:cNvPr id="118" name="">
            <a:extLst xmlns:a="http://schemas.openxmlformats.org/drawingml/2006/main">
              <a:ext uri="{FF2B5EF4-FFF2-40B4-BE49-F238E27FC236}">
                <a16:creationId xmlns:a16="http://schemas.microsoft.com/office/drawing/2014/main" id="{F45CCEC1-38C9-4B69-9BAF-00DCF67E5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10050"/>
            <a:ext cx="3333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manually curated collection</a:t>
            </a:r>
          </a:p>
        </p:txBody>
      </p:sp>
      <p:sp>
        <p:nvSpPr>
          <p:cNvPr id="119" name="">
            <a:extLst xmlns:a="http://schemas.openxmlformats.org/drawingml/2006/main">
              <a:ext uri="{FF2B5EF4-FFF2-40B4-BE49-F238E27FC236}">
                <a16:creationId xmlns:a16="http://schemas.microsoft.com/office/drawing/2014/main" id="{5DA988F4-76C3-49EC-88EE-3CFE523AF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4210050"/>
            <a:ext cx="742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1</a:t>
            </a:r>
          </a:p>
        </p:txBody>
      </p:sp>
      <p:sp>
        <p:nvSpPr>
          <p:cNvPr id="120" name="">
            <a:extLst xmlns:a="http://schemas.openxmlformats.org/drawingml/2006/main">
              <a:ext uri="{FF2B5EF4-FFF2-40B4-BE49-F238E27FC236}">
                <a16:creationId xmlns:a16="http://schemas.microsoft.com/office/drawing/2014/main" id="{133C3750-7D29-4E9B-B58C-51EF1613D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38800" y="4210050"/>
            <a:ext cx="742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0" i="0">
                <a:solidFill>
                  <a:srgbClr val="8C8880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8C8880"/>
                </a:solidFill>
                <a:latin typeface="DM Sans"/>
                <a:ea typeface="DM Sans"/>
                <a:cs typeface="DM Sans"/>
              </a:rPr>
              <a:t>0</a:t>
            </a:r>
          </a:p>
        </p:txBody>
      </p:sp>
      <p:sp>
        <p:nvSpPr>
          <p:cNvPr id="121" name="">
            <a:extLst xmlns:a="http://schemas.openxmlformats.org/drawingml/2006/main">
              <a:ext uri="{FF2B5EF4-FFF2-40B4-BE49-F238E27FC236}">
                <a16:creationId xmlns:a16="http://schemas.microsoft.com/office/drawing/2014/main" id="{526D1F29-73B3-428D-ADE4-E3B3A95B8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4210050"/>
            <a:ext cx="742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0" i="0">
                <a:solidFill>
                  <a:srgbClr val="8C8880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8C8880"/>
                </a:solidFill>
                <a:latin typeface="DM Sans"/>
                <a:ea typeface="DM Sans"/>
                <a:cs typeface="DM Sans"/>
              </a:rPr>
              <a:t>0</a:t>
            </a:r>
          </a:p>
        </p:txBody>
      </p:sp>
      <p:sp>
        <p:nvSpPr>
          <p:cNvPr id="122" name="">
            <a:extLst xmlns:a="http://schemas.openxmlformats.org/drawingml/2006/main">
              <a:ext uri="{FF2B5EF4-FFF2-40B4-BE49-F238E27FC236}">
                <a16:creationId xmlns:a16="http://schemas.microsoft.com/office/drawing/2014/main" id="{6153F8A4-BF77-47A1-82FB-7FD9B33C1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4210050"/>
            <a:ext cx="742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12</a:t>
            </a:r>
          </a:p>
        </p:txBody>
      </p:sp>
      <p:sp>
        <p:nvSpPr>
          <p:cNvPr id="123" name="">
            <a:extLst xmlns:a="http://schemas.openxmlformats.org/drawingml/2006/main">
              <a:ext uri="{FF2B5EF4-FFF2-40B4-BE49-F238E27FC236}">
                <a16:creationId xmlns:a16="http://schemas.microsoft.com/office/drawing/2014/main" id="{6B1BFC54-E918-454E-8331-E7490C435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4210050"/>
            <a:ext cx="742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0" i="0">
                <a:solidFill>
                  <a:srgbClr val="8C8880"/>
                </a:solidFill>
                <a:latin typeface="DM Sans"/>
                <a:ea typeface="DM Sans"/>
                <a:cs typeface="DM Sans"/>
              </a:defRPr>
            </a:pPr>
            <a:r>
              <a:rPr sz="938" b="0" i="0">
                <a:solidFill>
                  <a:srgbClr val="8C8880"/>
                </a:solidFill>
                <a:latin typeface="DM Sans"/>
                <a:ea typeface="DM Sans"/>
                <a:cs typeface="DM Sans"/>
              </a:rPr>
              <a:t>0</a:t>
            </a:r>
          </a:p>
        </p:txBody>
      </p:sp>
      <p:sp>
        <p:nvSpPr>
          <p:cNvPr id="124" name="">
            <a:extLst xmlns:a="http://schemas.openxmlformats.org/drawingml/2006/main">
              <a:ext uri="{FF2B5EF4-FFF2-40B4-BE49-F238E27FC236}">
                <a16:creationId xmlns:a16="http://schemas.microsoft.com/office/drawing/2014/main" id="{FF16C8FA-725E-4B82-9D4A-AE72CCDB1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67900" y="4210050"/>
            <a:ext cx="990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38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938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13</a:t>
            </a:r>
          </a:p>
        </p:txBody>
      </p:sp>
      <p:sp>
        <p:nvSpPr>
          <p:cNvPr id="125" name="">
            <a:extLst xmlns:a="http://schemas.openxmlformats.org/drawingml/2006/main">
              <a:ext uri="{FF2B5EF4-FFF2-40B4-BE49-F238E27FC236}">
                <a16:creationId xmlns:a16="http://schemas.microsoft.com/office/drawing/2014/main" id="{F1C2DC9D-A356-4798-8245-0D896D8DD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371975"/>
            <a:ext cx="10191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E1D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6" name="">
            <a:extLst xmlns:a="http://schemas.openxmlformats.org/drawingml/2006/main">
              <a:ext uri="{FF2B5EF4-FFF2-40B4-BE49-F238E27FC236}">
                <a16:creationId xmlns:a16="http://schemas.microsoft.com/office/drawing/2014/main" id="{A3C01135-8ED0-4CE8-B832-E32D9584B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448175"/>
            <a:ext cx="333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63" b="1" i="0">
                <a:solidFill>
                  <a:srgbClr val="B5703A"/>
                </a:solidFill>
                <a:latin typeface="DM Sans"/>
                <a:ea typeface="DM Sans"/>
                <a:cs typeface="DM Sans"/>
              </a:defRPr>
            </a:pPr>
            <a:r>
              <a:rPr sz="1163" b="1" i="0">
                <a:solidFill>
                  <a:srgbClr val="B5703A"/>
                </a:solidFill>
                <a:latin typeface="DM Sans"/>
                <a:ea typeface="DM Sans"/>
                <a:cs typeface="DM Sans"/>
              </a:rPr>
              <a:t>Total</a:t>
            </a:r>
          </a:p>
        </p:txBody>
      </p:sp>
      <p:sp>
        <p:nvSpPr>
          <p:cNvPr id="127" name="">
            <a:extLst xmlns:a="http://schemas.openxmlformats.org/drawingml/2006/main">
              <a:ext uri="{FF2B5EF4-FFF2-40B4-BE49-F238E27FC236}">
                <a16:creationId xmlns:a16="http://schemas.microsoft.com/office/drawing/2014/main" id="{067AA827-FD09-4C29-B54B-8EA203691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4448175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163" b="1" i="0">
                <a:solidFill>
                  <a:srgbClr val="B5703A"/>
                </a:solidFill>
                <a:latin typeface="DM Sans"/>
                <a:ea typeface="DM Sans"/>
                <a:cs typeface="DM Sans"/>
              </a:defRPr>
            </a:pPr>
            <a:r>
              <a:rPr sz="1163" b="1" i="0">
                <a:solidFill>
                  <a:srgbClr val="B5703A"/>
                </a:solidFill>
                <a:latin typeface="DM Sans"/>
                <a:ea typeface="DM Sans"/>
                <a:cs typeface="DM Sans"/>
              </a:rPr>
              <a:t>413</a:t>
            </a:r>
          </a:p>
        </p:txBody>
      </p:sp>
      <p:sp>
        <p:nvSpPr>
          <p:cNvPr id="128" name="">
            <a:extLst xmlns:a="http://schemas.openxmlformats.org/drawingml/2006/main">
              <a:ext uri="{FF2B5EF4-FFF2-40B4-BE49-F238E27FC236}">
                <a16:creationId xmlns:a16="http://schemas.microsoft.com/office/drawing/2014/main" id="{1AEAE7FE-4223-4B45-A695-FC7AD3397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38800" y="4448175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163" b="1" i="0">
                <a:solidFill>
                  <a:srgbClr val="B5703A"/>
                </a:solidFill>
                <a:latin typeface="DM Sans"/>
                <a:ea typeface="DM Sans"/>
                <a:cs typeface="DM Sans"/>
              </a:defRPr>
            </a:pPr>
            <a:r>
              <a:rPr sz="1163" b="1" i="0">
                <a:solidFill>
                  <a:srgbClr val="B5703A"/>
                </a:solidFill>
                <a:latin typeface="DM Sans"/>
                <a:ea typeface="DM Sans"/>
                <a:cs typeface="DM Sans"/>
              </a:rPr>
              <a:t>81</a:t>
            </a:r>
          </a:p>
        </p:txBody>
      </p:sp>
      <p:sp>
        <p:nvSpPr>
          <p:cNvPr id="129" name="">
            <a:extLst xmlns:a="http://schemas.openxmlformats.org/drawingml/2006/main">
              <a:ext uri="{FF2B5EF4-FFF2-40B4-BE49-F238E27FC236}">
                <a16:creationId xmlns:a16="http://schemas.microsoft.com/office/drawing/2014/main" id="{27891A08-01F8-40BD-9572-6D3AFB855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4448175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163" b="1" i="0">
                <a:solidFill>
                  <a:srgbClr val="B5703A"/>
                </a:solidFill>
                <a:latin typeface="DM Sans"/>
                <a:ea typeface="DM Sans"/>
                <a:cs typeface="DM Sans"/>
              </a:defRPr>
            </a:pPr>
            <a:r>
              <a:rPr sz="1163" b="1" i="0">
                <a:solidFill>
                  <a:srgbClr val="B5703A"/>
                </a:solidFill>
                <a:latin typeface="DM Sans"/>
                <a:ea typeface="DM Sans"/>
                <a:cs typeface="DM Sans"/>
              </a:rPr>
              <a:t>34</a:t>
            </a:r>
          </a:p>
        </p:txBody>
      </p:sp>
      <p:sp>
        <p:nvSpPr>
          <p:cNvPr id="130" name="">
            <a:extLst xmlns:a="http://schemas.openxmlformats.org/drawingml/2006/main">
              <a:ext uri="{FF2B5EF4-FFF2-40B4-BE49-F238E27FC236}">
                <a16:creationId xmlns:a16="http://schemas.microsoft.com/office/drawing/2014/main" id="{D19E5506-7C93-4AE7-B569-05079833D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4448175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163" b="1" i="0">
                <a:solidFill>
                  <a:srgbClr val="B5703A"/>
                </a:solidFill>
                <a:latin typeface="DM Sans"/>
                <a:ea typeface="DM Sans"/>
                <a:cs typeface="DM Sans"/>
              </a:defRPr>
            </a:pPr>
            <a:r>
              <a:rPr sz="1163" b="1" i="0">
                <a:solidFill>
                  <a:srgbClr val="B5703A"/>
                </a:solidFill>
                <a:latin typeface="DM Sans"/>
                <a:ea typeface="DM Sans"/>
                <a:cs typeface="DM Sans"/>
              </a:rPr>
              <a:t>78</a:t>
            </a:r>
          </a:p>
        </p:txBody>
      </p:sp>
      <p:sp>
        <p:nvSpPr>
          <p:cNvPr id="131" name="">
            <a:extLst xmlns:a="http://schemas.openxmlformats.org/drawingml/2006/main">
              <a:ext uri="{FF2B5EF4-FFF2-40B4-BE49-F238E27FC236}">
                <a16:creationId xmlns:a16="http://schemas.microsoft.com/office/drawing/2014/main" id="{12E2DDA9-30CE-4CAC-AC88-0E7C2FDA8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4448175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163" b="1" i="0">
                <a:solidFill>
                  <a:srgbClr val="B5703A"/>
                </a:solidFill>
                <a:latin typeface="DM Sans"/>
                <a:ea typeface="DM Sans"/>
                <a:cs typeface="DM Sans"/>
              </a:defRPr>
            </a:pPr>
            <a:r>
              <a:rPr sz="1163" b="1" i="0">
                <a:solidFill>
                  <a:srgbClr val="B5703A"/>
                </a:solidFill>
                <a:latin typeface="DM Sans"/>
                <a:ea typeface="DM Sans"/>
                <a:cs typeface="DM Sans"/>
              </a:rPr>
              <a:t>106</a:t>
            </a:r>
          </a:p>
        </p:txBody>
      </p:sp>
      <p:sp>
        <p:nvSpPr>
          <p:cNvPr id="132" name="">
            <a:extLst xmlns:a="http://schemas.openxmlformats.org/drawingml/2006/main">
              <a:ext uri="{FF2B5EF4-FFF2-40B4-BE49-F238E27FC236}">
                <a16:creationId xmlns:a16="http://schemas.microsoft.com/office/drawing/2014/main" id="{99FB9F85-0A84-4429-B49B-544B0C635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67900" y="4448175"/>
            <a:ext cx="990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163" b="1" i="0">
                <a:solidFill>
                  <a:srgbClr val="B5703A"/>
                </a:solidFill>
                <a:latin typeface="DM Sans"/>
                <a:ea typeface="DM Sans"/>
                <a:cs typeface="DM Sans"/>
              </a:defRPr>
            </a:pPr>
            <a:r>
              <a:rPr sz="1163" b="1" i="0">
                <a:solidFill>
                  <a:srgbClr val="B5703A"/>
                </a:solidFill>
                <a:latin typeface="DM Sans"/>
                <a:ea typeface="DM Sans"/>
                <a:cs typeface="DM Sans"/>
              </a:rPr>
              <a:t>712</a:t>
            </a:r>
          </a:p>
        </p:txBody>
      </p:sp>
      <p:pic>
        <p:nvPicPr>
          <p:cNvPr id="26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7c020111b04817"/>
          <a:stretch xmlns:a="http://schemas.openxmlformats.org/drawingml/2006/main"/>
        </p:blipFill>
        <p:spPr>
          <a:xfrm xmlns:a="http://schemas.openxmlformats.org/drawingml/2006/main">
            <a:off x="11687175" y="573450"/>
            <a:ext cx="295275" cy="3580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40322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C57F2AB-8AE0-43D2-96BF-242454382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33400"/>
            <a:ext cx="10477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2000"/>
              </a:lnSpc>
              <a:buNone/>
              <a:defRPr sz="3525" b="0" i="0">
                <a:solidFill>
                  <a:srgbClr val="1A1A1A"/>
                </a:solidFill>
                <a:latin typeface="Newsreader"/>
                <a:ea typeface="Newsreader"/>
                <a:cs typeface="Newsreader"/>
              </a:defRPr>
            </a:pPr>
            <a:r>
              <a:rPr sz="3525" b="0" i="0">
                <a:solidFill>
                  <a:srgbClr val="1A1A1A"/>
                </a:solidFill>
                <a:latin typeface="Newsreader"/>
                <a:ea typeface="Newsreader"/>
                <a:cs typeface="Newsreader"/>
              </a:rPr>
              <a:t>The same translation across sources</a:t>
            </a:r>
          </a:p>
        </p:txBody>
      </p:sp>
      <p:sp>
        <p:nvSpPr>
          <p:cNvPr id="2" name="layout-rule">
            <a:extLst xmlns:a="http://schemas.openxmlformats.org/drawingml/2006/main">
              <a:ext uri="{FF2B5EF4-FFF2-40B4-BE49-F238E27FC236}">
                <a16:creationId xmlns:a16="http://schemas.microsoft.com/office/drawing/2014/main" id="{5CA0A394-C52E-4197-B4DB-FB8DB4122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276350"/>
            <a:ext cx="10477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CAB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main-visual">
            <a:extLst xmlns:a="http://schemas.openxmlformats.org/drawingml/2006/main">
              <a:ext uri="{FF2B5EF4-FFF2-40B4-BE49-F238E27FC236}">
                <a16:creationId xmlns:a16="http://schemas.microsoft.com/office/drawing/2014/main" id="{FECFAAB6-4BA7-460C-8B88-FB0532C9D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504950"/>
            <a:ext cx="10477500" cy="4476750"/>
          </a:xfrm>
          <a:prstGeom xmlns:a="http://schemas.openxmlformats.org/drawingml/2006/main" prst="roundRect">
            <a:avLst>
              <a:gd name="adj" fmla="val 255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71450" tIns="171450" rIns="171450" bIns="171450" anchor="ctr">
            <a:normAutofit/>
          </a:bodyPr>
          <a:lstStyle xmlns:a="http://schemas.openxmlformats.org/drawingml/2006/main"/>
          <a:p xmlns:a="http://schemas.openxmlformats.org/drawingml/2006/main">
            <a:pPr algn="ctr">
              <a:defRPr sz="1650" i="1">
                <a:solidFill>
                  <a:srgbClr val="8C8880"/>
                </a:solidFill>
                <a:latin typeface="DM Sans"/>
                <a:ea typeface="DM Sans"/>
                <a:cs typeface="DM Sans"/>
              </a:defRPr>
            </a:pPr>
            <a:r>
              <a:t/>
            </a:r>
          </a:p>
        </p:txBody>
      </p:sp>
      <p:sp>
        <p:nvSpPr>
          <p:cNvPr id="4" name="visual-caption">
            <a:extLst xmlns:a="http://schemas.openxmlformats.org/drawingml/2006/main">
              <a:ext uri="{FF2B5EF4-FFF2-40B4-BE49-F238E27FC236}">
                <a16:creationId xmlns:a16="http://schemas.microsoft.com/office/drawing/2014/main" id="{741E25BE-9C0C-46A2-B169-385AF4B4D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15315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938BED-2509-4A53-AFC7-3B287E5CA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905000"/>
            <a:ext cx="17526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275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bible.audio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C4F982-238E-4135-AF17-0CF359F4C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1809750"/>
            <a:ext cx="485775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E4E0D8"/>
          </a:solidFill>
          <a:ln xmlns:a="http://schemas.openxmlformats.org/drawingml/2006/main" w="9525">
            <a:solidFill>
              <a:srgbClr val="E4E0D8"/>
            </a:solidFill>
            <a:prstDash val="solid"/>
          </a:ln>
        </p:spPr>
        <p:txBody>
          <a:bodyPr xmlns:a="http://schemas.openxmlformats.org/drawingml/2006/main" lIns="114300" tIns="95250" rIns="114300" bIns="95250" anchor="ctr">
            <a:normAutofit fontScale="9708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King James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0A84A1-ED4B-4BDB-9FFD-6AE34FD22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495550"/>
            <a:ext cx="17526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275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bible.com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7113A9-5910-415C-B137-3D45E2F51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2400300"/>
            <a:ext cx="485775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E4E0D8"/>
          </a:solidFill>
          <a:ln xmlns:a="http://schemas.openxmlformats.org/drawingml/2006/main" w="9525">
            <a:solidFill>
              <a:srgbClr val="E4E0D8"/>
            </a:solidFill>
            <a:prstDash val="solid"/>
          </a:ln>
        </p:spPr>
        <p:txBody>
          <a:bodyPr xmlns:a="http://schemas.openxmlformats.org/drawingml/2006/main" lIns="114300" tIns="95250" rIns="114300" bIns="95250" anchor="ctr">
            <a:normAutofit fontScale="9708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King James Version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7301C2-5BDE-4A17-B224-A2E6D843E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086100"/>
            <a:ext cx="17526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275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biblegateway.com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1B41D2D-DC44-486E-A70B-6602F9164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2990850"/>
            <a:ext cx="485775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E4E0D8"/>
          </a:solidFill>
          <a:ln xmlns:a="http://schemas.openxmlformats.org/drawingml/2006/main" w="9525">
            <a:solidFill>
              <a:srgbClr val="E4E0D8"/>
            </a:solidFill>
            <a:prstDash val="solid"/>
          </a:ln>
        </p:spPr>
        <p:txBody>
          <a:bodyPr xmlns:a="http://schemas.openxmlformats.org/drawingml/2006/main" lIns="114300" tIns="95250" rIns="114300" bIns="95250" anchor="ctr">
            <a:normAutofit fontScale="9708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Authorized (King James) Version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FFE1C1-B65F-45EF-8A55-0BA044465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676650"/>
            <a:ext cx="17526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275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biblehub.com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A4B6D6-2AFC-40A3-8F73-CB3B6F127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3581400"/>
            <a:ext cx="485775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E4E0D8"/>
          </a:solidFill>
          <a:ln xmlns:a="http://schemas.openxmlformats.org/drawingml/2006/main" w="9525">
            <a:solidFill>
              <a:srgbClr val="E4E0D8"/>
            </a:solidFill>
            <a:prstDash val="solid"/>
          </a:ln>
        </p:spPr>
        <p:txBody>
          <a:bodyPr xmlns:a="http://schemas.openxmlformats.org/drawingml/2006/main" lIns="114300" tIns="95250" rIns="114300" bIns="95250" anchor="ctr">
            <a:normAutofit fontScale="9708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King James Bible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7BD0C1-037E-4AF0-8CFA-F75039EE0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267200"/>
            <a:ext cx="17526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275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crossbible.com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28543DA-87B9-4DFF-AE73-9670C49AC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4171950"/>
            <a:ext cx="485775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E4E0D8"/>
          </a:solidFill>
          <a:ln xmlns:a="http://schemas.openxmlformats.org/drawingml/2006/main" w="9525">
            <a:solidFill>
              <a:srgbClr val="E4E0D8"/>
            </a:solidFill>
            <a:prstDash val="solid"/>
          </a:ln>
        </p:spPr>
        <p:txBody>
          <a:bodyPr xmlns:a="http://schemas.openxmlformats.org/drawingml/2006/main" lIns="114300" tIns="95250" rIns="114300" bIns="95250" anchor="ctr">
            <a:normAutofit fontScale="9708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KJV-1611 · KJV-1769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18145A-3932-4D3C-86CC-7BA5EFFA2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857750"/>
            <a:ext cx="17526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275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obohu.cz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73879E2-5F7E-4B17-9978-006CED93B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4762500"/>
            <a:ext cx="485775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E4E0D8"/>
          </a:solidFill>
          <a:ln xmlns:a="http://schemas.openxmlformats.org/drawingml/2006/main" w="9525">
            <a:solidFill>
              <a:srgbClr val="E4E0D8"/>
            </a:solidFill>
            <a:prstDash val="solid"/>
          </a:ln>
        </p:spPr>
        <p:txBody>
          <a:bodyPr xmlns:a="http://schemas.openxmlformats.org/drawingml/2006/main" lIns="114300" tIns="95250" rIns="114300" bIns="95250" anchor="ctr">
            <a:normAutofit fontScale="9708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King James Bible – Pure Cambridge Edition</a:t>
            </a:r>
          </a:p>
        </p:txBody>
      </p:sp>
      <p:pic>
        <p:nvPicPr>
          <p:cNvPr id="3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20bb8a7a9d4622"/>
          <a:stretch xmlns:a="http://schemas.openxmlformats.org/drawingml/2006/main"/>
        </p:blipFill>
        <p:spPr>
          <a:xfrm xmlns:a="http://schemas.openxmlformats.org/drawingml/2006/main">
            <a:off x="11687175" y="573450"/>
            <a:ext cx="295275" cy="3580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77800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95DF588-EA2A-461B-9479-462A82AAF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33400"/>
            <a:ext cx="10477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2000"/>
              </a:lnSpc>
              <a:buNone/>
              <a:defRPr sz="3525" b="0" i="0">
                <a:solidFill>
                  <a:srgbClr val="1A1A1A"/>
                </a:solidFill>
                <a:latin typeface="Newsreader"/>
                <a:ea typeface="Newsreader"/>
                <a:cs typeface="Newsreader"/>
              </a:defRPr>
            </a:pPr>
            <a:r>
              <a:rPr sz="3525" b="0" i="0">
                <a:solidFill>
                  <a:srgbClr val="1A1A1A"/>
                </a:solidFill>
                <a:latin typeface="Newsreader"/>
                <a:ea typeface="Newsreader"/>
                <a:cs typeface="Newsreader"/>
              </a:rPr>
              <a:t>The same translation across sources</a:t>
            </a:r>
          </a:p>
        </p:txBody>
      </p:sp>
      <p:sp>
        <p:nvSpPr>
          <p:cNvPr id="2" name="layout-rule">
            <a:extLst xmlns:a="http://schemas.openxmlformats.org/drawingml/2006/main">
              <a:ext uri="{FF2B5EF4-FFF2-40B4-BE49-F238E27FC236}">
                <a16:creationId xmlns:a16="http://schemas.microsoft.com/office/drawing/2014/main" id="{AF94DC87-AE2B-4108-9F41-F43827153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276350"/>
            <a:ext cx="10477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CAB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main-visual">
            <a:extLst xmlns:a="http://schemas.openxmlformats.org/drawingml/2006/main">
              <a:ext uri="{FF2B5EF4-FFF2-40B4-BE49-F238E27FC236}">
                <a16:creationId xmlns:a16="http://schemas.microsoft.com/office/drawing/2014/main" id="{28FAFF5C-BCEB-4E2D-99EA-3A0D8CA19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504950"/>
            <a:ext cx="10477500" cy="4476750"/>
          </a:xfrm>
          <a:prstGeom xmlns:a="http://schemas.openxmlformats.org/drawingml/2006/main" prst="roundRect">
            <a:avLst>
              <a:gd name="adj" fmla="val 255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71450" tIns="171450" rIns="171450" bIns="171450" anchor="ctr">
            <a:normAutofit/>
          </a:bodyPr>
          <a:lstStyle xmlns:a="http://schemas.openxmlformats.org/drawingml/2006/main"/>
          <a:p xmlns:a="http://schemas.openxmlformats.org/drawingml/2006/main">
            <a:pPr algn="ctr">
              <a:defRPr sz="1650" i="1">
                <a:solidFill>
                  <a:srgbClr val="8C8880"/>
                </a:solidFill>
                <a:latin typeface="DM Sans"/>
                <a:ea typeface="DM Sans"/>
                <a:cs typeface="DM Sans"/>
              </a:defRPr>
            </a:pPr>
            <a:r>
              <a:t/>
            </a:r>
          </a:p>
        </p:txBody>
      </p:sp>
      <p:sp>
        <p:nvSpPr>
          <p:cNvPr id="4" name="visual-caption">
            <a:extLst xmlns:a="http://schemas.openxmlformats.org/drawingml/2006/main">
              <a:ext uri="{FF2B5EF4-FFF2-40B4-BE49-F238E27FC236}">
                <a16:creationId xmlns:a16="http://schemas.microsoft.com/office/drawing/2014/main" id="{F1C6EED1-BE73-4560-B607-63CEED704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15315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15BB2D-7E82-4A88-9544-C42FA0821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905000"/>
            <a:ext cx="17526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275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bible.audio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294CB3-54EB-40CE-80C1-0E9A20213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1809750"/>
            <a:ext cx="485775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E4E0D8"/>
          </a:solidFill>
          <a:ln xmlns:a="http://schemas.openxmlformats.org/drawingml/2006/main" w="9525">
            <a:solidFill>
              <a:srgbClr val="E4E0D8"/>
            </a:solidFill>
            <a:prstDash val="solid"/>
          </a:ln>
        </p:spPr>
        <p:txBody>
          <a:bodyPr xmlns:a="http://schemas.openxmlformats.org/drawingml/2006/main" lIns="114300" tIns="95250" rIns="114300" bIns="95250" anchor="ctr">
            <a:normAutofit fontScale="9708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King James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8B1538-34B7-4A13-ADC6-F88A6CD52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495550"/>
            <a:ext cx="17526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275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bible.com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C50508-A071-43B0-BCC1-823D873C0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2400300"/>
            <a:ext cx="485775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E4E0D8"/>
          </a:solidFill>
          <a:ln xmlns:a="http://schemas.openxmlformats.org/drawingml/2006/main" w="9525">
            <a:solidFill>
              <a:srgbClr val="E4E0D8"/>
            </a:solidFill>
            <a:prstDash val="solid"/>
          </a:ln>
        </p:spPr>
        <p:txBody>
          <a:bodyPr xmlns:a="http://schemas.openxmlformats.org/drawingml/2006/main" lIns="114300" tIns="95250" rIns="114300" bIns="95250" anchor="ctr">
            <a:normAutofit fontScale="9708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King James Version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93C3C3-37D0-4F24-8733-DC1083CA1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086100"/>
            <a:ext cx="17526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275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biblegateway.com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3D26D0-231A-41D3-B3A3-33BAD58DF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2990850"/>
            <a:ext cx="485775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E4E0D8"/>
          </a:solidFill>
          <a:ln xmlns:a="http://schemas.openxmlformats.org/drawingml/2006/main" w="9525">
            <a:solidFill>
              <a:srgbClr val="E4E0D8"/>
            </a:solidFill>
            <a:prstDash val="solid"/>
          </a:ln>
        </p:spPr>
        <p:txBody>
          <a:bodyPr xmlns:a="http://schemas.openxmlformats.org/drawingml/2006/main" lIns="114300" tIns="95250" rIns="114300" bIns="95250" anchor="ctr">
            <a:normAutofit fontScale="9708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Authorized (King James) Version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F5FBF9-3BDF-4566-9750-9DC4CBC96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676650"/>
            <a:ext cx="17526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275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biblehub.com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9C6420-2C03-466A-B0C7-B1149F921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3581400"/>
            <a:ext cx="485775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E4E0D8"/>
          </a:solidFill>
          <a:ln xmlns:a="http://schemas.openxmlformats.org/drawingml/2006/main" w="9525">
            <a:solidFill>
              <a:srgbClr val="E4E0D8"/>
            </a:solidFill>
            <a:prstDash val="solid"/>
          </a:ln>
        </p:spPr>
        <p:txBody>
          <a:bodyPr xmlns:a="http://schemas.openxmlformats.org/drawingml/2006/main" lIns="114300" tIns="95250" rIns="114300" bIns="95250" anchor="ctr">
            <a:normAutofit fontScale="9708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King James Bible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74F1CD4-624B-44CC-B320-4720BD984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267200"/>
            <a:ext cx="17526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275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crossbible.com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0D3508-ED39-4B32-90BE-EBC78A876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4171950"/>
            <a:ext cx="485775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E4E0D8"/>
          </a:solidFill>
          <a:ln xmlns:a="http://schemas.openxmlformats.org/drawingml/2006/main" w="9525">
            <a:solidFill>
              <a:srgbClr val="E4E0D8"/>
            </a:solidFill>
            <a:prstDash val="solid"/>
          </a:ln>
        </p:spPr>
        <p:txBody>
          <a:bodyPr xmlns:a="http://schemas.openxmlformats.org/drawingml/2006/main" lIns="114300" tIns="95250" rIns="114300" bIns="95250" anchor="ctr">
            <a:normAutofit fontScale="9708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KJV-1611 · KJV-1769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9E39DB2-A742-473F-A9E3-35DD51532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857750"/>
            <a:ext cx="17526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275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obohu.cz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31CC62C-66B0-4BE3-AB1C-87A4A83F1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4762500"/>
            <a:ext cx="485775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E4E0D8"/>
          </a:solidFill>
          <a:ln xmlns:a="http://schemas.openxmlformats.org/drawingml/2006/main" w="9525">
            <a:solidFill>
              <a:srgbClr val="E4E0D8"/>
            </a:solidFill>
            <a:prstDash val="solid"/>
          </a:ln>
        </p:spPr>
        <p:txBody>
          <a:bodyPr xmlns:a="http://schemas.openxmlformats.org/drawingml/2006/main" lIns="114300" tIns="95250" rIns="114300" bIns="95250" anchor="ctr">
            <a:normAutofit fontScale="9708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King James Bible – Pure Cambridge Edition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686F315-CAB2-4E80-8E4A-3CCA7CA6F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247900"/>
            <a:ext cx="27241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800" b="0" i="0">
                <a:solidFill>
                  <a:srgbClr val="1A1A1A"/>
                </a:solidFill>
                <a:latin typeface="Newsreader"/>
                <a:ea typeface="Newsreader"/>
                <a:cs typeface="Newsreader"/>
              </a:defRPr>
            </a:pPr>
            <a:r>
              <a:rPr sz="1800" b="0" i="0">
                <a:solidFill>
                  <a:srgbClr val="1A1A1A"/>
                </a:solidFill>
                <a:latin typeface="Newsreader"/>
                <a:ea typeface="Newsreader"/>
                <a:cs typeface="Newsreader"/>
              </a:rPr>
              <a:t>use one source</a:t>
            </a:r>
          </a:p>
        </p:txBody>
      </p:sp>
      <p:pic>
        <p:nvPicPr>
          <p:cNvPr id="3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dacb77bcd54bc7"/>
          <a:stretch xmlns:a="http://schemas.openxmlformats.org/drawingml/2006/main"/>
        </p:blipFill>
        <p:spPr>
          <a:xfrm xmlns:a="http://schemas.openxmlformats.org/drawingml/2006/main">
            <a:off x="11687175" y="573450"/>
            <a:ext cx="295275" cy="3580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30001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0328FDB-EA60-4B6D-AA0C-BCD11B0ED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33400"/>
            <a:ext cx="10477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2000"/>
              </a:lnSpc>
              <a:buNone/>
              <a:defRPr sz="3525" b="0" i="0">
                <a:solidFill>
                  <a:srgbClr val="1A1A1A"/>
                </a:solidFill>
                <a:latin typeface="Newsreader"/>
                <a:ea typeface="Newsreader"/>
                <a:cs typeface="Newsreader"/>
              </a:defRPr>
            </a:pPr>
            <a:r>
              <a:rPr sz="3525" b="0" i="0">
                <a:solidFill>
                  <a:srgbClr val="1A1A1A"/>
                </a:solidFill>
                <a:latin typeface="Newsreader"/>
                <a:ea typeface="Newsreader"/>
                <a:cs typeface="Newsreader"/>
              </a:rPr>
              <a:t>The same translation across sources</a:t>
            </a:r>
          </a:p>
        </p:txBody>
      </p:sp>
      <p:sp>
        <p:nvSpPr>
          <p:cNvPr id="2" name="layout-rule">
            <a:extLst xmlns:a="http://schemas.openxmlformats.org/drawingml/2006/main">
              <a:ext uri="{FF2B5EF4-FFF2-40B4-BE49-F238E27FC236}">
                <a16:creationId xmlns:a16="http://schemas.microsoft.com/office/drawing/2014/main" id="{E8A37E3A-3C12-422A-93D4-CDA918416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276350"/>
            <a:ext cx="10477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CAB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main-visual">
            <a:extLst xmlns:a="http://schemas.openxmlformats.org/drawingml/2006/main">
              <a:ext uri="{FF2B5EF4-FFF2-40B4-BE49-F238E27FC236}">
                <a16:creationId xmlns:a16="http://schemas.microsoft.com/office/drawing/2014/main" id="{48BD32C9-1A0F-4406-89F1-9D7B31023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504950"/>
            <a:ext cx="10477500" cy="4476750"/>
          </a:xfrm>
          <a:prstGeom xmlns:a="http://schemas.openxmlformats.org/drawingml/2006/main" prst="roundRect">
            <a:avLst>
              <a:gd name="adj" fmla="val 255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71450" tIns="171450" rIns="171450" bIns="171450" anchor="ctr">
            <a:normAutofit/>
          </a:bodyPr>
          <a:lstStyle xmlns:a="http://schemas.openxmlformats.org/drawingml/2006/main"/>
          <a:p xmlns:a="http://schemas.openxmlformats.org/drawingml/2006/main">
            <a:pPr algn="ctr">
              <a:defRPr sz="1650" i="1">
                <a:solidFill>
                  <a:srgbClr val="8C8880"/>
                </a:solidFill>
                <a:latin typeface="DM Sans"/>
                <a:ea typeface="DM Sans"/>
                <a:cs typeface="DM Sans"/>
              </a:defRPr>
            </a:pPr>
            <a:r>
              <a:t/>
            </a:r>
          </a:p>
        </p:txBody>
      </p:sp>
      <p:sp>
        <p:nvSpPr>
          <p:cNvPr id="4" name="visual-caption">
            <a:extLst xmlns:a="http://schemas.openxmlformats.org/drawingml/2006/main">
              <a:ext uri="{FF2B5EF4-FFF2-40B4-BE49-F238E27FC236}">
                <a16:creationId xmlns:a16="http://schemas.microsoft.com/office/drawing/2014/main" id="{A79C0A64-4CA7-442A-AFA4-F77E5D846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15315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F4E13C-407E-4110-854B-32A90A751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905000"/>
            <a:ext cx="17526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275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bible.audio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5B0B1E-1024-4539-B28F-6E7441F56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1809750"/>
            <a:ext cx="485775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E4E0D8"/>
          </a:solidFill>
          <a:ln xmlns:a="http://schemas.openxmlformats.org/drawingml/2006/main" w="9525">
            <a:solidFill>
              <a:srgbClr val="E4E0D8"/>
            </a:solidFill>
            <a:prstDash val="solid"/>
          </a:ln>
        </p:spPr>
        <p:txBody>
          <a:bodyPr xmlns:a="http://schemas.openxmlformats.org/drawingml/2006/main" lIns="114300" tIns="95250" rIns="114300" bIns="95250" anchor="ctr">
            <a:normAutofit fontScale="9708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King James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ABB9FB-6FFE-4C37-8085-1CD465733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495550"/>
            <a:ext cx="17526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275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bible.com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A4E37B-FA88-41C9-9ACB-057250BF1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2400300"/>
            <a:ext cx="485775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E4E0D8"/>
          </a:solidFill>
          <a:ln xmlns:a="http://schemas.openxmlformats.org/drawingml/2006/main" w="9525">
            <a:solidFill>
              <a:srgbClr val="E4E0D8"/>
            </a:solidFill>
            <a:prstDash val="solid"/>
          </a:ln>
        </p:spPr>
        <p:txBody>
          <a:bodyPr xmlns:a="http://schemas.openxmlformats.org/drawingml/2006/main" lIns="114300" tIns="95250" rIns="114300" bIns="95250" anchor="ctr">
            <a:normAutofit fontScale="9708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King James Version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6E84C1-72D4-4ED3-A847-BD4327E30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086100"/>
            <a:ext cx="17526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275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biblegateway.com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A79228-BB93-44BC-A3EE-1D9B7DCCE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2990850"/>
            <a:ext cx="485775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E4E0D8"/>
          </a:solidFill>
          <a:ln xmlns:a="http://schemas.openxmlformats.org/drawingml/2006/main" w="9525">
            <a:solidFill>
              <a:srgbClr val="E4E0D8"/>
            </a:solidFill>
            <a:prstDash val="solid"/>
          </a:ln>
        </p:spPr>
        <p:txBody>
          <a:bodyPr xmlns:a="http://schemas.openxmlformats.org/drawingml/2006/main" lIns="114300" tIns="95250" rIns="114300" bIns="95250" anchor="ctr">
            <a:normAutofit fontScale="9708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Authorized (King James) Version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F36D67-0FCA-412D-9A9A-F18A80A8B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676650"/>
            <a:ext cx="17526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275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biblehub.com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8314A9-DD07-45DE-812B-115C9AF6A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3581400"/>
            <a:ext cx="485775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E4E0D8"/>
          </a:solidFill>
          <a:ln xmlns:a="http://schemas.openxmlformats.org/drawingml/2006/main" w="9525">
            <a:solidFill>
              <a:srgbClr val="E4E0D8"/>
            </a:solidFill>
            <a:prstDash val="solid"/>
          </a:ln>
        </p:spPr>
        <p:txBody>
          <a:bodyPr xmlns:a="http://schemas.openxmlformats.org/drawingml/2006/main" lIns="114300" tIns="95250" rIns="114300" bIns="95250" anchor="ctr">
            <a:normAutofit fontScale="9708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King James Bible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2C4F3DE-EBFE-4948-B71D-A9DE239A2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267200"/>
            <a:ext cx="17526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275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crossbible.com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3747893-913E-4399-AA40-13744B8B8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4171950"/>
            <a:ext cx="485775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E4E0D8"/>
          </a:solidFill>
          <a:ln xmlns:a="http://schemas.openxmlformats.org/drawingml/2006/main" w="9525">
            <a:solidFill>
              <a:srgbClr val="E4E0D8"/>
            </a:solidFill>
            <a:prstDash val="solid"/>
          </a:ln>
        </p:spPr>
        <p:txBody>
          <a:bodyPr xmlns:a="http://schemas.openxmlformats.org/drawingml/2006/main" lIns="114300" tIns="95250" rIns="114300" bIns="95250" anchor="ctr">
            <a:normAutofit fontScale="9708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KJV-1611 · KJV-1769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C532BA-F225-4EC7-874B-2961399E7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857750"/>
            <a:ext cx="17526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275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obohu.cz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91359CD-DA8F-44C9-968A-E75722674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4762500"/>
            <a:ext cx="485775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E4E0D8"/>
          </a:solidFill>
          <a:ln xmlns:a="http://schemas.openxmlformats.org/drawingml/2006/main" w="9525">
            <a:solidFill>
              <a:srgbClr val="E4E0D8"/>
            </a:solidFill>
            <a:prstDash val="solid"/>
          </a:ln>
        </p:spPr>
        <p:txBody>
          <a:bodyPr xmlns:a="http://schemas.openxmlformats.org/drawingml/2006/main" lIns="114300" tIns="95250" rIns="114300" bIns="95250" anchor="ctr">
            <a:normAutofit fontScale="9708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King James Bible – Pure Cambridge Edition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1CDF639-9F98-405F-B65F-40C47756B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247900"/>
            <a:ext cx="27241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800" b="0" i="0">
                <a:solidFill>
                  <a:srgbClr val="1A1A1A"/>
                </a:solidFill>
                <a:latin typeface="Newsreader"/>
                <a:ea typeface="Newsreader"/>
                <a:cs typeface="Newsreader"/>
              </a:defRPr>
            </a:pPr>
            <a:r>
              <a:rPr sz="1800" b="0" i="0">
                <a:solidFill>
                  <a:srgbClr val="1A1A1A"/>
                </a:solidFill>
                <a:latin typeface="Newsreader"/>
                <a:ea typeface="Newsreader"/>
                <a:cs typeface="Newsreader"/>
              </a:rPr>
              <a:t>use one source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4DAEAEC-8EDE-4C30-BEC1-55BE1C654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3257550"/>
            <a:ext cx="27241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800" b="0" i="0">
                <a:solidFill>
                  <a:srgbClr val="1A1A1A"/>
                </a:solidFill>
                <a:latin typeface="Newsreader"/>
                <a:ea typeface="Newsreader"/>
                <a:cs typeface="Newsreader"/>
              </a:defRPr>
            </a:pPr>
            <a:r>
              <a:rPr sz="1800" b="0" i="0">
                <a:solidFill>
                  <a:srgbClr val="1A1A1A"/>
                </a:solidFill>
                <a:latin typeface="Newsreader"/>
                <a:ea typeface="Newsreader"/>
                <a:cs typeface="Newsreader"/>
              </a:rPr>
              <a:t>filter by similarity</a:t>
            </a:r>
          </a:p>
        </p:txBody>
      </p:sp>
      <p:pic>
        <p:nvPicPr>
          <p:cNvPr id="3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6be5acda774b05"/>
          <a:stretch xmlns:a="http://schemas.openxmlformats.org/drawingml/2006/main"/>
        </p:blipFill>
        <p:spPr>
          <a:xfrm xmlns:a="http://schemas.openxmlformats.org/drawingml/2006/main">
            <a:off x="11687175" y="573450"/>
            <a:ext cx="295275" cy="3580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893234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CB7BBC5-EC5A-4F4B-8530-6903D702A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33400"/>
            <a:ext cx="10477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2000"/>
              </a:lnSpc>
              <a:buNone/>
              <a:defRPr sz="3525" b="0" i="0">
                <a:solidFill>
                  <a:srgbClr val="1A1A1A"/>
                </a:solidFill>
                <a:latin typeface="Newsreader"/>
                <a:ea typeface="Newsreader"/>
                <a:cs typeface="Newsreader"/>
              </a:defRPr>
            </a:pPr>
            <a:r>
              <a:rPr sz="3525" b="0" i="0">
                <a:solidFill>
                  <a:srgbClr val="1A1A1A"/>
                </a:solidFill>
                <a:latin typeface="Newsreader"/>
                <a:ea typeface="Newsreader"/>
                <a:cs typeface="Newsreader"/>
              </a:rPr>
              <a:t>The same translation across sources</a:t>
            </a:r>
          </a:p>
        </p:txBody>
      </p:sp>
      <p:sp>
        <p:nvSpPr>
          <p:cNvPr id="2" name="layout-rule">
            <a:extLst xmlns:a="http://schemas.openxmlformats.org/drawingml/2006/main">
              <a:ext uri="{FF2B5EF4-FFF2-40B4-BE49-F238E27FC236}">
                <a16:creationId xmlns:a16="http://schemas.microsoft.com/office/drawing/2014/main" id="{0743B5DA-FC4F-428A-A176-88B173F79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276350"/>
            <a:ext cx="10477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CAB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main-visual">
            <a:extLst xmlns:a="http://schemas.openxmlformats.org/drawingml/2006/main">
              <a:ext uri="{FF2B5EF4-FFF2-40B4-BE49-F238E27FC236}">
                <a16:creationId xmlns:a16="http://schemas.microsoft.com/office/drawing/2014/main" id="{545FCE8E-4D20-4E35-949E-C16ACDDE4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504950"/>
            <a:ext cx="10477500" cy="4476750"/>
          </a:xfrm>
          <a:prstGeom xmlns:a="http://schemas.openxmlformats.org/drawingml/2006/main" prst="roundRect">
            <a:avLst>
              <a:gd name="adj" fmla="val 255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71450" tIns="171450" rIns="171450" bIns="171450" anchor="ctr">
            <a:normAutofit/>
          </a:bodyPr>
          <a:lstStyle xmlns:a="http://schemas.openxmlformats.org/drawingml/2006/main"/>
          <a:p xmlns:a="http://schemas.openxmlformats.org/drawingml/2006/main">
            <a:pPr algn="ctr">
              <a:defRPr sz="1650" i="1">
                <a:solidFill>
                  <a:srgbClr val="8C8880"/>
                </a:solidFill>
                <a:latin typeface="DM Sans"/>
                <a:ea typeface="DM Sans"/>
                <a:cs typeface="DM Sans"/>
              </a:defRPr>
            </a:pPr>
            <a:r>
              <a:t/>
            </a:r>
          </a:p>
        </p:txBody>
      </p:sp>
      <p:sp>
        <p:nvSpPr>
          <p:cNvPr id="4" name="visual-caption">
            <a:extLst xmlns:a="http://schemas.openxmlformats.org/drawingml/2006/main">
              <a:ext uri="{FF2B5EF4-FFF2-40B4-BE49-F238E27FC236}">
                <a16:creationId xmlns:a16="http://schemas.microsoft.com/office/drawing/2014/main" id="{74CBCD23-C1F8-4CAF-A001-7BA05D748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15315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384CE2-2B17-422E-9C3D-E12394652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905000"/>
            <a:ext cx="17526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275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bible.audio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F5719B-725B-439D-93E2-6B84DFD36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1809750"/>
            <a:ext cx="485775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E4E0D8"/>
          </a:solidFill>
          <a:ln xmlns:a="http://schemas.openxmlformats.org/drawingml/2006/main" w="9525">
            <a:solidFill>
              <a:srgbClr val="E4E0D8"/>
            </a:solidFill>
            <a:prstDash val="solid"/>
          </a:ln>
        </p:spPr>
        <p:txBody>
          <a:bodyPr xmlns:a="http://schemas.openxmlformats.org/drawingml/2006/main" lIns="114300" tIns="95250" rIns="114300" bIns="95250" anchor="ctr">
            <a:normAutofit fontScale="9708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King James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2D1D4F-7D49-47AE-8303-842683836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495550"/>
            <a:ext cx="17526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275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bible.com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3644B3-7968-4688-B8AF-38D430CB3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2400300"/>
            <a:ext cx="485775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E4E0D8"/>
          </a:solidFill>
          <a:ln xmlns:a="http://schemas.openxmlformats.org/drawingml/2006/main" w="9525">
            <a:solidFill>
              <a:srgbClr val="E4E0D8"/>
            </a:solidFill>
            <a:prstDash val="solid"/>
          </a:ln>
        </p:spPr>
        <p:txBody>
          <a:bodyPr xmlns:a="http://schemas.openxmlformats.org/drawingml/2006/main" lIns="114300" tIns="95250" rIns="114300" bIns="95250" anchor="ctr">
            <a:normAutofit fontScale="9708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King James Version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15AB6D-59DA-4790-A50E-4AE0C9758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086100"/>
            <a:ext cx="17526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275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biblegateway.com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C390A5-B81C-4C1F-9D74-E88940AA3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2990850"/>
            <a:ext cx="485775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E4E0D8"/>
          </a:solidFill>
          <a:ln xmlns:a="http://schemas.openxmlformats.org/drawingml/2006/main" w="9525">
            <a:solidFill>
              <a:srgbClr val="E4E0D8"/>
            </a:solidFill>
            <a:prstDash val="solid"/>
          </a:ln>
        </p:spPr>
        <p:txBody>
          <a:bodyPr xmlns:a="http://schemas.openxmlformats.org/drawingml/2006/main" lIns="114300" tIns="95250" rIns="114300" bIns="95250" anchor="ctr">
            <a:normAutofit fontScale="9708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Authorized (King James) Version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761F7A-C279-4082-853C-52A72148A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676650"/>
            <a:ext cx="17526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275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biblehub.com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C2BC30A-7AE9-4F17-8463-9AF292F1E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3581400"/>
            <a:ext cx="485775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E4E0D8"/>
          </a:solidFill>
          <a:ln xmlns:a="http://schemas.openxmlformats.org/drawingml/2006/main" w="9525">
            <a:solidFill>
              <a:srgbClr val="E4E0D8"/>
            </a:solidFill>
            <a:prstDash val="solid"/>
          </a:ln>
        </p:spPr>
        <p:txBody>
          <a:bodyPr xmlns:a="http://schemas.openxmlformats.org/drawingml/2006/main" lIns="114300" tIns="95250" rIns="114300" bIns="95250" anchor="ctr">
            <a:normAutofit fontScale="9708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King James Bible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80308B-6F16-4252-A7EA-02069CF63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267200"/>
            <a:ext cx="17526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275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crossbible.com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BF40658-9DC3-493E-8D25-4DD2F90FC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4171950"/>
            <a:ext cx="485775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E4E0D8"/>
          </a:solidFill>
          <a:ln xmlns:a="http://schemas.openxmlformats.org/drawingml/2006/main" w="9525">
            <a:solidFill>
              <a:srgbClr val="E4E0D8"/>
            </a:solidFill>
            <a:prstDash val="solid"/>
          </a:ln>
        </p:spPr>
        <p:txBody>
          <a:bodyPr xmlns:a="http://schemas.openxmlformats.org/drawingml/2006/main" lIns="114300" tIns="95250" rIns="114300" bIns="95250" anchor="ctr">
            <a:normAutofit fontScale="9708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KJV-1611 · KJV-1769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96FD6C4-0CEA-4E7B-8B2B-C8E9BCB80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857750"/>
            <a:ext cx="17526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275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obohu.cz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9926BA-6594-4998-8E86-CA6AA7244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4762500"/>
            <a:ext cx="485775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E4E0D8"/>
          </a:solidFill>
          <a:ln xmlns:a="http://schemas.openxmlformats.org/drawingml/2006/main" w="9525">
            <a:solidFill>
              <a:srgbClr val="E4E0D8"/>
            </a:solidFill>
            <a:prstDash val="solid"/>
          </a:ln>
        </p:spPr>
        <p:txBody>
          <a:bodyPr xmlns:a="http://schemas.openxmlformats.org/drawingml/2006/main" lIns="114300" tIns="95250" rIns="114300" bIns="95250" anchor="ctr">
            <a:normAutofit fontScale="9708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King James Bible – Pure Cambridge Edition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F00A354-F6CC-4CE1-87BE-06621BAEA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247900"/>
            <a:ext cx="27241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800" b="0" i="0">
                <a:solidFill>
                  <a:srgbClr val="555149"/>
                </a:solidFill>
                <a:latin typeface="Newsreader"/>
                <a:ea typeface="Newsreader"/>
                <a:cs typeface="Newsreader"/>
              </a:defRPr>
            </a:pPr>
            <a:r>
              <a:rPr sz="1800" b="0" i="0">
                <a:solidFill>
                  <a:srgbClr val="555149"/>
                </a:solidFill>
                <a:latin typeface="Newsreader"/>
                <a:ea typeface="Newsreader"/>
                <a:cs typeface="Newsreader"/>
              </a:rPr>
              <a:t>use one source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39DE131-3247-4489-B98F-E7049C7C6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2447925"/>
            <a:ext cx="18478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A1A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6003442-1080-4A60-BB7D-A1CE02155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3257550"/>
            <a:ext cx="27241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800" b="0" i="0">
                <a:solidFill>
                  <a:srgbClr val="555149"/>
                </a:solidFill>
                <a:latin typeface="Newsreader"/>
                <a:ea typeface="Newsreader"/>
                <a:cs typeface="Newsreader"/>
              </a:defRPr>
            </a:pPr>
            <a:r>
              <a:rPr sz="1800" b="0" i="0">
                <a:solidFill>
                  <a:srgbClr val="555149"/>
                </a:solidFill>
                <a:latin typeface="Newsreader"/>
                <a:ea typeface="Newsreader"/>
                <a:cs typeface="Newsreader"/>
              </a:rPr>
              <a:t>filter by similarity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3A83870-0CD5-4CF4-BB17-C7540236D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3457575"/>
            <a:ext cx="18478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A1A1A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642637815d4ce9"/>
          <a:stretch xmlns:a="http://schemas.openxmlformats.org/drawingml/2006/main"/>
        </p:blipFill>
        <p:spPr>
          <a:xfrm xmlns:a="http://schemas.openxmlformats.org/drawingml/2006/main">
            <a:off x="11687175" y="573450"/>
            <a:ext cx="295275" cy="3580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358363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EBDD301-5B80-44C6-9377-CB939D92E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33400"/>
            <a:ext cx="10477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2000"/>
              </a:lnSpc>
              <a:buNone/>
              <a:defRPr sz="3525" b="0" i="0">
                <a:solidFill>
                  <a:srgbClr val="1A1A1A"/>
                </a:solidFill>
                <a:latin typeface="Newsreader"/>
                <a:ea typeface="Newsreader"/>
                <a:cs typeface="Newsreader"/>
              </a:defRPr>
            </a:pPr>
            <a:r>
              <a:rPr sz="3525" b="0" i="0">
                <a:solidFill>
                  <a:srgbClr val="1A1A1A"/>
                </a:solidFill>
                <a:latin typeface="Newsreader"/>
                <a:ea typeface="Newsreader"/>
                <a:cs typeface="Newsreader"/>
              </a:rPr>
              <a:t>The same translation across sources</a:t>
            </a:r>
          </a:p>
        </p:txBody>
      </p:sp>
      <p:sp>
        <p:nvSpPr>
          <p:cNvPr id="2" name="layout-rule">
            <a:extLst xmlns:a="http://schemas.openxmlformats.org/drawingml/2006/main">
              <a:ext uri="{FF2B5EF4-FFF2-40B4-BE49-F238E27FC236}">
                <a16:creationId xmlns:a16="http://schemas.microsoft.com/office/drawing/2014/main" id="{E98C205F-87C1-4730-97DC-44D9F9609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276350"/>
            <a:ext cx="10477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CAB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main-visual">
            <a:extLst xmlns:a="http://schemas.openxmlformats.org/drawingml/2006/main">
              <a:ext uri="{FF2B5EF4-FFF2-40B4-BE49-F238E27FC236}">
                <a16:creationId xmlns:a16="http://schemas.microsoft.com/office/drawing/2014/main" id="{8D0BE7F1-9BF5-4476-A6BF-D6E4F062E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504950"/>
            <a:ext cx="10477500" cy="4476750"/>
          </a:xfrm>
          <a:prstGeom xmlns:a="http://schemas.openxmlformats.org/drawingml/2006/main" prst="roundRect">
            <a:avLst>
              <a:gd name="adj" fmla="val 255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71450" tIns="171450" rIns="171450" bIns="171450" anchor="ctr">
            <a:normAutofit/>
          </a:bodyPr>
          <a:lstStyle xmlns:a="http://schemas.openxmlformats.org/drawingml/2006/main"/>
          <a:p xmlns:a="http://schemas.openxmlformats.org/drawingml/2006/main">
            <a:pPr algn="ctr">
              <a:defRPr sz="1650" i="1">
                <a:solidFill>
                  <a:srgbClr val="8C8880"/>
                </a:solidFill>
                <a:latin typeface="DM Sans"/>
                <a:ea typeface="DM Sans"/>
                <a:cs typeface="DM Sans"/>
              </a:defRPr>
            </a:pPr>
            <a:r>
              <a:t/>
            </a:r>
          </a:p>
        </p:txBody>
      </p:sp>
      <p:sp>
        <p:nvSpPr>
          <p:cNvPr id="4" name="visual-caption">
            <a:extLst xmlns:a="http://schemas.openxmlformats.org/drawingml/2006/main">
              <a:ext uri="{FF2B5EF4-FFF2-40B4-BE49-F238E27FC236}">
                <a16:creationId xmlns:a16="http://schemas.microsoft.com/office/drawing/2014/main" id="{6C907B3A-17D7-4A86-AA0E-EA3EBEAD3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15315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8C2BFE-22C0-48C9-91B5-FB855EE38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905000"/>
            <a:ext cx="17526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275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bible.audio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DF5632-50D2-431B-B527-F86405987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1809750"/>
            <a:ext cx="485775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E4E0D8"/>
          </a:solidFill>
          <a:ln xmlns:a="http://schemas.openxmlformats.org/drawingml/2006/main" w="9525">
            <a:solidFill>
              <a:srgbClr val="E4E0D8"/>
            </a:solidFill>
            <a:prstDash val="solid"/>
          </a:ln>
        </p:spPr>
        <p:txBody>
          <a:bodyPr xmlns:a="http://schemas.openxmlformats.org/drawingml/2006/main" lIns="114300" tIns="95250" rIns="114300" bIns="95250" anchor="ctr">
            <a:normAutofit fontScale="9708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King James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8F28B0-E5E9-47B8-8B54-14D69CABC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495550"/>
            <a:ext cx="17526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275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bible.com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5679B0-EA03-435A-AF74-D582F8162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2400300"/>
            <a:ext cx="485775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E4E0D8"/>
          </a:solidFill>
          <a:ln xmlns:a="http://schemas.openxmlformats.org/drawingml/2006/main" w="9525">
            <a:solidFill>
              <a:srgbClr val="E4E0D8"/>
            </a:solidFill>
            <a:prstDash val="solid"/>
          </a:ln>
        </p:spPr>
        <p:txBody>
          <a:bodyPr xmlns:a="http://schemas.openxmlformats.org/drawingml/2006/main" lIns="114300" tIns="95250" rIns="114300" bIns="95250" anchor="ctr">
            <a:normAutofit fontScale="9708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King James Version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86F25C-9FBF-4129-8BD3-447BD34A2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086100"/>
            <a:ext cx="17526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275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biblegateway.com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3FC8E9-CF60-4CBB-B343-2AB7E8B0E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2990850"/>
            <a:ext cx="485775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E4E0D8"/>
          </a:solidFill>
          <a:ln xmlns:a="http://schemas.openxmlformats.org/drawingml/2006/main" w="9525">
            <a:solidFill>
              <a:srgbClr val="E4E0D8"/>
            </a:solidFill>
            <a:prstDash val="solid"/>
          </a:ln>
        </p:spPr>
        <p:txBody>
          <a:bodyPr xmlns:a="http://schemas.openxmlformats.org/drawingml/2006/main" lIns="114300" tIns="95250" rIns="114300" bIns="95250" anchor="ctr">
            <a:normAutofit fontScale="9708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Authorized (King James) Version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CFFBF5-EF7A-4B35-BCD4-133A9B676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676650"/>
            <a:ext cx="17526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275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biblehub.com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AC2EB3-940F-47BB-A6B1-E3812D4E5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3581400"/>
            <a:ext cx="485775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E4E0D8"/>
          </a:solidFill>
          <a:ln xmlns:a="http://schemas.openxmlformats.org/drawingml/2006/main" w="9525">
            <a:solidFill>
              <a:srgbClr val="E4E0D8"/>
            </a:solidFill>
            <a:prstDash val="solid"/>
          </a:ln>
        </p:spPr>
        <p:txBody>
          <a:bodyPr xmlns:a="http://schemas.openxmlformats.org/drawingml/2006/main" lIns="114300" tIns="95250" rIns="114300" bIns="95250" anchor="ctr">
            <a:normAutofit fontScale="9708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King James Bible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CF553C-057C-462B-8C47-04F5F3784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267200"/>
            <a:ext cx="17526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275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crossbible.com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2A684A-FCB8-4965-8765-4E619D179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4171950"/>
            <a:ext cx="485775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E4E0D8"/>
          </a:solidFill>
          <a:ln xmlns:a="http://schemas.openxmlformats.org/drawingml/2006/main" w="9525">
            <a:solidFill>
              <a:srgbClr val="E4E0D8"/>
            </a:solidFill>
            <a:prstDash val="solid"/>
          </a:ln>
        </p:spPr>
        <p:txBody>
          <a:bodyPr xmlns:a="http://schemas.openxmlformats.org/drawingml/2006/main" lIns="114300" tIns="95250" rIns="114300" bIns="95250" anchor="ctr">
            <a:normAutofit fontScale="9708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KJV-1611 · KJV-1769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06BDC8C-9866-4273-8E2E-8CF39843D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857750"/>
            <a:ext cx="17526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275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obohu.cz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D3E98F-7EC6-4D03-BFBF-DAF548843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4762500"/>
            <a:ext cx="485775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E4E0D8"/>
          </a:solidFill>
          <a:ln xmlns:a="http://schemas.openxmlformats.org/drawingml/2006/main" w="9525">
            <a:solidFill>
              <a:srgbClr val="E4E0D8"/>
            </a:solidFill>
            <a:prstDash val="solid"/>
          </a:ln>
        </p:spPr>
        <p:txBody>
          <a:bodyPr xmlns:a="http://schemas.openxmlformats.org/drawingml/2006/main" lIns="114300" tIns="95250" rIns="114300" bIns="95250" anchor="ctr">
            <a:normAutofit fontScale="9708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King James Bible – Pure Cambridge Edition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2EBF54-DDC8-43F3-84A2-EC23B8AC2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247900"/>
            <a:ext cx="27241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800" b="0" i="0">
                <a:solidFill>
                  <a:srgbClr val="555149"/>
                </a:solidFill>
                <a:latin typeface="Newsreader"/>
                <a:ea typeface="Newsreader"/>
                <a:cs typeface="Newsreader"/>
              </a:defRPr>
            </a:pPr>
            <a:r>
              <a:rPr sz="1800" b="0" i="0">
                <a:solidFill>
                  <a:srgbClr val="555149"/>
                </a:solidFill>
                <a:latin typeface="Newsreader"/>
                <a:ea typeface="Newsreader"/>
                <a:cs typeface="Newsreader"/>
              </a:rPr>
              <a:t>use one source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5D0422F-68E6-4A9E-9C3F-9E612EA85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2447925"/>
            <a:ext cx="18478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A1A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CE869F2-89EB-4106-ADEB-2EEFF428E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3257550"/>
            <a:ext cx="27241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800" b="0" i="0">
                <a:solidFill>
                  <a:srgbClr val="555149"/>
                </a:solidFill>
                <a:latin typeface="Newsreader"/>
                <a:ea typeface="Newsreader"/>
                <a:cs typeface="Newsreader"/>
              </a:defRPr>
            </a:pPr>
            <a:r>
              <a:rPr sz="1800" b="0" i="0">
                <a:solidFill>
                  <a:srgbClr val="555149"/>
                </a:solidFill>
                <a:latin typeface="Newsreader"/>
                <a:ea typeface="Newsreader"/>
                <a:cs typeface="Newsreader"/>
              </a:rPr>
              <a:t>filter by similarity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327FD96-C0E7-43EC-A3C0-4EC92C181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3457575"/>
            <a:ext cx="18478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A1A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845E4B5-4A9F-4771-A882-DF1EFA08E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4267200"/>
            <a:ext cx="27241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800" b="0" i="0">
                <a:solidFill>
                  <a:srgbClr val="B5703A"/>
                </a:solidFill>
                <a:latin typeface="Newsreader"/>
                <a:ea typeface="Newsreader"/>
                <a:cs typeface="Newsreader"/>
              </a:defRPr>
            </a:pPr>
            <a:r>
              <a:rPr sz="1800" b="0" i="0">
                <a:solidFill>
                  <a:srgbClr val="B5703A"/>
                </a:solidFill>
                <a:latin typeface="Newsreader"/>
                <a:ea typeface="Newsreader"/>
                <a:cs typeface="Newsreader"/>
              </a:rPr>
              <a:t>annotate</a:t>
            </a:r>
          </a:p>
        </p:txBody>
      </p:sp>
      <p:pic>
        <p:nvPicPr>
          <p:cNvPr id="4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15ae37903c4f48"/>
          <a:stretch xmlns:a="http://schemas.openxmlformats.org/drawingml/2006/main"/>
        </p:blipFill>
        <p:spPr>
          <a:xfrm xmlns:a="http://schemas.openxmlformats.org/drawingml/2006/main">
            <a:off x="11687175" y="573450"/>
            <a:ext cx="295275" cy="3580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701836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628D01B-02B0-4186-AA7F-9B3EDAEA1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33400"/>
            <a:ext cx="10477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2000"/>
              </a:lnSpc>
              <a:buNone/>
              <a:defRPr sz="3525" b="0" i="0">
                <a:solidFill>
                  <a:srgbClr val="1A1A1A"/>
                </a:solidFill>
                <a:latin typeface="Newsreader"/>
                <a:ea typeface="Newsreader"/>
                <a:cs typeface="Newsreader"/>
              </a:defRPr>
            </a:pPr>
            <a:r>
              <a:rPr sz="3525" b="0" i="0">
                <a:solidFill>
                  <a:srgbClr val="1A1A1A"/>
                </a:solidFill>
                <a:latin typeface="Newsreader"/>
                <a:ea typeface="Newsreader"/>
                <a:cs typeface="Newsreader"/>
              </a:rPr>
              <a:t>Which edition is this?</a:t>
            </a:r>
          </a:p>
        </p:txBody>
      </p:sp>
      <p:sp>
        <p:nvSpPr>
          <p:cNvPr id="2" name="layout-rule">
            <a:extLst xmlns:a="http://schemas.openxmlformats.org/drawingml/2006/main">
              <a:ext uri="{FF2B5EF4-FFF2-40B4-BE49-F238E27FC236}">
                <a16:creationId xmlns:a16="http://schemas.microsoft.com/office/drawing/2014/main" id="{8FF47632-9DD6-4A2A-8073-93F855BDF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276350"/>
            <a:ext cx="10477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CAB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main-visual">
            <a:extLst xmlns:a="http://schemas.openxmlformats.org/drawingml/2006/main">
              <a:ext uri="{FF2B5EF4-FFF2-40B4-BE49-F238E27FC236}">
                <a16:creationId xmlns:a16="http://schemas.microsoft.com/office/drawing/2014/main" id="{9A0225FA-46D1-4F1B-9173-A7B14E382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504950"/>
            <a:ext cx="10477500" cy="4476750"/>
          </a:xfrm>
          <a:prstGeom xmlns:a="http://schemas.openxmlformats.org/drawingml/2006/main" prst="roundRect">
            <a:avLst>
              <a:gd name="adj" fmla="val 255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71450" tIns="171450" rIns="171450" bIns="171450" anchor="ctr">
            <a:normAutofit/>
          </a:bodyPr>
          <a:lstStyle xmlns:a="http://schemas.openxmlformats.org/drawingml/2006/main"/>
          <a:p xmlns:a="http://schemas.openxmlformats.org/drawingml/2006/main">
            <a:pPr algn="ctr">
              <a:defRPr sz="1650" i="1">
                <a:solidFill>
                  <a:srgbClr val="8C8880"/>
                </a:solidFill>
                <a:latin typeface="DM Sans"/>
                <a:ea typeface="DM Sans"/>
                <a:cs typeface="DM Sans"/>
              </a:defRPr>
            </a:pPr>
            <a:r>
              <a:t/>
            </a:r>
          </a:p>
        </p:txBody>
      </p:sp>
      <p:sp>
        <p:nvSpPr>
          <p:cNvPr id="4" name="visual-caption">
            <a:extLst xmlns:a="http://schemas.openxmlformats.org/drawingml/2006/main">
              <a:ext uri="{FF2B5EF4-FFF2-40B4-BE49-F238E27FC236}">
                <a16:creationId xmlns:a16="http://schemas.microsoft.com/office/drawing/2014/main" id="{9D56A13D-54CE-419F-AC97-6C03C2C14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15315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4a50db86894bd9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fffe5a510d4810"/>
          <a:stretch xmlns:a="http://schemas.openxmlformats.org/drawingml/2006/main"/>
        </p:blipFill>
        <p:spPr>
          <a:xfrm xmlns:a="http://schemas.openxmlformats.org/drawingml/2006/main">
            <a:off x="11687175" y="573450"/>
            <a:ext cx="295275" cy="3580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79513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59228BA-F1A8-4BCC-9951-195C52968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33400"/>
            <a:ext cx="10477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2000"/>
              </a:lnSpc>
              <a:buNone/>
              <a:defRPr sz="3525" b="0" i="0">
                <a:solidFill>
                  <a:srgbClr val="1A1A1A"/>
                </a:solidFill>
                <a:latin typeface="Newsreader"/>
                <a:ea typeface="Newsreader"/>
                <a:cs typeface="Newsreader"/>
              </a:defRPr>
            </a:pPr>
            <a:r>
              <a:rPr sz="3525" b="0" i="0">
                <a:solidFill>
                  <a:srgbClr val="1A1A1A"/>
                </a:solidFill>
                <a:latin typeface="Newsreader"/>
                <a:ea typeface="Newsreader"/>
                <a:cs typeface="Newsreader"/>
              </a:rPr>
              <a:t>Corpus construction</a:t>
            </a:r>
          </a:p>
        </p:txBody>
      </p:sp>
      <p:sp>
        <p:nvSpPr>
          <p:cNvPr id="2" name="layout-rule">
            <a:extLst xmlns:a="http://schemas.openxmlformats.org/drawingml/2006/main">
              <a:ext uri="{FF2B5EF4-FFF2-40B4-BE49-F238E27FC236}">
                <a16:creationId xmlns:a16="http://schemas.microsoft.com/office/drawing/2014/main" id="{92A08043-C88F-45FC-B2C1-8453B7F05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276350"/>
            <a:ext cx="10477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CAB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main-visual">
            <a:extLst xmlns:a="http://schemas.openxmlformats.org/drawingml/2006/main">
              <a:ext uri="{FF2B5EF4-FFF2-40B4-BE49-F238E27FC236}">
                <a16:creationId xmlns:a16="http://schemas.microsoft.com/office/drawing/2014/main" id="{789D7128-DBD5-46F1-BDCE-ACE7361DE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504950"/>
            <a:ext cx="10477500" cy="4476750"/>
          </a:xfrm>
          <a:prstGeom xmlns:a="http://schemas.openxmlformats.org/drawingml/2006/main" prst="roundRect">
            <a:avLst>
              <a:gd name="adj" fmla="val 255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71450" tIns="171450" rIns="171450" bIns="171450" anchor="ctr">
            <a:normAutofit/>
          </a:bodyPr>
          <a:lstStyle xmlns:a="http://schemas.openxmlformats.org/drawingml/2006/main"/>
          <a:p xmlns:a="http://schemas.openxmlformats.org/drawingml/2006/main">
            <a:pPr algn="ctr">
              <a:defRPr sz="1650" i="1">
                <a:solidFill>
                  <a:srgbClr val="8C8880"/>
                </a:solidFill>
                <a:latin typeface="DM Sans"/>
                <a:ea typeface="DM Sans"/>
                <a:cs typeface="DM Sans"/>
              </a:defRPr>
            </a:pPr>
            <a:r>
              <a:t/>
            </a:r>
          </a:p>
        </p:txBody>
      </p:sp>
      <p:sp>
        <p:nvSpPr>
          <p:cNvPr id="4" name="visual-caption">
            <a:extLst xmlns:a="http://schemas.openxmlformats.org/drawingml/2006/main">
              <a:ext uri="{FF2B5EF4-FFF2-40B4-BE49-F238E27FC236}">
                <a16:creationId xmlns:a16="http://schemas.microsoft.com/office/drawing/2014/main" id="{8AAB14C3-3649-448B-9AA7-C5DAE1A86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15315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1e51a3b7484bb4">
            <a:extLst>
              <a:ext uri="{96DAC541-7B7A-43D3-8B79-37D633B846F1}">
                <asvg:svgBlip xmlns:asvg="http://schemas.microsoft.com/office/drawing/2016/SVG/main" r:embed="R387e5b48a9b64355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0" y="1219200"/>
            <a:ext cx="12192000" cy="5143500"/>
          </a:xfrm>
          <a:prstGeom xmlns:a="http://schemas.openxmlformats.org/drawingml/2006/main" prst="rect">
            <a:avLst/>
          </a:prstGeom>
        </p:spPr>
      </p:pic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0e94e1cc614306"/>
          <a:stretch xmlns:a="http://schemas.openxmlformats.org/drawingml/2006/main"/>
        </p:blipFill>
        <p:spPr>
          <a:xfrm xmlns:a="http://schemas.openxmlformats.org/drawingml/2006/main">
            <a:off x="11687175" y="573450"/>
            <a:ext cx="295275" cy="3580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82561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slide-title">
            <a:extLst xmlns:a="http://schemas.openxmlformats.org/drawingml/2006/main">
              <a:ext uri="{FF2B5EF4-FFF2-40B4-BE49-F238E27FC236}">
                <a16:creationId xmlns:a16="http://schemas.microsoft.com/office/drawing/2014/main" id="{8E9FAFDE-D623-443C-BED1-DB730D647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33400"/>
            <a:ext cx="10477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2000"/>
              </a:lnSpc>
              <a:buNone/>
              <a:defRPr sz="3525" b="0" i="0">
                <a:solidFill>
                  <a:srgbClr val="1A1A1A"/>
                </a:solidFill>
                <a:latin typeface="Newsreader"/>
                <a:ea typeface="Newsreader"/>
                <a:cs typeface="Newsreader"/>
              </a:defRPr>
            </a:pPr>
            <a:r>
              <a:rPr sz="3525" b="0" i="0">
                <a:solidFill>
                  <a:srgbClr val="1A1A1A"/>
                </a:solidFill>
                <a:latin typeface="Newsreader"/>
                <a:ea typeface="Newsreader"/>
                <a:cs typeface="Newsreader"/>
              </a:rPr>
              <a:t>The corpus in numbers</a:t>
            </a:r>
          </a:p>
        </p:txBody>
      </p:sp>
      <p:sp>
        <p:nvSpPr>
          <p:cNvPr id="2" name="layout-rule">
            <a:extLst xmlns:a="http://schemas.openxmlformats.org/drawingml/2006/main">
              <a:ext uri="{FF2B5EF4-FFF2-40B4-BE49-F238E27FC236}">
                <a16:creationId xmlns:a16="http://schemas.microsoft.com/office/drawing/2014/main" id="{FDD181C1-3E2B-4F8A-A1EF-085D458F1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276350"/>
            <a:ext cx="10477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CAB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main-visual">
            <a:extLst xmlns:a="http://schemas.openxmlformats.org/drawingml/2006/main">
              <a:ext uri="{FF2B5EF4-FFF2-40B4-BE49-F238E27FC236}">
                <a16:creationId xmlns:a16="http://schemas.microsoft.com/office/drawing/2014/main" id="{986A91C7-D4C8-45CD-A626-5E236F4DE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504950"/>
            <a:ext cx="10477500" cy="4476750"/>
          </a:xfrm>
          <a:prstGeom xmlns:a="http://schemas.openxmlformats.org/drawingml/2006/main" prst="roundRect">
            <a:avLst>
              <a:gd name="adj" fmla="val 255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71450" tIns="171450" rIns="171450" bIns="171450" anchor="ctr">
            <a:normAutofit/>
          </a:bodyPr>
          <a:lstStyle xmlns:a="http://schemas.openxmlformats.org/drawingml/2006/main"/>
          <a:p xmlns:a="http://schemas.openxmlformats.org/drawingml/2006/main">
            <a:pPr algn="ctr">
              <a:defRPr sz="1650" i="1">
                <a:solidFill>
                  <a:srgbClr val="8C8880"/>
                </a:solidFill>
                <a:latin typeface="DM Sans"/>
                <a:ea typeface="DM Sans"/>
                <a:cs typeface="DM Sans"/>
              </a:defRPr>
            </a:pPr>
            <a:r>
              <a:t/>
            </a:r>
          </a:p>
        </p:txBody>
      </p:sp>
      <p:sp>
        <p:nvSpPr>
          <p:cNvPr id="4" name="visual-caption">
            <a:extLst xmlns:a="http://schemas.openxmlformats.org/drawingml/2006/main">
              <a:ext uri="{FF2B5EF4-FFF2-40B4-BE49-F238E27FC236}">
                <a16:creationId xmlns:a16="http://schemas.microsoft.com/office/drawing/2014/main" id="{D30FCA71-8B97-4FC8-B5A4-D25601606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15315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394c7256354adf">
            <a:extLst>
              <a:ext uri="{96DAC541-7B7A-43D3-8B79-37D633B846F1}">
                <asvg:svgBlip xmlns:asvg="http://schemas.microsoft.com/office/drawing/2016/SVG/main" r:embed="R6a6e268b8b744e64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90550" y="1352550"/>
            <a:ext cx="5410200" cy="54102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1735C5-80AE-40EF-B4DA-24BF6893B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1809750"/>
            <a:ext cx="12573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3600" b="1" i="0">
                <a:solidFill>
                  <a:srgbClr val="B5703A"/>
                </a:solidFill>
                <a:latin typeface="Newsreader"/>
                <a:ea typeface="Newsreader"/>
                <a:cs typeface="Newsreader"/>
              </a:defRPr>
            </a:pPr>
            <a:r>
              <a:rPr sz="3600" b="1" i="0">
                <a:solidFill>
                  <a:srgbClr val="B5703A"/>
                </a:solidFill>
                <a:latin typeface="Newsreader"/>
                <a:ea typeface="Newsreader"/>
                <a:cs typeface="Newsreader"/>
              </a:rPr>
              <a:t>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C32EA3-8A85-4E21-BAFC-31CEB3940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1924050"/>
            <a:ext cx="25336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75" b="1" i="0">
                <a:solidFill>
                  <a:srgbClr val="B5703A"/>
                </a:solidFill>
                <a:latin typeface="DM Sans"/>
                <a:ea typeface="DM Sans"/>
                <a:cs typeface="DM Sans"/>
              </a:defRPr>
            </a:pPr>
            <a:r>
              <a:rPr sz="1875" b="1" i="0">
                <a:solidFill>
                  <a:srgbClr val="B5703A"/>
                </a:solidFill>
                <a:latin typeface="DM Sans"/>
                <a:ea typeface="DM Sans"/>
                <a:cs typeface="DM Sans"/>
              </a:rPr>
              <a:t>corpus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5840a849c74e10"/>
          <a:stretch xmlns:a="http://schemas.openxmlformats.org/drawingml/2006/main"/>
        </p:blipFill>
        <p:spPr>
          <a:xfrm xmlns:a="http://schemas.openxmlformats.org/drawingml/2006/main">
            <a:off x="11687175" y="573450"/>
            <a:ext cx="295275" cy="3580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485631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74B6ED9-CAB5-4FCB-86F0-470586BC6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33400"/>
            <a:ext cx="10477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2000"/>
              </a:lnSpc>
              <a:buNone/>
              <a:defRPr sz="3525" b="0" i="0">
                <a:solidFill>
                  <a:srgbClr val="1A1A1A"/>
                </a:solidFill>
                <a:latin typeface="Newsreader"/>
                <a:ea typeface="Newsreader"/>
                <a:cs typeface="Newsreader"/>
              </a:defRPr>
            </a:pPr>
            <a:r>
              <a:rPr sz="3525" b="0" i="0">
                <a:solidFill>
                  <a:srgbClr val="1A1A1A"/>
                </a:solidFill>
                <a:latin typeface="Newsreader"/>
                <a:ea typeface="Newsreader"/>
                <a:cs typeface="Newsreader"/>
              </a:rPr>
              <a:t>The corpus in numbers</a:t>
            </a:r>
          </a:p>
        </p:txBody>
      </p:sp>
      <p:sp>
        <p:nvSpPr>
          <p:cNvPr id="2" name="layout-rule">
            <a:extLst xmlns:a="http://schemas.openxmlformats.org/drawingml/2006/main">
              <a:ext uri="{FF2B5EF4-FFF2-40B4-BE49-F238E27FC236}">
                <a16:creationId xmlns:a16="http://schemas.microsoft.com/office/drawing/2014/main" id="{6776D0D0-2468-48DA-944A-CF23DEDCD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276350"/>
            <a:ext cx="10477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CAB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main-visual">
            <a:extLst xmlns:a="http://schemas.openxmlformats.org/drawingml/2006/main">
              <a:ext uri="{FF2B5EF4-FFF2-40B4-BE49-F238E27FC236}">
                <a16:creationId xmlns:a16="http://schemas.microsoft.com/office/drawing/2014/main" id="{A50F41F1-CCB3-4FFC-A0BE-BB62B2EDF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504950"/>
            <a:ext cx="10477500" cy="4476750"/>
          </a:xfrm>
          <a:prstGeom xmlns:a="http://schemas.openxmlformats.org/drawingml/2006/main" prst="roundRect">
            <a:avLst>
              <a:gd name="adj" fmla="val 255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71450" tIns="171450" rIns="171450" bIns="171450" anchor="ctr">
            <a:normAutofit/>
          </a:bodyPr>
          <a:lstStyle xmlns:a="http://schemas.openxmlformats.org/drawingml/2006/main"/>
          <a:p xmlns:a="http://schemas.openxmlformats.org/drawingml/2006/main">
            <a:pPr algn="ctr">
              <a:defRPr sz="1650" i="1">
                <a:solidFill>
                  <a:srgbClr val="8C8880"/>
                </a:solidFill>
                <a:latin typeface="DM Sans"/>
                <a:ea typeface="DM Sans"/>
                <a:cs typeface="DM Sans"/>
              </a:defRPr>
            </a:pPr>
            <a:r>
              <a:t/>
            </a:r>
          </a:p>
        </p:txBody>
      </p:sp>
      <p:sp>
        <p:nvSpPr>
          <p:cNvPr id="4" name="visual-caption">
            <a:extLst xmlns:a="http://schemas.openxmlformats.org/drawingml/2006/main">
              <a:ext uri="{FF2B5EF4-FFF2-40B4-BE49-F238E27FC236}">
                <a16:creationId xmlns:a16="http://schemas.microsoft.com/office/drawing/2014/main" id="{5081400E-F154-451D-9959-B4C48F103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15315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128e34de604245">
            <a:extLst>
              <a:ext uri="{96DAC541-7B7A-43D3-8B79-37D633B846F1}">
                <asvg:svgBlip xmlns:asvg="http://schemas.microsoft.com/office/drawing/2016/SVG/main" r:embed="Rcd0ce4a7389e4ac5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90550" y="1352550"/>
            <a:ext cx="5410200" cy="54102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95DA21-F82D-45C2-8999-CE02DEC77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1809750"/>
            <a:ext cx="12573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3600" b="0" i="0">
                <a:solidFill>
                  <a:srgbClr val="555149"/>
                </a:solidFill>
                <a:latin typeface="Newsreader"/>
                <a:ea typeface="Newsreader"/>
                <a:cs typeface="Newsreader"/>
              </a:defRPr>
            </a:pPr>
            <a:r>
              <a:rPr sz="3600" b="0" i="0">
                <a:solidFill>
                  <a:srgbClr val="555149"/>
                </a:solidFill>
                <a:latin typeface="Newsreader"/>
                <a:ea typeface="Newsreader"/>
                <a:cs typeface="Newsreader"/>
              </a:rPr>
              <a:t>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96E673-2252-4AA3-A353-8F37643D4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1924050"/>
            <a:ext cx="25336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75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875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corpus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AFB418-BACD-45AC-B841-A2BDD3998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2686050"/>
            <a:ext cx="12573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3600" b="1" i="0">
                <a:solidFill>
                  <a:srgbClr val="B5703A"/>
                </a:solidFill>
                <a:latin typeface="Newsreader"/>
                <a:ea typeface="Newsreader"/>
                <a:cs typeface="Newsreader"/>
              </a:defRPr>
            </a:pPr>
            <a:r>
              <a:rPr sz="3600" b="1" i="0">
                <a:solidFill>
                  <a:srgbClr val="B5703A"/>
                </a:solidFill>
                <a:latin typeface="Newsreader"/>
                <a:ea typeface="Newsreader"/>
                <a:cs typeface="Newsreader"/>
              </a:rPr>
              <a:t>5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8D964A-916A-4A3D-92BF-6CA88A977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800350"/>
            <a:ext cx="25336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75" b="1" i="0">
                <a:solidFill>
                  <a:srgbClr val="B5703A"/>
                </a:solidFill>
                <a:latin typeface="DM Sans"/>
                <a:ea typeface="DM Sans"/>
                <a:cs typeface="DM Sans"/>
              </a:defRPr>
            </a:pPr>
            <a:r>
              <a:rPr sz="1875" b="1" i="0">
                <a:solidFill>
                  <a:srgbClr val="B5703A"/>
                </a:solidFill>
                <a:latin typeface="DM Sans"/>
                <a:ea typeface="DM Sans"/>
                <a:cs typeface="DM Sans"/>
              </a:rPr>
              <a:t>languages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9bf7a918864470"/>
          <a:stretch xmlns:a="http://schemas.openxmlformats.org/drawingml/2006/main"/>
        </p:blipFill>
        <p:spPr>
          <a:xfrm xmlns:a="http://schemas.openxmlformats.org/drawingml/2006/main">
            <a:off x="11687175" y="573450"/>
            <a:ext cx="295275" cy="3580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79400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77D2534-B520-4E21-8B1A-4B91EC8B2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33400"/>
            <a:ext cx="10477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2000"/>
              </a:lnSpc>
              <a:buNone/>
              <a:defRPr sz="3525" b="0" i="0">
                <a:solidFill>
                  <a:srgbClr val="1A1A1A"/>
                </a:solidFill>
                <a:latin typeface="Newsreader"/>
                <a:ea typeface="Newsreader"/>
                <a:cs typeface="Newsreader"/>
              </a:defRPr>
            </a:pPr>
            <a:r>
              <a:rPr sz="3525" b="0" i="0">
                <a:solidFill>
                  <a:srgbClr val="1A1A1A"/>
                </a:solidFill>
                <a:latin typeface="Newsreader"/>
                <a:ea typeface="Newsreader"/>
                <a:cs typeface="Newsreader"/>
              </a:rPr>
              <a:t>The corpus in numbers</a:t>
            </a:r>
          </a:p>
        </p:txBody>
      </p:sp>
      <p:sp>
        <p:nvSpPr>
          <p:cNvPr id="2" name="layout-rule">
            <a:extLst xmlns:a="http://schemas.openxmlformats.org/drawingml/2006/main">
              <a:ext uri="{FF2B5EF4-FFF2-40B4-BE49-F238E27FC236}">
                <a16:creationId xmlns:a16="http://schemas.microsoft.com/office/drawing/2014/main" id="{C09882EE-391C-4D76-A219-CB9597388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276350"/>
            <a:ext cx="10477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CAB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main-visual">
            <a:extLst xmlns:a="http://schemas.openxmlformats.org/drawingml/2006/main">
              <a:ext uri="{FF2B5EF4-FFF2-40B4-BE49-F238E27FC236}">
                <a16:creationId xmlns:a16="http://schemas.microsoft.com/office/drawing/2014/main" id="{73E30B31-7DFF-4780-ACDF-7FA53FF4C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504950"/>
            <a:ext cx="10477500" cy="4476750"/>
          </a:xfrm>
          <a:prstGeom xmlns:a="http://schemas.openxmlformats.org/drawingml/2006/main" prst="roundRect">
            <a:avLst>
              <a:gd name="adj" fmla="val 255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71450" tIns="171450" rIns="171450" bIns="171450" anchor="ctr">
            <a:normAutofit/>
          </a:bodyPr>
          <a:lstStyle xmlns:a="http://schemas.openxmlformats.org/drawingml/2006/main"/>
          <a:p xmlns:a="http://schemas.openxmlformats.org/drawingml/2006/main">
            <a:pPr algn="ctr">
              <a:defRPr sz="1650" i="1">
                <a:solidFill>
                  <a:srgbClr val="8C8880"/>
                </a:solidFill>
                <a:latin typeface="DM Sans"/>
                <a:ea typeface="DM Sans"/>
                <a:cs typeface="DM Sans"/>
              </a:defRPr>
            </a:pPr>
            <a:r>
              <a:t/>
            </a:r>
          </a:p>
        </p:txBody>
      </p:sp>
      <p:sp>
        <p:nvSpPr>
          <p:cNvPr id="4" name="visual-caption">
            <a:extLst xmlns:a="http://schemas.openxmlformats.org/drawingml/2006/main">
              <a:ext uri="{FF2B5EF4-FFF2-40B4-BE49-F238E27FC236}">
                <a16:creationId xmlns:a16="http://schemas.microsoft.com/office/drawing/2014/main" id="{C3FB26B0-11C2-44F8-9126-A66D82775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15315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bb2d4bf6d14037">
            <a:extLst>
              <a:ext uri="{96DAC541-7B7A-43D3-8B79-37D633B846F1}">
                <asvg:svgBlip xmlns:asvg="http://schemas.microsoft.com/office/drawing/2016/SVG/main" r:embed="R75778fc053c246b1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90550" y="1352550"/>
            <a:ext cx="5410200" cy="54102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EDBD1E-6EE3-4B68-B8D7-ABAE50673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1809750"/>
            <a:ext cx="12573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3600" b="0" i="0">
                <a:solidFill>
                  <a:srgbClr val="555149"/>
                </a:solidFill>
                <a:latin typeface="Newsreader"/>
                <a:ea typeface="Newsreader"/>
                <a:cs typeface="Newsreader"/>
              </a:defRPr>
            </a:pPr>
            <a:r>
              <a:rPr sz="3600" b="0" i="0">
                <a:solidFill>
                  <a:srgbClr val="555149"/>
                </a:solidFill>
                <a:latin typeface="Newsreader"/>
                <a:ea typeface="Newsreader"/>
                <a:cs typeface="Newsreader"/>
              </a:rPr>
              <a:t>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E06D9A-D1BF-4C0C-B463-AC8AEDB7C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1924050"/>
            <a:ext cx="25336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75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875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corpus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E4007F-59E6-4B05-BAF1-215DA1F51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2686050"/>
            <a:ext cx="12573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3600" b="0" i="0">
                <a:solidFill>
                  <a:srgbClr val="555149"/>
                </a:solidFill>
                <a:latin typeface="Newsreader"/>
                <a:ea typeface="Newsreader"/>
                <a:cs typeface="Newsreader"/>
              </a:defRPr>
            </a:pPr>
            <a:r>
              <a:rPr sz="3600" b="0" i="0">
                <a:solidFill>
                  <a:srgbClr val="555149"/>
                </a:solidFill>
                <a:latin typeface="Newsreader"/>
                <a:ea typeface="Newsreader"/>
                <a:cs typeface="Newsreader"/>
              </a:rPr>
              <a:t>5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11C051-CD67-4525-9745-4021B1C21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800350"/>
            <a:ext cx="25336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75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875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languages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7E5FD16-4386-4BAB-9579-FB5CA980C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3562350"/>
            <a:ext cx="12573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3600" b="1" i="0">
                <a:solidFill>
                  <a:srgbClr val="B5703A"/>
                </a:solidFill>
                <a:latin typeface="Newsreader"/>
                <a:ea typeface="Newsreader"/>
                <a:cs typeface="Newsreader"/>
              </a:defRPr>
            </a:pPr>
            <a:r>
              <a:rPr sz="3600" b="1" i="0">
                <a:solidFill>
                  <a:srgbClr val="B5703A"/>
                </a:solidFill>
                <a:latin typeface="Newsreader"/>
                <a:ea typeface="Newsreader"/>
                <a:cs typeface="Newsreader"/>
              </a:rPr>
              <a:t>235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45A29E-5741-4D77-A08C-1D6BDB530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676650"/>
            <a:ext cx="25336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75" b="1" i="0">
                <a:solidFill>
                  <a:srgbClr val="B5703A"/>
                </a:solidFill>
                <a:latin typeface="DM Sans"/>
                <a:ea typeface="DM Sans"/>
                <a:cs typeface="DM Sans"/>
              </a:defRPr>
            </a:pPr>
            <a:r>
              <a:rPr sz="1875" b="1" i="0">
                <a:solidFill>
                  <a:srgbClr val="B5703A"/>
                </a:solidFill>
                <a:latin typeface="DM Sans"/>
                <a:ea typeface="DM Sans"/>
                <a:cs typeface="DM Sans"/>
              </a:rPr>
              <a:t>works</a:t>
            </a:r>
          </a:p>
        </p:txBody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00cc007f7f4105"/>
          <a:stretch xmlns:a="http://schemas.openxmlformats.org/drawingml/2006/main"/>
        </p:blipFill>
        <p:spPr>
          <a:xfrm xmlns:a="http://schemas.openxmlformats.org/drawingml/2006/main">
            <a:off x="11687175" y="573450"/>
            <a:ext cx="295275" cy="3580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41824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47ED5E6-4AA1-48CF-9D47-10EF708DE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33400"/>
            <a:ext cx="10477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2000"/>
              </a:lnSpc>
              <a:buNone/>
              <a:defRPr sz="3525" b="0" i="0">
                <a:solidFill>
                  <a:srgbClr val="1A1A1A"/>
                </a:solidFill>
                <a:latin typeface="Newsreader"/>
                <a:ea typeface="Newsreader"/>
                <a:cs typeface="Newsreader"/>
              </a:defRPr>
            </a:pPr>
            <a:r>
              <a:rPr sz="3525" b="0" i="0">
                <a:solidFill>
                  <a:srgbClr val="1A1A1A"/>
                </a:solidFill>
                <a:latin typeface="Newsreader"/>
                <a:ea typeface="Newsreader"/>
                <a:cs typeface="Newsreader"/>
              </a:rPr>
              <a:t>The corpus in numbers</a:t>
            </a:r>
          </a:p>
        </p:txBody>
      </p:sp>
      <p:sp>
        <p:nvSpPr>
          <p:cNvPr id="2" name="layout-rule">
            <a:extLst xmlns:a="http://schemas.openxmlformats.org/drawingml/2006/main">
              <a:ext uri="{FF2B5EF4-FFF2-40B4-BE49-F238E27FC236}">
                <a16:creationId xmlns:a16="http://schemas.microsoft.com/office/drawing/2014/main" id="{8A101AE7-D7F0-402A-ADBB-68ADCECCA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276350"/>
            <a:ext cx="10477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CAB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main-visual">
            <a:extLst xmlns:a="http://schemas.openxmlformats.org/drawingml/2006/main">
              <a:ext uri="{FF2B5EF4-FFF2-40B4-BE49-F238E27FC236}">
                <a16:creationId xmlns:a16="http://schemas.microsoft.com/office/drawing/2014/main" id="{72AB1CF1-041B-4E2C-927C-F62629286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504950"/>
            <a:ext cx="10477500" cy="4476750"/>
          </a:xfrm>
          <a:prstGeom xmlns:a="http://schemas.openxmlformats.org/drawingml/2006/main" prst="roundRect">
            <a:avLst>
              <a:gd name="adj" fmla="val 255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71450" tIns="171450" rIns="171450" bIns="171450" anchor="ctr">
            <a:normAutofit/>
          </a:bodyPr>
          <a:lstStyle xmlns:a="http://schemas.openxmlformats.org/drawingml/2006/main"/>
          <a:p xmlns:a="http://schemas.openxmlformats.org/drawingml/2006/main">
            <a:pPr algn="ctr">
              <a:defRPr sz="1650" i="1">
                <a:solidFill>
                  <a:srgbClr val="8C8880"/>
                </a:solidFill>
                <a:latin typeface="DM Sans"/>
                <a:ea typeface="DM Sans"/>
                <a:cs typeface="DM Sans"/>
              </a:defRPr>
            </a:pPr>
            <a:r>
              <a:t/>
            </a:r>
          </a:p>
        </p:txBody>
      </p:sp>
      <p:sp>
        <p:nvSpPr>
          <p:cNvPr id="4" name="visual-caption">
            <a:extLst xmlns:a="http://schemas.openxmlformats.org/drawingml/2006/main">
              <a:ext uri="{FF2B5EF4-FFF2-40B4-BE49-F238E27FC236}">
                <a16:creationId xmlns:a16="http://schemas.microsoft.com/office/drawing/2014/main" id="{687C3CC6-2748-4920-8BF1-40B10CBBC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15315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c828b124c04fa3">
            <a:extLst>
              <a:ext uri="{96DAC541-7B7A-43D3-8B79-37D633B846F1}">
                <asvg:svgBlip xmlns:asvg="http://schemas.microsoft.com/office/drawing/2016/SVG/main" r:embed="R9381bade9c574abb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90550" y="1352550"/>
            <a:ext cx="5410200" cy="54102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198982-5C83-4365-8904-D297F1952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1809750"/>
            <a:ext cx="12573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3600" b="0" i="0">
                <a:solidFill>
                  <a:srgbClr val="555149"/>
                </a:solidFill>
                <a:latin typeface="Newsreader"/>
                <a:ea typeface="Newsreader"/>
                <a:cs typeface="Newsreader"/>
              </a:defRPr>
            </a:pPr>
            <a:r>
              <a:rPr sz="3600" b="0" i="0">
                <a:solidFill>
                  <a:srgbClr val="555149"/>
                </a:solidFill>
                <a:latin typeface="Newsreader"/>
                <a:ea typeface="Newsreader"/>
                <a:cs typeface="Newsreader"/>
              </a:rPr>
              <a:t>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CEC00E-0ADA-4D99-9CF6-3F75B3686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1924050"/>
            <a:ext cx="25336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75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875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corpus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43EBC1-4E3F-4357-A924-1E5C12910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2686050"/>
            <a:ext cx="12573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3600" b="0" i="0">
                <a:solidFill>
                  <a:srgbClr val="555149"/>
                </a:solidFill>
                <a:latin typeface="Newsreader"/>
                <a:ea typeface="Newsreader"/>
                <a:cs typeface="Newsreader"/>
              </a:defRPr>
            </a:pPr>
            <a:r>
              <a:rPr sz="3600" b="0" i="0">
                <a:solidFill>
                  <a:srgbClr val="555149"/>
                </a:solidFill>
                <a:latin typeface="Newsreader"/>
                <a:ea typeface="Newsreader"/>
                <a:cs typeface="Newsreader"/>
              </a:rPr>
              <a:t>5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DA1AA2-5A2B-49A3-9A63-C4A135419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800350"/>
            <a:ext cx="25336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75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875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languages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4BC7D4-0D15-4F99-833A-E322A945F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3562350"/>
            <a:ext cx="12573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3600" b="0" i="0">
                <a:solidFill>
                  <a:srgbClr val="555149"/>
                </a:solidFill>
                <a:latin typeface="Newsreader"/>
                <a:ea typeface="Newsreader"/>
                <a:cs typeface="Newsreader"/>
              </a:defRPr>
            </a:pPr>
            <a:r>
              <a:rPr sz="3600" b="0" i="0">
                <a:solidFill>
                  <a:srgbClr val="555149"/>
                </a:solidFill>
                <a:latin typeface="Newsreader"/>
                <a:ea typeface="Newsreader"/>
                <a:cs typeface="Newsreader"/>
              </a:rPr>
              <a:t>235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02ECBC-02F5-45E1-9DD2-8BABE7CA1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676650"/>
            <a:ext cx="25336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75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875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works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A552B03-2AAA-4A01-AE6E-804A0E8DB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4438650"/>
            <a:ext cx="12573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3600" b="1" i="0">
                <a:solidFill>
                  <a:srgbClr val="B5703A"/>
                </a:solidFill>
                <a:latin typeface="Newsreader"/>
                <a:ea typeface="Newsreader"/>
                <a:cs typeface="Newsreader"/>
              </a:defRPr>
            </a:pPr>
            <a:r>
              <a:rPr sz="3600" b="1" i="0">
                <a:solidFill>
                  <a:srgbClr val="B5703A"/>
                </a:solidFill>
                <a:latin typeface="Newsreader"/>
                <a:ea typeface="Newsreader"/>
                <a:cs typeface="Newsreader"/>
              </a:rPr>
              <a:t>375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BE93AB-6DF6-4CB4-9D2B-A5BB1B5D4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4552950"/>
            <a:ext cx="25336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75" b="1" i="0">
                <a:solidFill>
                  <a:srgbClr val="B5703A"/>
                </a:solidFill>
                <a:latin typeface="DM Sans"/>
                <a:ea typeface="DM Sans"/>
                <a:cs typeface="DM Sans"/>
              </a:defRPr>
            </a:pPr>
            <a:r>
              <a:rPr sz="1875" b="1" i="0">
                <a:solidFill>
                  <a:srgbClr val="B5703A"/>
                </a:solidFill>
                <a:latin typeface="DM Sans"/>
                <a:ea typeface="DM Sans"/>
                <a:cs typeface="DM Sans"/>
              </a:rPr>
              <a:t>editions</a:t>
            </a:r>
          </a:p>
        </p:txBody>
      </p:sp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d8e01dcfa442d1"/>
          <a:stretch xmlns:a="http://schemas.openxmlformats.org/drawingml/2006/main"/>
        </p:blipFill>
        <p:spPr>
          <a:xfrm xmlns:a="http://schemas.openxmlformats.org/drawingml/2006/main">
            <a:off x="11687175" y="573450"/>
            <a:ext cx="295275" cy="3580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043800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0EAC9F7-DA7A-4770-B024-46F8BE761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33400"/>
            <a:ext cx="10477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2000"/>
              </a:lnSpc>
              <a:buNone/>
              <a:defRPr sz="3525" b="0" i="0">
                <a:solidFill>
                  <a:srgbClr val="1A1A1A"/>
                </a:solidFill>
                <a:latin typeface="Newsreader"/>
                <a:ea typeface="Newsreader"/>
                <a:cs typeface="Newsreader"/>
              </a:defRPr>
            </a:pPr>
            <a:r>
              <a:rPr sz="3525" b="0" i="0">
                <a:solidFill>
                  <a:srgbClr val="1A1A1A"/>
                </a:solidFill>
                <a:latin typeface="Newsreader"/>
                <a:ea typeface="Newsreader"/>
                <a:cs typeface="Newsreader"/>
              </a:rPr>
              <a:t>The corpus in numbers</a:t>
            </a:r>
          </a:p>
        </p:txBody>
      </p:sp>
      <p:sp>
        <p:nvSpPr>
          <p:cNvPr id="2" name="layout-rule">
            <a:extLst xmlns:a="http://schemas.openxmlformats.org/drawingml/2006/main">
              <a:ext uri="{FF2B5EF4-FFF2-40B4-BE49-F238E27FC236}">
                <a16:creationId xmlns:a16="http://schemas.microsoft.com/office/drawing/2014/main" id="{8F3A3084-779A-47B8-B526-6B402CEBF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276350"/>
            <a:ext cx="10477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CAB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main-visual">
            <a:extLst xmlns:a="http://schemas.openxmlformats.org/drawingml/2006/main">
              <a:ext uri="{FF2B5EF4-FFF2-40B4-BE49-F238E27FC236}">
                <a16:creationId xmlns:a16="http://schemas.microsoft.com/office/drawing/2014/main" id="{15AEF141-0DE1-46E9-97E8-97AD86EC5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504950"/>
            <a:ext cx="10477500" cy="4476750"/>
          </a:xfrm>
          <a:prstGeom xmlns:a="http://schemas.openxmlformats.org/drawingml/2006/main" prst="roundRect">
            <a:avLst>
              <a:gd name="adj" fmla="val 255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71450" tIns="171450" rIns="171450" bIns="171450" anchor="ctr">
            <a:normAutofit/>
          </a:bodyPr>
          <a:lstStyle xmlns:a="http://schemas.openxmlformats.org/drawingml/2006/main"/>
          <a:p xmlns:a="http://schemas.openxmlformats.org/drawingml/2006/main">
            <a:pPr algn="ctr">
              <a:defRPr sz="1650" i="1">
                <a:solidFill>
                  <a:srgbClr val="8C8880"/>
                </a:solidFill>
                <a:latin typeface="DM Sans"/>
                <a:ea typeface="DM Sans"/>
                <a:cs typeface="DM Sans"/>
              </a:defRPr>
            </a:pPr>
            <a:r>
              <a:t/>
            </a:r>
          </a:p>
        </p:txBody>
      </p:sp>
      <p:sp>
        <p:nvSpPr>
          <p:cNvPr id="4" name="visual-caption">
            <a:extLst xmlns:a="http://schemas.openxmlformats.org/drawingml/2006/main">
              <a:ext uri="{FF2B5EF4-FFF2-40B4-BE49-F238E27FC236}">
                <a16:creationId xmlns:a16="http://schemas.microsoft.com/office/drawing/2014/main" id="{52E71A7A-7FBA-47B5-A69E-BFC7C1BA9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15315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893b1a4e32458b">
            <a:extLst>
              <a:ext uri="{96DAC541-7B7A-43D3-8B79-37D633B846F1}">
                <asvg:svgBlip xmlns:asvg="http://schemas.microsoft.com/office/drawing/2016/SVG/main" r:embed="Rb110dd6bfd0d40bc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90550" y="1352550"/>
            <a:ext cx="5410200" cy="54102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37424E-F634-48D1-9EEC-0788784D0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1809750"/>
            <a:ext cx="12573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3600" b="0" i="0">
                <a:solidFill>
                  <a:srgbClr val="555149"/>
                </a:solidFill>
                <a:latin typeface="Newsreader"/>
                <a:ea typeface="Newsreader"/>
                <a:cs typeface="Newsreader"/>
              </a:defRPr>
            </a:pPr>
            <a:r>
              <a:rPr sz="3600" b="0" i="0">
                <a:solidFill>
                  <a:srgbClr val="555149"/>
                </a:solidFill>
                <a:latin typeface="Newsreader"/>
                <a:ea typeface="Newsreader"/>
                <a:cs typeface="Newsreader"/>
              </a:rPr>
              <a:t>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BFF509-4B98-4A4D-B2EC-1A8C7E904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1924050"/>
            <a:ext cx="25336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75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875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corpus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4FCD04-9702-40B7-B5D4-025254ED0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2686050"/>
            <a:ext cx="12573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3600" b="0" i="0">
                <a:solidFill>
                  <a:srgbClr val="555149"/>
                </a:solidFill>
                <a:latin typeface="Newsreader"/>
                <a:ea typeface="Newsreader"/>
                <a:cs typeface="Newsreader"/>
              </a:defRPr>
            </a:pPr>
            <a:r>
              <a:rPr sz="3600" b="0" i="0">
                <a:solidFill>
                  <a:srgbClr val="555149"/>
                </a:solidFill>
                <a:latin typeface="Newsreader"/>
                <a:ea typeface="Newsreader"/>
                <a:cs typeface="Newsreader"/>
              </a:rPr>
              <a:t>5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3123C6-A0BA-46EE-86AA-F911B3EF6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800350"/>
            <a:ext cx="25336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75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875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languages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EA0C0B-197C-476E-85F0-5FD03BFD3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3562350"/>
            <a:ext cx="12573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3600" b="0" i="0">
                <a:solidFill>
                  <a:srgbClr val="555149"/>
                </a:solidFill>
                <a:latin typeface="Newsreader"/>
                <a:ea typeface="Newsreader"/>
                <a:cs typeface="Newsreader"/>
              </a:defRPr>
            </a:pPr>
            <a:r>
              <a:rPr sz="3600" b="0" i="0">
                <a:solidFill>
                  <a:srgbClr val="555149"/>
                </a:solidFill>
                <a:latin typeface="Newsreader"/>
                <a:ea typeface="Newsreader"/>
                <a:cs typeface="Newsreader"/>
              </a:rPr>
              <a:t>235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FB857A-158F-4D5A-9DDA-3EB0D817A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676650"/>
            <a:ext cx="25336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75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875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works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B1C380-91CC-45E7-B18D-9CC988AAB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4438650"/>
            <a:ext cx="12573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3600" b="0" i="0">
                <a:solidFill>
                  <a:srgbClr val="555149"/>
                </a:solidFill>
                <a:latin typeface="Newsreader"/>
                <a:ea typeface="Newsreader"/>
                <a:cs typeface="Newsreader"/>
              </a:defRPr>
            </a:pPr>
            <a:r>
              <a:rPr sz="3600" b="0" i="0">
                <a:solidFill>
                  <a:srgbClr val="555149"/>
                </a:solidFill>
                <a:latin typeface="Newsreader"/>
                <a:ea typeface="Newsreader"/>
                <a:cs typeface="Newsreader"/>
              </a:rPr>
              <a:t>375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98D7A2F-C554-4798-B8B2-B791C1A3D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4552950"/>
            <a:ext cx="25336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75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875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editions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5B9218-627E-48DF-8226-0EC7E92CC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5314950"/>
            <a:ext cx="12573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3600" b="1" i="0">
                <a:solidFill>
                  <a:srgbClr val="B5703A"/>
                </a:solidFill>
                <a:latin typeface="Newsreader"/>
                <a:ea typeface="Newsreader"/>
                <a:cs typeface="Newsreader"/>
              </a:defRPr>
            </a:pPr>
            <a:r>
              <a:rPr sz="3600" b="1" i="0">
                <a:solidFill>
                  <a:srgbClr val="B5703A"/>
                </a:solidFill>
                <a:latin typeface="Newsreader"/>
                <a:ea typeface="Newsreader"/>
                <a:cs typeface="Newsreader"/>
              </a:rPr>
              <a:t>712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F45267A-CE03-4C32-9640-EB3EF77A5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5429250"/>
            <a:ext cx="25336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75" b="1" i="0">
                <a:solidFill>
                  <a:srgbClr val="B5703A"/>
                </a:solidFill>
                <a:latin typeface="DM Sans"/>
                <a:ea typeface="DM Sans"/>
                <a:cs typeface="DM Sans"/>
              </a:defRPr>
            </a:pPr>
            <a:r>
              <a:rPr sz="1875" b="1" i="0">
                <a:solidFill>
                  <a:srgbClr val="B5703A"/>
                </a:solidFill>
                <a:latin typeface="DM Sans"/>
                <a:ea typeface="DM Sans"/>
                <a:cs typeface="DM Sans"/>
              </a:rPr>
              <a:t>instances</a:t>
            </a:r>
          </a:p>
        </p:txBody>
      </p:sp>
      <p:pic>
        <p:nvPicPr>
          <p:cNvPr id="3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87301cf1de4815"/>
          <a:stretch xmlns:a="http://schemas.openxmlformats.org/drawingml/2006/main"/>
        </p:blipFill>
        <p:spPr>
          <a:xfrm xmlns:a="http://schemas.openxmlformats.org/drawingml/2006/main">
            <a:off x="11687175" y="573450"/>
            <a:ext cx="295275" cy="3580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64176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9EF5849-C4CF-408A-8A98-361496F62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33400"/>
            <a:ext cx="10477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2000"/>
              </a:lnSpc>
              <a:buNone/>
              <a:defRPr sz="3525" b="0" i="0">
                <a:solidFill>
                  <a:srgbClr val="1A1A1A"/>
                </a:solidFill>
                <a:latin typeface="Newsreader"/>
                <a:ea typeface="Newsreader"/>
                <a:cs typeface="Newsreader"/>
              </a:defRPr>
            </a:pPr>
            <a:r>
              <a:rPr sz="3525" b="0" i="0">
                <a:solidFill>
                  <a:srgbClr val="1A1A1A"/>
                </a:solidFill>
                <a:latin typeface="Newsreader"/>
                <a:ea typeface="Newsreader"/>
                <a:cs typeface="Newsreader"/>
              </a:rPr>
              <a:t>Editions per work</a:t>
            </a:r>
          </a:p>
        </p:txBody>
      </p:sp>
      <p:sp>
        <p:nvSpPr>
          <p:cNvPr id="2" name="layout-rule">
            <a:extLst xmlns:a="http://schemas.openxmlformats.org/drawingml/2006/main">
              <a:ext uri="{FF2B5EF4-FFF2-40B4-BE49-F238E27FC236}">
                <a16:creationId xmlns:a16="http://schemas.microsoft.com/office/drawing/2014/main" id="{BC25CE55-0F25-4133-A209-5A1920D4B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276350"/>
            <a:ext cx="10477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CAB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main-visual">
            <a:extLst xmlns:a="http://schemas.openxmlformats.org/drawingml/2006/main">
              <a:ext uri="{FF2B5EF4-FFF2-40B4-BE49-F238E27FC236}">
                <a16:creationId xmlns:a16="http://schemas.microsoft.com/office/drawing/2014/main" id="{DE07D6B5-C3A4-4A29-94F3-EE7160A7C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504950"/>
            <a:ext cx="10477500" cy="4476750"/>
          </a:xfrm>
          <a:prstGeom xmlns:a="http://schemas.openxmlformats.org/drawingml/2006/main" prst="roundRect">
            <a:avLst>
              <a:gd name="adj" fmla="val 255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71450" tIns="171450" rIns="171450" bIns="171450" anchor="ctr">
            <a:normAutofit/>
          </a:bodyPr>
          <a:lstStyle xmlns:a="http://schemas.openxmlformats.org/drawingml/2006/main"/>
          <a:p xmlns:a="http://schemas.openxmlformats.org/drawingml/2006/main">
            <a:pPr algn="ctr">
              <a:defRPr sz="1650" i="1">
                <a:solidFill>
                  <a:srgbClr val="8C8880"/>
                </a:solidFill>
                <a:latin typeface="DM Sans"/>
                <a:ea typeface="DM Sans"/>
                <a:cs typeface="DM Sans"/>
              </a:defRPr>
            </a:pPr>
            <a:r>
              <a:t/>
            </a:r>
          </a:p>
        </p:txBody>
      </p:sp>
      <p:sp>
        <p:nvSpPr>
          <p:cNvPr id="4" name="visual-caption">
            <a:extLst xmlns:a="http://schemas.openxmlformats.org/drawingml/2006/main">
              <a:ext uri="{FF2B5EF4-FFF2-40B4-BE49-F238E27FC236}">
                <a16:creationId xmlns:a16="http://schemas.microsoft.com/office/drawing/2014/main" id="{571166C5-C9EF-4887-B6A0-6EB262CBA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15315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27E6AE-FDC2-4A66-9D88-06625C850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5467350"/>
            <a:ext cx="8572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E1D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B79F2C-AED4-43E3-ACE5-D661F6D43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6400" y="2457450"/>
            <a:ext cx="914400" cy="3009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0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4DD6D3-DC8F-4926-AEF7-338F344A9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2095500"/>
            <a:ext cx="114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575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575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162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1B1162-0E92-4EF0-9449-ECC37EAC5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5600700"/>
            <a:ext cx="114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500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500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E5353A-A6A3-4EFC-A53C-DEB4A74B1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5150" y="4631267"/>
            <a:ext cx="914400" cy="8360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7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6A66DB-3F33-4861-B473-CC1E973FF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0850" y="4269317"/>
            <a:ext cx="114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575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575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45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DCD429-6C43-4B11-A24A-BD609478C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0850" y="5600700"/>
            <a:ext cx="114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500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500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321BB1D-BBA7-4F91-BABD-0A250CF82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5207235"/>
            <a:ext cx="914400" cy="26011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7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FA82E1-F407-459C-8C2B-1CE3442D8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4845285"/>
            <a:ext cx="114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575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575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14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4893C78-8052-4B6C-8FD2-73FE4E96B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5600700"/>
            <a:ext cx="114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500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500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7638E9F-35DB-47D8-9BFD-759E19208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5393031"/>
            <a:ext cx="914400" cy="74319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7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D7A0E08-8A73-4CAD-B201-B7F2AD232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5031081"/>
            <a:ext cx="114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575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575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288D45-1F7B-41BE-8D0A-73191BA94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5600700"/>
            <a:ext cx="114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500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500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6A5E5DE-3A4B-427C-9075-A84BB10E8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1400" y="5355872"/>
            <a:ext cx="914400" cy="11147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7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290C22F-CE28-402C-93ED-773D0B0D6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4993922"/>
            <a:ext cx="114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575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575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6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748DBD2-15EA-461A-8F64-D2091DD29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5600700"/>
            <a:ext cx="114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500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500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5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B5CBD6E-D62C-4B14-93B8-53F4DB241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5393031"/>
            <a:ext cx="914400" cy="74319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7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3E8F119-1067-4ED9-B6AE-8DE9D9980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5031081"/>
            <a:ext cx="114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575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575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13FA463-7917-4CC2-91B5-EA2FF5F74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5600700"/>
            <a:ext cx="114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500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500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6+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5CFBAB1-64BC-4E63-937E-007A72574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5943600"/>
            <a:ext cx="2381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350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editions per work</a:t>
            </a:r>
          </a:p>
        </p:txBody>
      </p:sp>
      <p:pic>
        <p:nvPicPr>
          <p:cNvPr id="5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16c9c505a34da7"/>
          <a:stretch xmlns:a="http://schemas.openxmlformats.org/drawingml/2006/main"/>
        </p:blipFill>
        <p:spPr>
          <a:xfrm xmlns:a="http://schemas.openxmlformats.org/drawingml/2006/main">
            <a:off x="11687175" y="573450"/>
            <a:ext cx="295275" cy="3580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881743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C6EA1C8-6DF6-41D8-B581-DBD72F16A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33400"/>
            <a:ext cx="10477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2000"/>
              </a:lnSpc>
              <a:buNone/>
              <a:defRPr sz="3525" b="0" i="0">
                <a:solidFill>
                  <a:srgbClr val="1A1A1A"/>
                </a:solidFill>
                <a:latin typeface="Newsreader"/>
                <a:ea typeface="Newsreader"/>
                <a:cs typeface="Newsreader"/>
              </a:defRPr>
            </a:pPr>
            <a:r>
              <a:rPr sz="3525" b="0" i="0">
                <a:solidFill>
                  <a:srgbClr val="1A1A1A"/>
                </a:solidFill>
                <a:latin typeface="Newsreader"/>
                <a:ea typeface="Newsreader"/>
                <a:cs typeface="Newsreader"/>
              </a:rPr>
              <a:t>Copyright status by language</a:t>
            </a:r>
          </a:p>
        </p:txBody>
      </p:sp>
      <p:sp>
        <p:nvSpPr>
          <p:cNvPr id="2" name="layout-rule">
            <a:extLst xmlns:a="http://schemas.openxmlformats.org/drawingml/2006/main">
              <a:ext uri="{FF2B5EF4-FFF2-40B4-BE49-F238E27FC236}">
                <a16:creationId xmlns:a16="http://schemas.microsoft.com/office/drawing/2014/main" id="{562796F2-0674-42DB-B718-90D2CE42C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276350"/>
            <a:ext cx="10477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CAB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main-visual">
            <a:extLst xmlns:a="http://schemas.openxmlformats.org/drawingml/2006/main">
              <a:ext uri="{FF2B5EF4-FFF2-40B4-BE49-F238E27FC236}">
                <a16:creationId xmlns:a16="http://schemas.microsoft.com/office/drawing/2014/main" id="{E54E7984-ED3B-488D-BC75-6B7452C38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504950"/>
            <a:ext cx="10477500" cy="4476750"/>
          </a:xfrm>
          <a:prstGeom xmlns:a="http://schemas.openxmlformats.org/drawingml/2006/main" prst="roundRect">
            <a:avLst>
              <a:gd name="adj" fmla="val 255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71450" tIns="171450" rIns="171450" bIns="171450" anchor="ctr">
            <a:normAutofit/>
          </a:bodyPr>
          <a:lstStyle xmlns:a="http://schemas.openxmlformats.org/drawingml/2006/main"/>
          <a:p xmlns:a="http://schemas.openxmlformats.org/drawingml/2006/main">
            <a:pPr algn="ctr">
              <a:defRPr sz="1650" i="1">
                <a:solidFill>
                  <a:srgbClr val="8C8880"/>
                </a:solidFill>
                <a:latin typeface="DM Sans"/>
                <a:ea typeface="DM Sans"/>
                <a:cs typeface="DM Sans"/>
              </a:defRPr>
            </a:pPr>
            <a:r>
              <a:t/>
            </a:r>
          </a:p>
        </p:txBody>
      </p:sp>
      <p:sp>
        <p:nvSpPr>
          <p:cNvPr id="4" name="visual-caption">
            <a:extLst xmlns:a="http://schemas.openxmlformats.org/drawingml/2006/main">
              <a:ext uri="{FF2B5EF4-FFF2-40B4-BE49-F238E27FC236}">
                <a16:creationId xmlns:a16="http://schemas.microsoft.com/office/drawing/2014/main" id="{F1872904-D11F-44BD-AADC-9BCCBAB83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15315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64CA22-A7C5-4953-A1A9-30B2B47E3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1562100"/>
            <a:ext cx="17145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7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CFC088-3831-4C88-B3F8-789799694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495425"/>
            <a:ext cx="13525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125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Public domain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B9AEA8-61CF-4E5D-84C4-66B5B7074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1562100"/>
            <a:ext cx="17145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9C6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BCA467-19B7-434B-B2A2-ACFFF540F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1495425"/>
            <a:ext cx="13525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125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Open license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A90B20-FC90-4673-AC45-D0FF18FBA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1562100"/>
            <a:ext cx="17145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888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8B7458-D1C2-42EF-B7F2-552657EBA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67900" y="1495425"/>
            <a:ext cx="13525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125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Copyrighted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B8ECA4-8E86-4EE7-84C3-4619D6EC2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352675"/>
            <a:ext cx="1428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6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6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English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01B8BA0-8433-4EC2-9E15-9CCBC02DA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24050" y="23717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200" b="0" i="0">
                <a:solidFill>
                  <a:srgbClr val="8C8880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8C8880"/>
                </a:solidFill>
                <a:latin typeface="DM Sans"/>
                <a:ea typeface="DM Sans"/>
                <a:cs typeface="DM Sans"/>
              </a:rPr>
              <a:t>n=211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9BFB933-804C-47BD-9C45-BABA7A37F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2324100"/>
            <a:ext cx="2717559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7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315D1F6-A004-4636-8E96-3476A6DB8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2324100"/>
            <a:ext cx="2717559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200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70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B4EA7DE-1DDD-4FC3-9B52-F94BF2A48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4559" y="2324100"/>
            <a:ext cx="1087024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9C6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6C75EEE-7558-4D01-9C28-D8414A3DB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4559" y="2324100"/>
            <a:ext cx="1087024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200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28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AD19956-F544-4228-B469-9689CB603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1583" y="2324100"/>
            <a:ext cx="4386917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888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AB8E9A9-F4B0-434E-BEBD-91FD2BB7C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1583" y="2324100"/>
            <a:ext cx="4386917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200" b="1" i="0">
                <a:solidFill>
                  <a:srgbClr val="FFFFFF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FFFFFF"/>
                </a:solidFill>
                <a:latin typeface="DM Sans"/>
                <a:ea typeface="DM Sans"/>
                <a:cs typeface="DM Sans"/>
              </a:rPr>
              <a:t>113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781089F-1F73-44F1-9972-5F92C0C42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52775"/>
            <a:ext cx="1428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6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6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Spanish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A134EB5-8FAF-4F3C-AB41-ADCF25F16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24050" y="31718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200" b="0" i="0">
                <a:solidFill>
                  <a:srgbClr val="8C8880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8C8880"/>
                </a:solidFill>
                <a:latin typeface="DM Sans"/>
                <a:ea typeface="DM Sans"/>
                <a:cs typeface="DM Sans"/>
              </a:rPr>
              <a:t>n=60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D979E13-FA13-40A2-A3C4-00D3A0DC8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3124200"/>
            <a:ext cx="1228725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7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C10C0CB-A3C9-4039-8156-60F086CF7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3124200"/>
            <a:ext cx="12287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200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9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C2633C3-9DF1-4EA8-8A1F-D8FDBA753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5725" y="3124200"/>
            <a:ext cx="1092200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9C6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BB9EFF3-4A47-4C64-A7E4-E042CB78D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5725" y="3124200"/>
            <a:ext cx="1092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200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8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EB89D20-887B-434A-86EA-D015F791B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7925" y="3124200"/>
            <a:ext cx="5870575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888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A395113-AEBE-48C4-98A7-89748A44F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7925" y="3124200"/>
            <a:ext cx="58705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200" b="1" i="0">
                <a:solidFill>
                  <a:srgbClr val="FFFFFF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FFFFFF"/>
                </a:solidFill>
                <a:latin typeface="DM Sans"/>
                <a:ea typeface="DM Sans"/>
                <a:cs typeface="DM Sans"/>
              </a:rPr>
              <a:t>43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CF1C3EF-B1FE-4C35-AC2D-1B30C13AC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952875"/>
            <a:ext cx="1428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6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6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French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A074D83-572F-4F94-9848-B2F2D6FE2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24050" y="39719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200" b="0" i="0">
                <a:solidFill>
                  <a:srgbClr val="8C8880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8C8880"/>
                </a:solidFill>
                <a:latin typeface="DM Sans"/>
                <a:ea typeface="DM Sans"/>
                <a:cs typeface="DM Sans"/>
              </a:rPr>
              <a:t>n=43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75960A5-CEE5-4788-9573-157D60B80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3924300"/>
            <a:ext cx="3619500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7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7DBCE2F-7015-464E-8A83-3D02D7E3B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3924300"/>
            <a:ext cx="3619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200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19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08B07CE-FEE5-459A-B268-C461FE85F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24300"/>
            <a:ext cx="381000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9C6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420399C5-81EA-4FD0-929C-A3C35059D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24300"/>
            <a:ext cx="381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050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050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2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272AF218-0AB2-4F16-80BB-38D4CB0C2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924300"/>
            <a:ext cx="4191000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888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1F73A4FE-7AB5-44D0-9B55-05452AF08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924300"/>
            <a:ext cx="4191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200" b="1" i="0">
                <a:solidFill>
                  <a:srgbClr val="FFFFFF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FFFFFF"/>
                </a:solidFill>
                <a:latin typeface="DM Sans"/>
                <a:ea typeface="DM Sans"/>
                <a:cs typeface="DM Sans"/>
              </a:rPr>
              <a:t>22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0B0498A0-D750-4F63-9EB7-D846A7AFD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752975"/>
            <a:ext cx="1428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6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6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Polish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34174652-FA47-40CA-9F67-857C270E6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24050" y="47720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200" b="0" i="0">
                <a:solidFill>
                  <a:srgbClr val="8C8880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8C8880"/>
                </a:solidFill>
                <a:latin typeface="DM Sans"/>
                <a:ea typeface="DM Sans"/>
                <a:cs typeface="DM Sans"/>
              </a:rPr>
              <a:t>n=44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CD09EA44-A60B-453D-8AC2-DE60E7D1E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4724400"/>
            <a:ext cx="1861705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7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43334621-7995-4F7F-A3C3-34C9E87FB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4724400"/>
            <a:ext cx="186170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200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10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D231ACE5-11BD-4C8B-B425-4DCEC21B7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8705" y="4724400"/>
            <a:ext cx="930852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9C6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D3AEB49B-2BF8-4309-8867-9F6EC28A2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8705" y="4724400"/>
            <a:ext cx="930852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200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5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6AC7362E-4078-47ED-817C-F1C58AD4A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9557" y="4724400"/>
            <a:ext cx="5398943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888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C0C79907-7A9D-406D-A8D2-63768D1F9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9557" y="4724400"/>
            <a:ext cx="5398943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200" b="1" i="0">
                <a:solidFill>
                  <a:srgbClr val="FFFFFF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FFFFFF"/>
                </a:solidFill>
                <a:latin typeface="DM Sans"/>
                <a:ea typeface="DM Sans"/>
                <a:cs typeface="DM Sans"/>
              </a:rPr>
              <a:t>29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51CE248B-09C2-4C75-ADEA-D8AB6AF1B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553075"/>
            <a:ext cx="1428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650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650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Italian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0755D253-586B-4DDD-9435-09E69DB29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24050" y="55721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200" b="0" i="0">
                <a:solidFill>
                  <a:srgbClr val="8C8880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8C8880"/>
                </a:solidFill>
                <a:latin typeface="DM Sans"/>
                <a:ea typeface="DM Sans"/>
                <a:cs typeface="DM Sans"/>
              </a:rPr>
              <a:t>n=17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6AEEA51A-E47E-4646-A4E7-0AD4B3126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5524500"/>
            <a:ext cx="3372971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7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F715C4B1-68FD-4964-B2C8-58F7F9242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5524500"/>
            <a:ext cx="3372971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200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7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19C74120-DA53-4600-9559-232BA37C2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9971" y="5524500"/>
            <a:ext cx="4818529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888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5381D91F-2DD5-4852-8B1A-948834C05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9971" y="5524500"/>
            <a:ext cx="4818529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200" b="1" i="0">
                <a:solidFill>
                  <a:srgbClr val="FFFFFF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FFFFFF"/>
                </a:solidFill>
                <a:latin typeface="DM Sans"/>
                <a:ea typeface="DM Sans"/>
                <a:cs typeface="DM Sans"/>
              </a:rPr>
              <a:t>10</a:t>
            </a:r>
          </a:p>
        </p:txBody>
      </p:sp>
      <p:pic>
        <p:nvPicPr>
          <p:cNvPr id="9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8d95d11dab4246"/>
          <a:stretch xmlns:a="http://schemas.openxmlformats.org/drawingml/2006/main"/>
        </p:blipFill>
        <p:spPr>
          <a:xfrm xmlns:a="http://schemas.openxmlformats.org/drawingml/2006/main">
            <a:off x="11687175" y="573450"/>
            <a:ext cx="295275" cy="3580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536463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AE2522A-65A8-41D6-BBBA-F3B0B790B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33400"/>
            <a:ext cx="10477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2000"/>
              </a:lnSpc>
              <a:buNone/>
              <a:defRPr sz="3525" b="0" i="0">
                <a:solidFill>
                  <a:srgbClr val="1A1A1A"/>
                </a:solidFill>
                <a:latin typeface="Newsreader"/>
                <a:ea typeface="Newsreader"/>
                <a:cs typeface="Newsreader"/>
              </a:defRPr>
            </a:pPr>
            <a:r>
              <a:rPr sz="3525" b="0" i="0">
                <a:solidFill>
                  <a:srgbClr val="1A1A1A"/>
                </a:solidFill>
                <a:latin typeface="Newsreader"/>
                <a:ea typeface="Newsreader"/>
                <a:cs typeface="Newsreader"/>
              </a:rPr>
              <a:t>A diachronic view</a:t>
            </a:r>
          </a:p>
        </p:txBody>
      </p:sp>
      <p:sp>
        <p:nvSpPr>
          <p:cNvPr id="2" name="layout-rule">
            <a:extLst xmlns:a="http://schemas.openxmlformats.org/drawingml/2006/main">
              <a:ext uri="{FF2B5EF4-FFF2-40B4-BE49-F238E27FC236}">
                <a16:creationId xmlns:a16="http://schemas.microsoft.com/office/drawing/2014/main" id="{6801F7DA-543E-4159-AA66-A34348A61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276350"/>
            <a:ext cx="10477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CAB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main-visual">
            <a:extLst xmlns:a="http://schemas.openxmlformats.org/drawingml/2006/main">
              <a:ext uri="{FF2B5EF4-FFF2-40B4-BE49-F238E27FC236}">
                <a16:creationId xmlns:a16="http://schemas.microsoft.com/office/drawing/2014/main" id="{8B9CDEF3-D7F8-4CA1-A0F9-34E453E31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504950"/>
            <a:ext cx="10477500" cy="4476750"/>
          </a:xfrm>
          <a:prstGeom xmlns:a="http://schemas.openxmlformats.org/drawingml/2006/main" prst="roundRect">
            <a:avLst>
              <a:gd name="adj" fmla="val 255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71450" tIns="171450" rIns="171450" bIns="171450" anchor="ctr">
            <a:normAutofit/>
          </a:bodyPr>
          <a:lstStyle xmlns:a="http://schemas.openxmlformats.org/drawingml/2006/main"/>
          <a:p xmlns:a="http://schemas.openxmlformats.org/drawingml/2006/main">
            <a:pPr algn="ctr">
              <a:defRPr sz="1650" i="1">
                <a:solidFill>
                  <a:srgbClr val="8C8880"/>
                </a:solidFill>
                <a:latin typeface="DM Sans"/>
                <a:ea typeface="DM Sans"/>
                <a:cs typeface="DM Sans"/>
              </a:defRPr>
            </a:pPr>
            <a:r>
              <a:t/>
            </a:r>
          </a:p>
        </p:txBody>
      </p:sp>
      <p:sp>
        <p:nvSpPr>
          <p:cNvPr id="4" name="visual-caption">
            <a:extLst xmlns:a="http://schemas.openxmlformats.org/drawingml/2006/main">
              <a:ext uri="{FF2B5EF4-FFF2-40B4-BE49-F238E27FC236}">
                <a16:creationId xmlns:a16="http://schemas.microsoft.com/office/drawing/2014/main" id="{8F006B6F-DFC7-4346-B97E-7D4F48395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15315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828ea845bd4ff4"/>
          <a:stretch xmlns:a="http://schemas.openxmlformats.org/drawingml/2006/main"/>
        </p:blipFill>
        <p:spPr>
          <a:xfrm xmlns:a="http://schemas.openxmlformats.org/drawingml/2006/main">
            <a:off x="838200" y="1486766"/>
            <a:ext cx="10515600" cy="4779818"/>
          </a:xfrm>
          <a:prstGeom xmlns:a="http://schemas.openxmlformats.org/drawingml/2006/main" prst="rect">
            <a:avLst/>
          </a:prstGeom>
        </p:spPr>
      </p:pic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01219c27884a3a"/>
          <a:stretch xmlns:a="http://schemas.openxmlformats.org/drawingml/2006/main"/>
        </p:blipFill>
        <p:spPr>
          <a:xfrm xmlns:a="http://schemas.openxmlformats.org/drawingml/2006/main">
            <a:off x="11687175" y="573450"/>
            <a:ext cx="295275" cy="3580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966906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D6DE186-60CA-440F-B448-078B0CCFC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33400"/>
            <a:ext cx="10477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2000"/>
              </a:lnSpc>
              <a:buNone/>
              <a:defRPr sz="3525" b="0" i="0">
                <a:solidFill>
                  <a:srgbClr val="1A1A1A"/>
                </a:solidFill>
                <a:latin typeface="Newsreader"/>
                <a:ea typeface="Newsreader"/>
                <a:cs typeface="Newsreader"/>
              </a:defRPr>
            </a:pPr>
            <a:r>
              <a:rPr sz="3525" b="0" i="0">
                <a:solidFill>
                  <a:srgbClr val="1A1A1A"/>
                </a:solidFill>
                <a:latin typeface="Newsreader"/>
                <a:ea typeface="Newsreader"/>
                <a:cs typeface="Newsreader"/>
              </a:rPr>
              <a:t>Editions published since 1976</a:t>
            </a:r>
          </a:p>
        </p:txBody>
      </p:sp>
      <p:sp>
        <p:nvSpPr>
          <p:cNvPr id="2" name="layout-rule">
            <a:extLst xmlns:a="http://schemas.openxmlformats.org/drawingml/2006/main">
              <a:ext uri="{FF2B5EF4-FFF2-40B4-BE49-F238E27FC236}">
                <a16:creationId xmlns:a16="http://schemas.microsoft.com/office/drawing/2014/main" id="{0AA738FE-F0D9-425F-B022-E796F59D3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276350"/>
            <a:ext cx="10477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CAB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main-visual">
            <a:extLst xmlns:a="http://schemas.openxmlformats.org/drawingml/2006/main">
              <a:ext uri="{FF2B5EF4-FFF2-40B4-BE49-F238E27FC236}">
                <a16:creationId xmlns:a16="http://schemas.microsoft.com/office/drawing/2014/main" id="{21970E17-F0A5-4B2C-AF6C-734C152ED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504950"/>
            <a:ext cx="10477500" cy="4476750"/>
          </a:xfrm>
          <a:prstGeom xmlns:a="http://schemas.openxmlformats.org/drawingml/2006/main" prst="roundRect">
            <a:avLst>
              <a:gd name="adj" fmla="val 255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71450" tIns="171450" rIns="171450" bIns="171450" anchor="ctr">
            <a:normAutofit/>
          </a:bodyPr>
          <a:lstStyle xmlns:a="http://schemas.openxmlformats.org/drawingml/2006/main"/>
          <a:p xmlns:a="http://schemas.openxmlformats.org/drawingml/2006/main">
            <a:pPr algn="ctr">
              <a:defRPr sz="1650" i="1">
                <a:solidFill>
                  <a:srgbClr val="8C8880"/>
                </a:solidFill>
                <a:latin typeface="DM Sans"/>
                <a:ea typeface="DM Sans"/>
                <a:cs typeface="DM Sans"/>
              </a:defRPr>
            </a:pPr>
            <a:r>
              <a:t/>
            </a:r>
          </a:p>
        </p:txBody>
      </p:sp>
      <p:sp>
        <p:nvSpPr>
          <p:cNvPr id="4" name="visual-caption">
            <a:extLst xmlns:a="http://schemas.openxmlformats.org/drawingml/2006/main">
              <a:ext uri="{FF2B5EF4-FFF2-40B4-BE49-F238E27FC236}">
                <a16:creationId xmlns:a16="http://schemas.microsoft.com/office/drawing/2014/main" id="{FCDB46C3-1677-4154-A63E-8BB02BBF1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15315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acad037b954ade"/>
          <a:stretch xmlns:a="http://schemas.openxmlformats.org/drawingml/2006/main"/>
        </p:blipFill>
        <p:spPr>
          <a:xfrm xmlns:a="http://schemas.openxmlformats.org/drawingml/2006/main">
            <a:off x="838200" y="1486766"/>
            <a:ext cx="10515600" cy="4779818"/>
          </a:xfrm>
          <a:prstGeom xmlns:a="http://schemas.openxmlformats.org/drawingml/2006/main" prst="rect">
            <a:avLst/>
          </a:prstGeom>
        </p:spPr>
      </p:pic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009623dd524d53"/>
          <a:stretch xmlns:a="http://schemas.openxmlformats.org/drawingml/2006/main"/>
        </p:blipFill>
        <p:spPr>
          <a:xfrm xmlns:a="http://schemas.openxmlformats.org/drawingml/2006/main">
            <a:off x="11687175" y="573450"/>
            <a:ext cx="295275" cy="3580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706471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41316EF-C613-4073-AA46-75B3ECE58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33400"/>
            <a:ext cx="10477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2000"/>
              </a:lnSpc>
              <a:buNone/>
              <a:defRPr sz="3525" b="0" i="0">
                <a:solidFill>
                  <a:srgbClr val="1A1A1A"/>
                </a:solidFill>
                <a:latin typeface="Newsreader"/>
                <a:ea typeface="Newsreader"/>
                <a:cs typeface="Newsreader"/>
              </a:defRPr>
            </a:pPr>
            <a:r>
              <a:rPr sz="3525" b="0" i="0">
                <a:solidFill>
                  <a:srgbClr val="1A1A1A"/>
                </a:solidFill>
                <a:latin typeface="Newsreader"/>
                <a:ea typeface="Newsreader"/>
                <a:cs typeface="Newsreader"/>
              </a:rPr>
              <a:t>The eighteenth century</a:t>
            </a:r>
          </a:p>
        </p:txBody>
      </p:sp>
      <p:sp>
        <p:nvSpPr>
          <p:cNvPr id="2" name="layout-rule">
            <a:extLst xmlns:a="http://schemas.openxmlformats.org/drawingml/2006/main">
              <a:ext uri="{FF2B5EF4-FFF2-40B4-BE49-F238E27FC236}">
                <a16:creationId xmlns:a16="http://schemas.microsoft.com/office/drawing/2014/main" id="{C7017F09-72B1-4DB5-AF81-721576CAE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276350"/>
            <a:ext cx="10477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CAB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main-visual">
            <a:extLst xmlns:a="http://schemas.openxmlformats.org/drawingml/2006/main">
              <a:ext uri="{FF2B5EF4-FFF2-40B4-BE49-F238E27FC236}">
                <a16:creationId xmlns:a16="http://schemas.microsoft.com/office/drawing/2014/main" id="{8BECF458-5E78-4EDD-93FF-96E05B1B1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504950"/>
            <a:ext cx="10477500" cy="4476750"/>
          </a:xfrm>
          <a:prstGeom xmlns:a="http://schemas.openxmlformats.org/drawingml/2006/main" prst="roundRect">
            <a:avLst>
              <a:gd name="adj" fmla="val 255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71450" tIns="171450" rIns="171450" bIns="171450" anchor="ctr">
            <a:normAutofit/>
          </a:bodyPr>
          <a:lstStyle xmlns:a="http://schemas.openxmlformats.org/drawingml/2006/main"/>
          <a:p xmlns:a="http://schemas.openxmlformats.org/drawingml/2006/main">
            <a:pPr algn="ctr">
              <a:defRPr sz="1650" i="1">
                <a:solidFill>
                  <a:srgbClr val="8C8880"/>
                </a:solidFill>
                <a:latin typeface="DM Sans"/>
                <a:ea typeface="DM Sans"/>
                <a:cs typeface="DM Sans"/>
              </a:defRPr>
            </a:pPr>
            <a:r>
              <a:t/>
            </a:r>
          </a:p>
        </p:txBody>
      </p:sp>
      <p:sp>
        <p:nvSpPr>
          <p:cNvPr id="4" name="visual-caption">
            <a:extLst xmlns:a="http://schemas.openxmlformats.org/drawingml/2006/main">
              <a:ext uri="{FF2B5EF4-FFF2-40B4-BE49-F238E27FC236}">
                <a16:creationId xmlns:a16="http://schemas.microsoft.com/office/drawing/2014/main" id="{E40484F1-0BBF-4D60-908D-14071FBB8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15315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b4f187aef64f8c"/>
          <a:stretch xmlns:a="http://schemas.openxmlformats.org/drawingml/2006/main"/>
        </p:blipFill>
        <p:spPr>
          <a:xfrm xmlns:a="http://schemas.openxmlformats.org/drawingml/2006/main">
            <a:off x="838200" y="1486766"/>
            <a:ext cx="10515600" cy="4779818"/>
          </a:xfrm>
          <a:prstGeom xmlns:a="http://schemas.openxmlformats.org/drawingml/2006/main" prst="rect">
            <a:avLst/>
          </a:prstGeom>
        </p:spPr>
      </p:pic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5650e02aa74487"/>
          <a:stretch xmlns:a="http://schemas.openxmlformats.org/drawingml/2006/main"/>
        </p:blipFill>
        <p:spPr>
          <a:xfrm xmlns:a="http://schemas.openxmlformats.org/drawingml/2006/main">
            <a:off x="11687175" y="573450"/>
            <a:ext cx="295275" cy="3580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8566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17F9EB2-89C5-4044-8BE1-4850BB94A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33400"/>
            <a:ext cx="10477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2000"/>
              </a:lnSpc>
              <a:buNone/>
              <a:defRPr sz="3525" b="0" i="0">
                <a:solidFill>
                  <a:srgbClr val="1A1A1A"/>
                </a:solidFill>
                <a:latin typeface="Newsreader"/>
                <a:ea typeface="Newsreader"/>
                <a:cs typeface="Newsreader"/>
              </a:defRPr>
            </a:pPr>
            <a:r>
              <a:rPr sz="3525" b="0" i="0">
                <a:solidFill>
                  <a:srgbClr val="1A1A1A"/>
                </a:solidFill>
                <a:latin typeface="Newsreader"/>
                <a:ea typeface="Newsreader"/>
                <a:cs typeface="Newsreader"/>
              </a:rPr>
              <a:t>Book lengths across the New Testament</a:t>
            </a:r>
          </a:p>
        </p:txBody>
      </p:sp>
      <p:sp>
        <p:nvSpPr>
          <p:cNvPr id="2" name="layout-rule">
            <a:extLst xmlns:a="http://schemas.openxmlformats.org/drawingml/2006/main">
              <a:ext uri="{FF2B5EF4-FFF2-40B4-BE49-F238E27FC236}">
                <a16:creationId xmlns:a16="http://schemas.microsoft.com/office/drawing/2014/main" id="{9F93B252-6535-4565-BB61-786711831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276350"/>
            <a:ext cx="10477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CAB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main-visual">
            <a:extLst xmlns:a="http://schemas.openxmlformats.org/drawingml/2006/main">
              <a:ext uri="{FF2B5EF4-FFF2-40B4-BE49-F238E27FC236}">
                <a16:creationId xmlns:a16="http://schemas.microsoft.com/office/drawing/2014/main" id="{6DA4E5BE-0BC1-4139-8F51-7BE13271D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504950"/>
            <a:ext cx="10477500" cy="4476750"/>
          </a:xfrm>
          <a:prstGeom xmlns:a="http://schemas.openxmlformats.org/drawingml/2006/main" prst="roundRect">
            <a:avLst>
              <a:gd name="adj" fmla="val 255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71450" tIns="171450" rIns="171450" bIns="171450" anchor="ctr">
            <a:normAutofit/>
          </a:bodyPr>
          <a:lstStyle xmlns:a="http://schemas.openxmlformats.org/drawingml/2006/main"/>
          <a:p xmlns:a="http://schemas.openxmlformats.org/drawingml/2006/main">
            <a:pPr algn="ctr">
              <a:defRPr sz="1650" i="1">
                <a:solidFill>
                  <a:srgbClr val="8C8880"/>
                </a:solidFill>
                <a:latin typeface="DM Sans"/>
                <a:ea typeface="DM Sans"/>
                <a:cs typeface="DM Sans"/>
              </a:defRPr>
            </a:pPr>
            <a:r>
              <a:t/>
            </a:r>
          </a:p>
        </p:txBody>
      </p:sp>
      <p:sp>
        <p:nvSpPr>
          <p:cNvPr id="4" name="visual-caption">
            <a:extLst xmlns:a="http://schemas.openxmlformats.org/drawingml/2006/main">
              <a:ext uri="{FF2B5EF4-FFF2-40B4-BE49-F238E27FC236}">
                <a16:creationId xmlns:a16="http://schemas.microsoft.com/office/drawing/2014/main" id="{C38AA2FC-D75E-4FBE-AB1B-5734FF634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15315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e992121c3f42f8"/>
          <a:stretch xmlns:a="http://schemas.openxmlformats.org/drawingml/2006/main"/>
        </p:blipFill>
        <p:spPr>
          <a:xfrm xmlns:a="http://schemas.openxmlformats.org/drawingml/2006/main">
            <a:off x="845984" y="1600200"/>
            <a:ext cx="10500032" cy="4438650"/>
          </a:xfrm>
          <a:prstGeom xmlns:a="http://schemas.openxmlformats.org/drawingml/2006/main" prst="rect">
            <a:avLst/>
          </a:prstGeom>
        </p:spPr>
      </p:pic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db359d05104717"/>
          <a:stretch xmlns:a="http://schemas.openxmlformats.org/drawingml/2006/main"/>
        </p:blipFill>
        <p:spPr>
          <a:xfrm xmlns:a="http://schemas.openxmlformats.org/drawingml/2006/main">
            <a:off x="11687175" y="573450"/>
            <a:ext cx="295275" cy="3580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219323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540243C-099F-46F6-A5DA-06E985AEE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33400"/>
            <a:ext cx="10477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2000"/>
              </a:lnSpc>
              <a:buNone/>
              <a:defRPr sz="3525" b="0" i="0">
                <a:solidFill>
                  <a:srgbClr val="1A1A1A"/>
                </a:solidFill>
                <a:latin typeface="Newsreader"/>
                <a:ea typeface="Newsreader"/>
                <a:cs typeface="Newsreader"/>
              </a:defRPr>
            </a:pPr>
            <a:r>
              <a:rPr sz="3525" b="0" i="0">
                <a:solidFill>
                  <a:srgbClr val="1A1A1A"/>
                </a:solidFill>
                <a:latin typeface="Newsreader"/>
                <a:ea typeface="Newsreader"/>
                <a:cs typeface="Newsreader"/>
              </a:rPr>
              <a:t>Translation length by language</a:t>
            </a:r>
          </a:p>
        </p:txBody>
      </p:sp>
      <p:sp>
        <p:nvSpPr>
          <p:cNvPr id="2" name="layout-rule">
            <a:extLst xmlns:a="http://schemas.openxmlformats.org/drawingml/2006/main">
              <a:ext uri="{FF2B5EF4-FFF2-40B4-BE49-F238E27FC236}">
                <a16:creationId xmlns:a16="http://schemas.microsoft.com/office/drawing/2014/main" id="{19E38183-8661-48FE-AB50-07DA6443A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276350"/>
            <a:ext cx="10477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CAB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main-visual">
            <a:extLst xmlns:a="http://schemas.openxmlformats.org/drawingml/2006/main">
              <a:ext uri="{FF2B5EF4-FFF2-40B4-BE49-F238E27FC236}">
                <a16:creationId xmlns:a16="http://schemas.microsoft.com/office/drawing/2014/main" id="{E3C842EC-690B-4274-B754-4495B5047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504950"/>
            <a:ext cx="10477500" cy="4476750"/>
          </a:xfrm>
          <a:prstGeom xmlns:a="http://schemas.openxmlformats.org/drawingml/2006/main" prst="roundRect">
            <a:avLst>
              <a:gd name="adj" fmla="val 255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71450" tIns="171450" rIns="171450" bIns="171450" anchor="ctr">
            <a:normAutofit/>
          </a:bodyPr>
          <a:lstStyle xmlns:a="http://schemas.openxmlformats.org/drawingml/2006/main"/>
          <a:p xmlns:a="http://schemas.openxmlformats.org/drawingml/2006/main">
            <a:pPr algn="ctr">
              <a:defRPr sz="1650" i="1">
                <a:solidFill>
                  <a:srgbClr val="8C8880"/>
                </a:solidFill>
                <a:latin typeface="DM Sans"/>
                <a:ea typeface="DM Sans"/>
                <a:cs typeface="DM Sans"/>
              </a:defRPr>
            </a:pPr>
            <a:r>
              <a:t/>
            </a:r>
          </a:p>
        </p:txBody>
      </p:sp>
      <p:sp>
        <p:nvSpPr>
          <p:cNvPr id="4" name="visual-caption">
            <a:extLst xmlns:a="http://schemas.openxmlformats.org/drawingml/2006/main">
              <a:ext uri="{FF2B5EF4-FFF2-40B4-BE49-F238E27FC236}">
                <a16:creationId xmlns:a16="http://schemas.microsoft.com/office/drawing/2014/main" id="{2B9BD719-01AF-4D5C-9D55-4F90F3763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15315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f6101cbbef4384"/>
          <a:stretch xmlns:a="http://schemas.openxmlformats.org/drawingml/2006/main"/>
        </p:blipFill>
        <p:spPr>
          <a:xfrm xmlns:a="http://schemas.openxmlformats.org/drawingml/2006/main">
            <a:off x="845984" y="1600200"/>
            <a:ext cx="10500032" cy="4438650"/>
          </a:xfrm>
          <a:prstGeom xmlns:a="http://schemas.openxmlformats.org/drawingml/2006/main" prst="rect">
            <a:avLst/>
          </a:prstGeom>
        </p:spPr>
      </p:pic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e5c50867064959"/>
          <a:stretch xmlns:a="http://schemas.openxmlformats.org/drawingml/2006/main"/>
        </p:blipFill>
        <p:spPr>
          <a:xfrm xmlns:a="http://schemas.openxmlformats.org/drawingml/2006/main">
            <a:off x="11687175" y="573450"/>
            <a:ext cx="295275" cy="3580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134455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109B8CD-BB96-4A86-916D-29F14C0CD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33400"/>
            <a:ext cx="10477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2000"/>
              </a:lnSpc>
              <a:buNone/>
              <a:defRPr sz="3525" b="0" i="0">
                <a:solidFill>
                  <a:srgbClr val="1A1A1A"/>
                </a:solidFill>
                <a:latin typeface="Newsreader"/>
                <a:ea typeface="Newsreader"/>
                <a:cs typeface="Newsreader"/>
              </a:defRPr>
            </a:pPr>
            <a:r>
              <a:rPr sz="3525" b="0" i="0">
                <a:solidFill>
                  <a:srgbClr val="1A1A1A"/>
                </a:solidFill>
                <a:latin typeface="Newsreader"/>
                <a:ea typeface="Newsreader"/>
                <a:cs typeface="Newsreader"/>
              </a:rPr>
              <a:t>What’s available</a:t>
            </a:r>
          </a:p>
        </p:txBody>
      </p:sp>
      <p:sp>
        <p:nvSpPr>
          <p:cNvPr id="2" name="layout-rule">
            <a:extLst xmlns:a="http://schemas.openxmlformats.org/drawingml/2006/main">
              <a:ext uri="{FF2B5EF4-FFF2-40B4-BE49-F238E27FC236}">
                <a16:creationId xmlns:a16="http://schemas.microsoft.com/office/drawing/2014/main" id="{0DFD38F6-58D9-4862-8858-E8237DA11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276350"/>
            <a:ext cx="10477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CAB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main-visual">
            <a:extLst xmlns:a="http://schemas.openxmlformats.org/drawingml/2006/main">
              <a:ext uri="{FF2B5EF4-FFF2-40B4-BE49-F238E27FC236}">
                <a16:creationId xmlns:a16="http://schemas.microsoft.com/office/drawing/2014/main" id="{AE71CAE3-8A05-414F-98AA-9D1B0B697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504950"/>
            <a:ext cx="10477500" cy="4476750"/>
          </a:xfrm>
          <a:prstGeom xmlns:a="http://schemas.openxmlformats.org/drawingml/2006/main" prst="roundRect">
            <a:avLst>
              <a:gd name="adj" fmla="val 255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71450" tIns="171450" rIns="171450" bIns="171450" anchor="ctr">
            <a:normAutofit/>
          </a:bodyPr>
          <a:lstStyle xmlns:a="http://schemas.openxmlformats.org/drawingml/2006/main"/>
          <a:p xmlns:a="http://schemas.openxmlformats.org/drawingml/2006/main">
            <a:pPr algn="ctr">
              <a:defRPr sz="1650" i="1">
                <a:solidFill>
                  <a:srgbClr val="8C8880"/>
                </a:solidFill>
                <a:latin typeface="DM Sans"/>
                <a:ea typeface="DM Sans"/>
                <a:cs typeface="DM Sans"/>
              </a:defRPr>
            </a:pPr>
            <a:r>
              <a:t/>
            </a:r>
          </a:p>
        </p:txBody>
      </p:sp>
      <p:sp>
        <p:nvSpPr>
          <p:cNvPr id="4" name="visual-caption">
            <a:extLst xmlns:a="http://schemas.openxmlformats.org/drawingml/2006/main">
              <a:ext uri="{FF2B5EF4-FFF2-40B4-BE49-F238E27FC236}">
                <a16:creationId xmlns:a16="http://schemas.microsoft.com/office/drawing/2014/main" id="{F5039C4E-4C48-420F-89B9-CA30BBDE0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15315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50536C-3F60-4ED1-930D-83D47F064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1924050"/>
            <a:ext cx="3905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3600" b="0" i="0">
                <a:solidFill>
                  <a:srgbClr val="1A1A1A"/>
                </a:solidFill>
                <a:latin typeface="Newsreader"/>
                <a:ea typeface="Newsreader"/>
                <a:cs typeface="Newsreader"/>
              </a:defRPr>
            </a:pPr>
            <a:r>
              <a:rPr sz="3600" b="0" i="0">
                <a:solidFill>
                  <a:srgbClr val="1A1A1A"/>
                </a:solidFill>
                <a:latin typeface="Newsreader"/>
                <a:ea typeface="Newsreader"/>
                <a:cs typeface="Newsreader"/>
              </a:rPr>
              <a:t>GitHub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F5109F-9EDE-415F-B3AE-9AAB4A664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743200"/>
            <a:ext cx="3714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2100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2100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metadata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2100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2100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redistributable texts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AFD62E-9108-43EA-BF1E-4D7628E04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1809750"/>
            <a:ext cx="19050" cy="2133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E1D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5ECDAC-90A5-4A88-B9F1-C1EF8412A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1924050"/>
            <a:ext cx="4191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3600" b="0" i="0">
                <a:solidFill>
                  <a:srgbClr val="1A1A1A"/>
                </a:solidFill>
                <a:latin typeface="Newsreader"/>
                <a:ea typeface="Newsreader"/>
                <a:cs typeface="Newsreader"/>
              </a:defRPr>
            </a:pPr>
            <a:r>
              <a:rPr sz="3600" b="0" i="0">
                <a:solidFill>
                  <a:srgbClr val="1A1A1A"/>
                </a:solidFill>
                <a:latin typeface="Newsreader"/>
                <a:ea typeface="Newsreader"/>
                <a:cs typeface="Newsreader"/>
              </a:rPr>
              <a:t>Hugging Face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3FA749-D307-49F0-AC3A-C9187A9ED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743200"/>
            <a:ext cx="4286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2100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2100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verse and chapter embeddings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2100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2100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pairwise similarity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0827A7-04AC-4796-84E7-7C0E45483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4305300"/>
            <a:ext cx="3429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E1D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A17AFBE-F885-4949-BF30-E1C4DC866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4552950"/>
            <a:ext cx="4381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3750" b="0" i="0">
                <a:solidFill>
                  <a:srgbClr val="B5703A"/>
                </a:solidFill>
                <a:latin typeface="Newsreader"/>
                <a:ea typeface="Newsreader"/>
                <a:cs typeface="Newsreader"/>
              </a:defRPr>
            </a:pPr>
            <a:r>
              <a:rPr sz="3750" b="0" i="0">
                <a:solidFill>
                  <a:srgbClr val="B5703A"/>
                </a:solidFill>
                <a:latin typeface="Newsreader"/>
                <a:ea typeface="Newsreader"/>
                <a:cs typeface="Newsreader"/>
              </a:rPr>
              <a:t>targum.net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8842A4-A046-47D6-9D98-840904F60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5257800"/>
            <a:ext cx="4381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2100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2100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corpus explorer</a:t>
            </a:r>
          </a:p>
        </p:txBody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d0190ed4234ae7"/>
          <a:stretch xmlns:a="http://schemas.openxmlformats.org/drawingml/2006/main"/>
        </p:blipFill>
        <p:spPr>
          <a:xfrm xmlns:a="http://schemas.openxmlformats.org/drawingml/2006/main">
            <a:off x="11687175" y="573450"/>
            <a:ext cx="295275" cy="3580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75864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2778503-E1A3-4BBC-98B6-66B41C4A8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33400"/>
            <a:ext cx="10477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2000"/>
              </a:lnSpc>
              <a:buNone/>
              <a:defRPr sz="3525" b="0" i="0">
                <a:solidFill>
                  <a:srgbClr val="1A1A1A"/>
                </a:solidFill>
                <a:latin typeface="Newsreader"/>
                <a:ea typeface="Newsreader"/>
                <a:cs typeface="Newsreader"/>
              </a:defRPr>
            </a:pPr>
            <a:r>
              <a:rPr sz="3525" b="0" i="0">
                <a:solidFill>
                  <a:srgbClr val="1A1A1A"/>
                </a:solidFill>
                <a:latin typeface="Newsreader"/>
                <a:ea typeface="Newsreader"/>
                <a:cs typeface="Newsreader"/>
              </a:rPr>
              <a:t>targum.net — corpus explorer</a:t>
            </a:r>
          </a:p>
        </p:txBody>
      </p:sp>
      <p:sp>
        <p:nvSpPr>
          <p:cNvPr id="2" name="layout-rule">
            <a:extLst xmlns:a="http://schemas.openxmlformats.org/drawingml/2006/main">
              <a:ext uri="{FF2B5EF4-FFF2-40B4-BE49-F238E27FC236}">
                <a16:creationId xmlns:a16="http://schemas.microsoft.com/office/drawing/2014/main" id="{B58B180A-63E1-4B63-8D9B-CCF49E950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276350"/>
            <a:ext cx="10477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CAB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main-visual">
            <a:extLst xmlns:a="http://schemas.openxmlformats.org/drawingml/2006/main">
              <a:ext uri="{FF2B5EF4-FFF2-40B4-BE49-F238E27FC236}">
                <a16:creationId xmlns:a16="http://schemas.microsoft.com/office/drawing/2014/main" id="{6D42671C-12D1-43D6-B58E-9669B705A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504950"/>
            <a:ext cx="10477500" cy="4476750"/>
          </a:xfrm>
          <a:prstGeom xmlns:a="http://schemas.openxmlformats.org/drawingml/2006/main" prst="roundRect">
            <a:avLst>
              <a:gd name="adj" fmla="val 255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71450" tIns="171450" rIns="171450" bIns="171450" anchor="ctr">
            <a:normAutofit/>
          </a:bodyPr>
          <a:lstStyle xmlns:a="http://schemas.openxmlformats.org/drawingml/2006/main"/>
          <a:p xmlns:a="http://schemas.openxmlformats.org/drawingml/2006/main">
            <a:pPr algn="ctr">
              <a:defRPr sz="1650" i="1">
                <a:solidFill>
                  <a:srgbClr val="8C8880"/>
                </a:solidFill>
                <a:latin typeface="DM Sans"/>
                <a:ea typeface="DM Sans"/>
                <a:cs typeface="DM Sans"/>
              </a:defRPr>
            </a:pPr>
            <a:r>
              <a:t/>
            </a:r>
          </a:p>
        </p:txBody>
      </p:sp>
      <p:sp>
        <p:nvSpPr>
          <p:cNvPr id="4" name="visual-caption">
            <a:extLst xmlns:a="http://schemas.openxmlformats.org/drawingml/2006/main">
              <a:ext uri="{FF2B5EF4-FFF2-40B4-BE49-F238E27FC236}">
                <a16:creationId xmlns:a16="http://schemas.microsoft.com/office/drawing/2014/main" id="{8F1ED199-2162-490F-885D-29F75407F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15315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cd02ba02db4689"/>
          <a:stretch xmlns:a="http://schemas.openxmlformats.org/drawingml/2006/main"/>
        </p:blipFill>
        <p:spPr>
          <a:xfrm xmlns:a="http://schemas.openxmlformats.org/drawingml/2006/main">
            <a:off x="1981200" y="1390650"/>
            <a:ext cx="8229600" cy="5143500"/>
          </a:xfrm>
          <a:prstGeom xmlns:a="http://schemas.openxmlformats.org/drawingml/2006/main" prst="roundRect">
            <a:avLst>
              <a:gd name="adj" fmla="val 1481"/>
            </a:avLst>
          </a:prstGeom>
        </p:spPr>
      </p:pic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d47d1200da4fbc"/>
          <a:stretch xmlns:a="http://schemas.openxmlformats.org/drawingml/2006/main"/>
        </p:blipFill>
        <p:spPr>
          <a:xfrm xmlns:a="http://schemas.openxmlformats.org/drawingml/2006/main">
            <a:off x="11687175" y="573450"/>
            <a:ext cx="295275" cy="3580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224050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6C97560-D12A-4C99-B168-A14632694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33400"/>
            <a:ext cx="10477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2000"/>
              </a:lnSpc>
              <a:buNone/>
              <a:defRPr sz="3525" b="0" i="0">
                <a:solidFill>
                  <a:srgbClr val="1A1A1A"/>
                </a:solidFill>
                <a:latin typeface="Newsreader"/>
                <a:ea typeface="Newsreader"/>
                <a:cs typeface="Newsreader"/>
              </a:defRPr>
            </a:pPr>
            <a:r>
              <a:rPr sz="3525" b="0" i="0">
                <a:solidFill>
                  <a:srgbClr val="1A1A1A"/>
                </a:solidFill>
                <a:latin typeface="Newsreader"/>
                <a:ea typeface="Newsreader"/>
                <a:cs typeface="Newsreader"/>
              </a:rPr>
              <a:t>targum.net — read translations</a:t>
            </a:r>
          </a:p>
        </p:txBody>
      </p:sp>
      <p:sp>
        <p:nvSpPr>
          <p:cNvPr id="2" name="layout-rule">
            <a:extLst xmlns:a="http://schemas.openxmlformats.org/drawingml/2006/main">
              <a:ext uri="{FF2B5EF4-FFF2-40B4-BE49-F238E27FC236}">
                <a16:creationId xmlns:a16="http://schemas.microsoft.com/office/drawing/2014/main" id="{0B6525D6-8569-48F5-BC36-47FD00742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276350"/>
            <a:ext cx="10477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CAB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main-visual">
            <a:extLst xmlns:a="http://schemas.openxmlformats.org/drawingml/2006/main">
              <a:ext uri="{FF2B5EF4-FFF2-40B4-BE49-F238E27FC236}">
                <a16:creationId xmlns:a16="http://schemas.microsoft.com/office/drawing/2014/main" id="{75F312FF-6EF8-4F79-A586-5DF2F50E9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504950"/>
            <a:ext cx="10477500" cy="4476750"/>
          </a:xfrm>
          <a:prstGeom xmlns:a="http://schemas.openxmlformats.org/drawingml/2006/main" prst="roundRect">
            <a:avLst>
              <a:gd name="adj" fmla="val 255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71450" tIns="171450" rIns="171450" bIns="171450" anchor="ctr">
            <a:normAutofit/>
          </a:bodyPr>
          <a:lstStyle xmlns:a="http://schemas.openxmlformats.org/drawingml/2006/main"/>
          <a:p xmlns:a="http://schemas.openxmlformats.org/drawingml/2006/main">
            <a:pPr algn="ctr">
              <a:defRPr sz="1650" i="1">
                <a:solidFill>
                  <a:srgbClr val="8C8880"/>
                </a:solidFill>
                <a:latin typeface="DM Sans"/>
                <a:ea typeface="DM Sans"/>
                <a:cs typeface="DM Sans"/>
              </a:defRPr>
            </a:pPr>
            <a:r>
              <a:t/>
            </a:r>
          </a:p>
        </p:txBody>
      </p:sp>
      <p:sp>
        <p:nvSpPr>
          <p:cNvPr id="4" name="visual-caption">
            <a:extLst xmlns:a="http://schemas.openxmlformats.org/drawingml/2006/main">
              <a:ext uri="{FF2B5EF4-FFF2-40B4-BE49-F238E27FC236}">
                <a16:creationId xmlns:a16="http://schemas.microsoft.com/office/drawing/2014/main" id="{03BE9F37-ED47-4579-8986-256C1718C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15315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989d0bafcc4ced"/>
          <a:stretch xmlns:a="http://schemas.openxmlformats.org/drawingml/2006/main"/>
        </p:blipFill>
        <p:spPr>
          <a:xfrm xmlns:a="http://schemas.openxmlformats.org/drawingml/2006/main">
            <a:off x="1981200" y="1390650"/>
            <a:ext cx="8229600" cy="5143500"/>
          </a:xfrm>
          <a:prstGeom xmlns:a="http://schemas.openxmlformats.org/drawingml/2006/main" prst="roundRect">
            <a:avLst>
              <a:gd name="adj" fmla="val 1481"/>
            </a:avLst>
          </a:prstGeom>
        </p:spPr>
      </p:pic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ba1c21f7494e8e"/>
          <a:stretch xmlns:a="http://schemas.openxmlformats.org/drawingml/2006/main"/>
        </p:blipFill>
        <p:spPr>
          <a:xfrm xmlns:a="http://schemas.openxmlformats.org/drawingml/2006/main">
            <a:off x="11687175" y="573450"/>
            <a:ext cx="295275" cy="3580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64964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AFB35B5-59DB-4F30-BDB3-97FA12031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33400"/>
            <a:ext cx="10477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2000"/>
              </a:lnSpc>
              <a:buNone/>
              <a:defRPr sz="3525" b="0" i="0">
                <a:solidFill>
                  <a:srgbClr val="1A1A1A"/>
                </a:solidFill>
                <a:latin typeface="Newsreader"/>
                <a:ea typeface="Newsreader"/>
                <a:cs typeface="Newsreader"/>
              </a:defRPr>
            </a:pPr>
            <a:r>
              <a:rPr sz="3525" b="0" i="0">
                <a:solidFill>
                  <a:srgbClr val="1A1A1A"/>
                </a:solidFill>
                <a:latin typeface="Newsreader"/>
                <a:ea typeface="Newsreader"/>
                <a:cs typeface="Newsreader"/>
              </a:rPr>
              <a:t>targum.net — browse the corpus</a:t>
            </a:r>
          </a:p>
        </p:txBody>
      </p:sp>
      <p:sp>
        <p:nvSpPr>
          <p:cNvPr id="2" name="layout-rule">
            <a:extLst xmlns:a="http://schemas.openxmlformats.org/drawingml/2006/main">
              <a:ext uri="{FF2B5EF4-FFF2-40B4-BE49-F238E27FC236}">
                <a16:creationId xmlns:a16="http://schemas.microsoft.com/office/drawing/2014/main" id="{0E0E9293-B09E-4969-9F4A-26A61A18A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276350"/>
            <a:ext cx="10477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CAB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main-visual">
            <a:extLst xmlns:a="http://schemas.openxmlformats.org/drawingml/2006/main">
              <a:ext uri="{FF2B5EF4-FFF2-40B4-BE49-F238E27FC236}">
                <a16:creationId xmlns:a16="http://schemas.microsoft.com/office/drawing/2014/main" id="{CA552A30-4E8E-40C5-83DC-F838FD6D6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504950"/>
            <a:ext cx="10477500" cy="4476750"/>
          </a:xfrm>
          <a:prstGeom xmlns:a="http://schemas.openxmlformats.org/drawingml/2006/main" prst="roundRect">
            <a:avLst>
              <a:gd name="adj" fmla="val 255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71450" tIns="171450" rIns="171450" bIns="171450" anchor="ctr">
            <a:normAutofit/>
          </a:bodyPr>
          <a:lstStyle xmlns:a="http://schemas.openxmlformats.org/drawingml/2006/main"/>
          <a:p xmlns:a="http://schemas.openxmlformats.org/drawingml/2006/main">
            <a:pPr algn="ctr">
              <a:defRPr sz="1650" i="1">
                <a:solidFill>
                  <a:srgbClr val="8C8880"/>
                </a:solidFill>
                <a:latin typeface="DM Sans"/>
                <a:ea typeface="DM Sans"/>
                <a:cs typeface="DM Sans"/>
              </a:defRPr>
            </a:pPr>
            <a:r>
              <a:t/>
            </a:r>
          </a:p>
        </p:txBody>
      </p:sp>
      <p:sp>
        <p:nvSpPr>
          <p:cNvPr id="4" name="visual-caption">
            <a:extLst xmlns:a="http://schemas.openxmlformats.org/drawingml/2006/main">
              <a:ext uri="{FF2B5EF4-FFF2-40B4-BE49-F238E27FC236}">
                <a16:creationId xmlns:a16="http://schemas.microsoft.com/office/drawing/2014/main" id="{28BE3BAE-9631-44CB-ABCB-80225E787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15315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ff470a6bdd41b9"/>
          <a:stretch xmlns:a="http://schemas.openxmlformats.org/drawingml/2006/main"/>
        </p:blipFill>
        <p:spPr>
          <a:xfrm xmlns:a="http://schemas.openxmlformats.org/drawingml/2006/main">
            <a:off x="1981200" y="1390650"/>
            <a:ext cx="8229600" cy="5143500"/>
          </a:xfrm>
          <a:prstGeom xmlns:a="http://schemas.openxmlformats.org/drawingml/2006/main" prst="roundRect">
            <a:avLst>
              <a:gd name="adj" fmla="val 1481"/>
            </a:avLst>
          </a:prstGeom>
        </p:spPr>
      </p:pic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d8c06265d040dc"/>
          <a:stretch xmlns:a="http://schemas.openxmlformats.org/drawingml/2006/main"/>
        </p:blipFill>
        <p:spPr>
          <a:xfrm xmlns:a="http://schemas.openxmlformats.org/drawingml/2006/main">
            <a:off x="11687175" y="573450"/>
            <a:ext cx="295275" cy="3580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437241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C9E0C5E-716E-4006-A4D2-0AA82F4F0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33400"/>
            <a:ext cx="10477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2000"/>
              </a:lnSpc>
              <a:buNone/>
              <a:defRPr sz="3525" b="0" i="0">
                <a:solidFill>
                  <a:srgbClr val="1A1A1A"/>
                </a:solidFill>
                <a:latin typeface="Newsreader"/>
                <a:ea typeface="Newsreader"/>
                <a:cs typeface="Newsreader"/>
              </a:defRPr>
            </a:pPr>
            <a:r>
              <a:rPr sz="3525" b="0" i="0">
                <a:solidFill>
                  <a:srgbClr val="1A1A1A"/>
                </a:solidFill>
                <a:latin typeface="Newsreader"/>
                <a:ea typeface="Newsreader"/>
                <a:cs typeface="Newsreader"/>
              </a:rPr>
              <a:t>targum.net — compare translations</a:t>
            </a:r>
          </a:p>
        </p:txBody>
      </p:sp>
      <p:sp>
        <p:nvSpPr>
          <p:cNvPr id="2" name="layout-rule">
            <a:extLst xmlns:a="http://schemas.openxmlformats.org/drawingml/2006/main">
              <a:ext uri="{FF2B5EF4-FFF2-40B4-BE49-F238E27FC236}">
                <a16:creationId xmlns:a16="http://schemas.microsoft.com/office/drawing/2014/main" id="{B95D3171-3AAA-408E-AE69-3158E2A63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276350"/>
            <a:ext cx="10477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CAB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main-visual">
            <a:extLst xmlns:a="http://schemas.openxmlformats.org/drawingml/2006/main">
              <a:ext uri="{FF2B5EF4-FFF2-40B4-BE49-F238E27FC236}">
                <a16:creationId xmlns:a16="http://schemas.microsoft.com/office/drawing/2014/main" id="{E0330566-2C51-4D4C-9E17-0908EC5AD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504950"/>
            <a:ext cx="10477500" cy="4476750"/>
          </a:xfrm>
          <a:prstGeom xmlns:a="http://schemas.openxmlformats.org/drawingml/2006/main" prst="roundRect">
            <a:avLst>
              <a:gd name="adj" fmla="val 255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71450" tIns="171450" rIns="171450" bIns="171450" anchor="ctr">
            <a:normAutofit/>
          </a:bodyPr>
          <a:lstStyle xmlns:a="http://schemas.openxmlformats.org/drawingml/2006/main"/>
          <a:p xmlns:a="http://schemas.openxmlformats.org/drawingml/2006/main">
            <a:pPr algn="ctr">
              <a:defRPr sz="1650" i="1">
                <a:solidFill>
                  <a:srgbClr val="8C8880"/>
                </a:solidFill>
                <a:latin typeface="DM Sans"/>
                <a:ea typeface="DM Sans"/>
                <a:cs typeface="DM Sans"/>
              </a:defRPr>
            </a:pPr>
            <a:r>
              <a:t/>
            </a:r>
          </a:p>
        </p:txBody>
      </p:sp>
      <p:sp>
        <p:nvSpPr>
          <p:cNvPr id="4" name="visual-caption">
            <a:extLst xmlns:a="http://schemas.openxmlformats.org/drawingml/2006/main">
              <a:ext uri="{FF2B5EF4-FFF2-40B4-BE49-F238E27FC236}">
                <a16:creationId xmlns:a16="http://schemas.microsoft.com/office/drawing/2014/main" id="{7A86DCC0-7F7D-4D8B-837A-E54749B40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15315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b0f96278d0411a"/>
          <a:stretch xmlns:a="http://schemas.openxmlformats.org/drawingml/2006/main"/>
        </p:blipFill>
        <p:spPr>
          <a:xfrm xmlns:a="http://schemas.openxmlformats.org/drawingml/2006/main">
            <a:off x="1981200" y="1390650"/>
            <a:ext cx="8229600" cy="5143500"/>
          </a:xfrm>
          <a:prstGeom xmlns:a="http://schemas.openxmlformats.org/drawingml/2006/main" prst="roundRect">
            <a:avLst>
              <a:gd name="adj" fmla="val 1481"/>
            </a:avLst>
          </a:prstGeom>
        </p:spPr>
      </p:pic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19743e8ab44310"/>
          <a:stretch xmlns:a="http://schemas.openxmlformats.org/drawingml/2006/main"/>
        </p:blipFill>
        <p:spPr>
          <a:xfrm xmlns:a="http://schemas.openxmlformats.org/drawingml/2006/main">
            <a:off x="11687175" y="573450"/>
            <a:ext cx="295275" cy="3580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182293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54CBC86-B0AD-45C8-A4F4-1CB4C4724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33400"/>
            <a:ext cx="10477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2000"/>
              </a:lnSpc>
              <a:buNone/>
              <a:defRPr sz="3525" b="0" i="0">
                <a:solidFill>
                  <a:srgbClr val="1A1A1A"/>
                </a:solidFill>
                <a:latin typeface="Newsreader"/>
                <a:ea typeface="Newsreader"/>
                <a:cs typeface="Newsreader"/>
              </a:defRPr>
            </a:pPr>
            <a:r>
              <a:rPr sz="3525" b="0" i="0">
                <a:solidFill>
                  <a:srgbClr val="1A1A1A"/>
                </a:solidFill>
                <a:latin typeface="Newsreader"/>
                <a:ea typeface="Newsreader"/>
                <a:cs typeface="Newsreader"/>
              </a:rPr>
              <a:t>Next steps</a:t>
            </a:r>
          </a:p>
        </p:txBody>
      </p:sp>
      <p:sp>
        <p:nvSpPr>
          <p:cNvPr id="2" name="layout-rule">
            <a:extLst xmlns:a="http://schemas.openxmlformats.org/drawingml/2006/main">
              <a:ext uri="{FF2B5EF4-FFF2-40B4-BE49-F238E27FC236}">
                <a16:creationId xmlns:a16="http://schemas.microsoft.com/office/drawing/2014/main" id="{9F2954F3-4AEB-4D4D-98FE-0D9F95027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276350"/>
            <a:ext cx="10477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CAB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main-visual">
            <a:extLst xmlns:a="http://schemas.openxmlformats.org/drawingml/2006/main">
              <a:ext uri="{FF2B5EF4-FFF2-40B4-BE49-F238E27FC236}">
                <a16:creationId xmlns:a16="http://schemas.microsoft.com/office/drawing/2014/main" id="{3A05D166-EE7A-42ED-9A9D-7B2A2EAB3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504950"/>
            <a:ext cx="10477500" cy="4476750"/>
          </a:xfrm>
          <a:prstGeom xmlns:a="http://schemas.openxmlformats.org/drawingml/2006/main" prst="roundRect">
            <a:avLst>
              <a:gd name="adj" fmla="val 255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71450" tIns="171450" rIns="171450" bIns="171450" anchor="ctr">
            <a:normAutofit/>
          </a:bodyPr>
          <a:lstStyle xmlns:a="http://schemas.openxmlformats.org/drawingml/2006/main"/>
          <a:p xmlns:a="http://schemas.openxmlformats.org/drawingml/2006/main">
            <a:pPr algn="ctr">
              <a:defRPr sz="1650" i="1">
                <a:solidFill>
                  <a:srgbClr val="8C8880"/>
                </a:solidFill>
                <a:latin typeface="DM Sans"/>
                <a:ea typeface="DM Sans"/>
                <a:cs typeface="DM Sans"/>
              </a:defRPr>
            </a:pPr>
            <a:r>
              <a:t/>
            </a:r>
          </a:p>
        </p:txBody>
      </p:sp>
      <p:sp>
        <p:nvSpPr>
          <p:cNvPr id="4" name="visual-caption">
            <a:extLst xmlns:a="http://schemas.openxmlformats.org/drawingml/2006/main">
              <a:ext uri="{FF2B5EF4-FFF2-40B4-BE49-F238E27FC236}">
                <a16:creationId xmlns:a16="http://schemas.microsoft.com/office/drawing/2014/main" id="{4801BEE3-831E-47B3-AD05-42ADC9CC8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15315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BA5079-60F7-4EB4-A7B2-F2E65A2EC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76450"/>
            <a:ext cx="3143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650" b="1" i="0">
                <a:solidFill>
                  <a:srgbClr val="1A1A1A"/>
                </a:solidFill>
                <a:latin typeface="Newsreader"/>
                <a:ea typeface="Newsreader"/>
                <a:cs typeface="Newsreader"/>
              </a:defRPr>
            </a:pPr>
            <a:r>
              <a:rPr sz="1650" b="1" i="0">
                <a:solidFill>
                  <a:srgbClr val="1A1A1A"/>
                </a:solidFill>
                <a:latin typeface="Newsreader"/>
                <a:ea typeface="Newsreader"/>
                <a:cs typeface="Newsreader"/>
              </a:rPr>
              <a:t>Confessional tradition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F2C3A4-F0DD-4525-83E0-F54441EF4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895600"/>
            <a:ext cx="3143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35000"/>
              </a:lnSpc>
              <a:buNone/>
              <a:defRPr sz="1875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875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Catholic</a:t>
            </a:r>
          </a:p>
          <a:p xmlns:a="http://schemas.openxmlformats.org/drawingml/2006/main">
            <a:pPr algn="ctr">
              <a:lnSpc>
                <a:spcPct val="135000"/>
              </a:lnSpc>
              <a:buNone/>
              <a:defRPr sz="1875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875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Protestant</a:t>
            </a:r>
          </a:p>
          <a:p xmlns:a="http://schemas.openxmlformats.org/drawingml/2006/main">
            <a:pPr algn="ctr">
              <a:lnSpc>
                <a:spcPct val="135000"/>
              </a:lnSpc>
              <a:buNone/>
              <a:defRPr sz="1875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875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Orthodox</a:t>
            </a:r>
          </a:p>
          <a:p xmlns:a="http://schemas.openxmlformats.org/drawingml/2006/main">
            <a:pPr algn="ctr">
              <a:lnSpc>
                <a:spcPct val="135000"/>
              </a:lnSpc>
              <a:buNone/>
              <a:defRPr sz="1875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875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Ecumenical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41D55D-9F77-4823-A9CF-F864543BA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57650" y="1924050"/>
            <a:ext cx="19050" cy="3086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E1D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42597C-A510-4BAC-AB0B-AB6FC3DF2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076450"/>
            <a:ext cx="3143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650" b="1" i="0">
                <a:solidFill>
                  <a:srgbClr val="1A1A1A"/>
                </a:solidFill>
                <a:latin typeface="Newsreader"/>
                <a:ea typeface="Newsreader"/>
                <a:cs typeface="Newsreader"/>
              </a:defRPr>
            </a:pPr>
            <a:r>
              <a:rPr sz="1650" b="1" i="0">
                <a:solidFill>
                  <a:srgbClr val="1A1A1A"/>
                </a:solidFill>
                <a:latin typeface="Newsreader"/>
                <a:ea typeface="Newsreader"/>
                <a:cs typeface="Newsreader"/>
              </a:rPr>
              <a:t>Source text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4525D2-DA4E-4378-AC0F-E744D5AAA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895600"/>
            <a:ext cx="3143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35000"/>
              </a:lnSpc>
              <a:buNone/>
              <a:defRPr sz="1875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875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Critical text</a:t>
            </a:r>
          </a:p>
          <a:p xmlns:a="http://schemas.openxmlformats.org/drawingml/2006/main">
            <a:pPr algn="ctr">
              <a:lnSpc>
                <a:spcPct val="135000"/>
              </a:lnSpc>
              <a:buNone/>
              <a:defRPr sz="1875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875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Textus Receptus</a:t>
            </a:r>
          </a:p>
          <a:p xmlns:a="http://schemas.openxmlformats.org/drawingml/2006/main">
            <a:pPr algn="ctr">
              <a:lnSpc>
                <a:spcPct val="135000"/>
              </a:lnSpc>
              <a:buNone/>
              <a:defRPr sz="1875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875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Byzantine / Majority text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13A7C5-2446-4198-9B4C-E7A5317AF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1924050"/>
            <a:ext cx="19050" cy="3086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E1D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1B2CB2-F476-4A17-BA89-5271F4E2B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2076450"/>
            <a:ext cx="3143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650" b="1" i="0">
                <a:solidFill>
                  <a:srgbClr val="1A1A1A"/>
                </a:solidFill>
                <a:latin typeface="Newsreader"/>
                <a:ea typeface="Newsreader"/>
                <a:cs typeface="Newsreader"/>
              </a:defRPr>
            </a:pPr>
            <a:r>
              <a:rPr sz="1650" b="1" i="0">
                <a:solidFill>
                  <a:srgbClr val="1A1A1A"/>
                </a:solidFill>
                <a:latin typeface="Newsreader"/>
                <a:ea typeface="Newsreader"/>
                <a:cs typeface="Newsreader"/>
              </a:rPr>
              <a:t>Relationships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036632-4DFB-4856-BB77-A55F93115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2895600"/>
            <a:ext cx="3143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35000"/>
              </a:lnSpc>
              <a:buNone/>
              <a:defRPr sz="1875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875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revision of</a:t>
            </a:r>
          </a:p>
          <a:p xmlns:a="http://schemas.openxmlformats.org/drawingml/2006/main">
            <a:pPr algn="ctr">
              <a:lnSpc>
                <a:spcPct val="135000"/>
              </a:lnSpc>
              <a:buNone/>
              <a:defRPr sz="1875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875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derived from</a:t>
            </a:r>
          </a:p>
          <a:p xmlns:a="http://schemas.openxmlformats.org/drawingml/2006/main">
            <a:pPr algn="ctr">
              <a:lnSpc>
                <a:spcPct val="135000"/>
              </a:lnSpc>
              <a:buNone/>
              <a:defRPr sz="1875" b="0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875" b="0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related to</a:t>
            </a:r>
          </a:p>
        </p:txBody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64b29971c942cd"/>
          <a:stretch xmlns:a="http://schemas.openxmlformats.org/drawingml/2006/main"/>
        </p:blipFill>
        <p:spPr>
          <a:xfrm xmlns:a="http://schemas.openxmlformats.org/drawingml/2006/main">
            <a:off x="11687175" y="573450"/>
            <a:ext cx="295275" cy="3580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146607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corner-mark">
            <a:extLst xmlns:a="http://schemas.openxmlformats.org/drawingml/2006/main">
              <a:ext uri="{FF2B5EF4-FFF2-40B4-BE49-F238E27FC236}">
                <a16:creationId xmlns:a16="http://schemas.microsoft.com/office/drawing/2014/main" id="{046193E2-05A3-4C94-8D5F-65734B49A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543675"/>
            <a:ext cx="400050" cy="28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" name="closing-kicker">
            <a:extLst xmlns:a="http://schemas.openxmlformats.org/drawingml/2006/main">
              <a:ext uri="{FF2B5EF4-FFF2-40B4-BE49-F238E27FC236}">
                <a16:creationId xmlns:a16="http://schemas.microsoft.com/office/drawing/2014/main" id="{009D8845-AF6E-44E6-B711-89A6DCCC9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162050"/>
            <a:ext cx="7620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3" name="closing-title">
            <a:extLst xmlns:a="http://schemas.openxmlformats.org/drawingml/2006/main">
              <a:ext uri="{FF2B5EF4-FFF2-40B4-BE49-F238E27FC236}">
                <a16:creationId xmlns:a16="http://schemas.microsoft.com/office/drawing/2014/main" id="{984799AC-D411-493B-9DCD-5BC9135BE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1790700"/>
            <a:ext cx="10248900" cy="2514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closing-detail">
            <a:extLst xmlns:a="http://schemas.openxmlformats.org/drawingml/2006/main">
              <a:ext uri="{FF2B5EF4-FFF2-40B4-BE49-F238E27FC236}">
                <a16:creationId xmlns:a16="http://schemas.microsoft.com/office/drawing/2014/main" id="{5A1B39B8-826F-41AD-BAD4-A419DCC23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724400"/>
            <a:ext cx="8953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5" name="closing-talk-title">
            <a:extLst xmlns:a="http://schemas.openxmlformats.org/drawingml/2006/main">
              <a:ext uri="{FF2B5EF4-FFF2-40B4-BE49-F238E27FC236}">
                <a16:creationId xmlns:a16="http://schemas.microsoft.com/office/drawing/2014/main" id="{64B529F1-E86C-4B03-A00B-4C04A6CE9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00350"/>
            <a:ext cx="3429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3600" b="1" i="0">
                <a:solidFill>
                  <a:srgbClr val="1A1A1A"/>
                </a:solidFill>
                <a:latin typeface="Newsreader"/>
                <a:ea typeface="Newsreader"/>
                <a:cs typeface="Newsreader"/>
              </a:defRPr>
            </a:pPr>
            <a:r>
              <a:rPr sz="3600" b="1" i="0">
                <a:solidFill>
                  <a:srgbClr val="1A1A1A"/>
                </a:solidFill>
                <a:latin typeface="Newsreader"/>
                <a:ea typeface="Newsreader"/>
                <a:cs typeface="Newsreader"/>
              </a:rPr>
              <a:t>targum.net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3ed7e22cae40d5"/>
          <a:stretch xmlns:a="http://schemas.openxmlformats.org/drawingml/2006/main"/>
        </p:blipFill>
        <p:spPr>
          <a:xfrm xmlns:a="http://schemas.openxmlformats.org/drawingml/2006/main">
            <a:off x="4686300" y="2000250"/>
            <a:ext cx="2819400" cy="2819400"/>
          </a:xfrm>
          <a:prstGeom xmlns:a="http://schemas.openxmlformats.org/drawingml/2006/main" prst="rect">
            <a:avLst/>
          </a:prstGeom>
        </p:spPr>
      </p:pic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eb51d8a9ae4bf2"/>
          <a:stretch xmlns:a="http://schemas.openxmlformats.org/drawingml/2006/main"/>
        </p:blipFill>
        <p:spPr>
          <a:xfrm xmlns:a="http://schemas.openxmlformats.org/drawingml/2006/main">
            <a:off x="8801100" y="2247900"/>
            <a:ext cx="2266950" cy="2266950"/>
          </a:xfrm>
          <a:prstGeom xmlns:a="http://schemas.openxmlformats.org/drawingml/2006/main" prst="rect">
            <a:avLst/>
          </a:prstGeom>
        </p:spPr>
      </p:pic>
      <p:sp>
        <p:nvSpPr>
          <p:cNvPr id="8" name="resource-url">
            <a:extLst xmlns:a="http://schemas.openxmlformats.org/drawingml/2006/main">
              <a:ext uri="{FF2B5EF4-FFF2-40B4-BE49-F238E27FC236}">
                <a16:creationId xmlns:a16="http://schemas.microsoft.com/office/drawing/2014/main" id="{519737A8-FAFE-4872-A2B6-C037C747B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71950" y="4991100"/>
            <a:ext cx="3848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800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800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mrapacz.com/eadh2026</a:t>
            </a:r>
          </a:p>
        </p:txBody>
      </p:sp>
      <p:sp>
        <p:nvSpPr>
          <p:cNvPr id="9" name="acknowledgements">
            <a:extLst xmlns:a="http://schemas.openxmlformats.org/drawingml/2006/main">
              <a:ext uri="{FF2B5EF4-FFF2-40B4-BE49-F238E27FC236}">
                <a16:creationId xmlns:a16="http://schemas.microsoft.com/office/drawing/2014/main" id="{25084724-EE5D-4EC9-BFEA-16AAB77FA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924550"/>
            <a:ext cx="107061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863" b="0" i="0">
                <a:solidFill>
                  <a:srgbClr val="8C8880"/>
                </a:solidFill>
                <a:latin typeface="DM Sans"/>
                <a:ea typeface="DM Sans"/>
                <a:cs typeface="DM Sans"/>
              </a:defRPr>
            </a:pPr>
            <a:r>
              <a:rPr sz="863" b="0" i="0">
                <a:solidFill>
                  <a:srgbClr val="8C8880"/>
                </a:solidFill>
                <a:latin typeface="DM Sans"/>
                <a:ea typeface="DM Sans"/>
                <a:cs typeface="DM Sans"/>
              </a:rPr>
              <a:t>The research was supported by the National Science Centre, Poland under project no. 2025/57/N/HS2/04961.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 sz="863" b="0" i="0">
                <a:solidFill>
                  <a:srgbClr val="8C8880"/>
                </a:solidFill>
                <a:latin typeface="DM Sans"/>
                <a:ea typeface="DM Sans"/>
                <a:cs typeface="DM Sans"/>
              </a:defRPr>
            </a:pPr>
            <a:r>
              <a:rPr sz="863" b="0" i="0">
                <a:solidFill>
                  <a:srgbClr val="8C8880"/>
                </a:solidFill>
                <a:latin typeface="DM Sans"/>
                <a:ea typeface="DM Sans"/>
                <a:cs typeface="DM Sans"/>
              </a:rPr>
              <a:t>We acknowledge Polish high-performance computing infrastructure PLGrid (HPC Center: ACK Cyfronet AGH) for computer facilities and support within computational grant no. PLG/2026/019145.</a:t>
            </a:r>
          </a:p>
        </p:txBody>
      </p:sp>
    </p:spTree>
    <p:extLst>
      <p:ext uri="{BB962C8B-B14F-4D97-AF65-F5344CB8AC3E}">
        <p14:creationId xmlns:p14="http://schemas.microsoft.com/office/powerpoint/2010/main" val="1188947014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84DFB96D-C038-42D8-A089-A5DBA8975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33400"/>
            <a:ext cx="10477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2000"/>
              </a:lnSpc>
              <a:buNone/>
              <a:defRPr sz="3525" b="0" i="0">
                <a:solidFill>
                  <a:srgbClr val="1A1A1A"/>
                </a:solidFill>
                <a:latin typeface="Newsreader"/>
                <a:ea typeface="Newsreader"/>
                <a:cs typeface="Newsreader"/>
              </a:defRPr>
            </a:pPr>
            <a:r>
              <a:rPr sz="3525" b="0" i="0">
                <a:solidFill>
                  <a:srgbClr val="1A1A1A"/>
                </a:solidFill>
                <a:latin typeface="Newsreader"/>
                <a:ea typeface="Newsreader"/>
                <a:cs typeface="Newsreader"/>
              </a:rPr>
              <a:t>What Wikipedia says about translation strategy</a:t>
            </a:r>
          </a:p>
        </p:txBody>
      </p:sp>
      <p:sp>
        <p:nvSpPr>
          <p:cNvPr id="2" name="layout-rule">
            <a:extLst xmlns:a="http://schemas.openxmlformats.org/drawingml/2006/main">
              <a:ext uri="{FF2B5EF4-FFF2-40B4-BE49-F238E27FC236}">
                <a16:creationId xmlns:a16="http://schemas.microsoft.com/office/drawing/2014/main" id="{8E472327-0999-4C8C-BFB2-D929598F4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276350"/>
            <a:ext cx="10477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CAB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main-visual">
            <a:extLst xmlns:a="http://schemas.openxmlformats.org/drawingml/2006/main">
              <a:ext uri="{FF2B5EF4-FFF2-40B4-BE49-F238E27FC236}">
                <a16:creationId xmlns:a16="http://schemas.microsoft.com/office/drawing/2014/main" id="{459172F4-D6A0-4E26-AA1B-8CADAA02C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504950"/>
            <a:ext cx="10477500" cy="4476750"/>
          </a:xfrm>
          <a:prstGeom xmlns:a="http://schemas.openxmlformats.org/drawingml/2006/main" prst="roundRect">
            <a:avLst>
              <a:gd name="adj" fmla="val 255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71450" tIns="171450" rIns="171450" bIns="171450" anchor="ctr">
            <a:normAutofit/>
          </a:bodyPr>
          <a:lstStyle xmlns:a="http://schemas.openxmlformats.org/drawingml/2006/main"/>
          <a:p xmlns:a="http://schemas.openxmlformats.org/drawingml/2006/main">
            <a:pPr algn="ctr">
              <a:defRPr sz="1650" i="1">
                <a:solidFill>
                  <a:srgbClr val="8C8880"/>
                </a:solidFill>
                <a:latin typeface="DM Sans"/>
                <a:ea typeface="DM Sans"/>
                <a:cs typeface="DM Sans"/>
              </a:defRPr>
            </a:pPr>
            <a:r>
              <a:t/>
            </a:r>
          </a:p>
        </p:txBody>
      </p:sp>
      <p:sp>
        <p:nvSpPr>
          <p:cNvPr id="4" name="visual-caption">
            <a:extLst xmlns:a="http://schemas.openxmlformats.org/drawingml/2006/main">
              <a:ext uri="{FF2B5EF4-FFF2-40B4-BE49-F238E27FC236}">
                <a16:creationId xmlns:a16="http://schemas.microsoft.com/office/drawing/2014/main" id="{CAF3A70A-9329-409C-BB19-28874E059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15315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A1934C-3306-4816-A055-6A2BC8E26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257300"/>
            <a:ext cx="2095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2925" b="1" i="0">
                <a:solidFill>
                  <a:srgbClr val="1A1A1A"/>
                </a:solidFill>
                <a:latin typeface="Newsreader"/>
                <a:ea typeface="Newsreader"/>
                <a:cs typeface="Newsreader"/>
              </a:defRPr>
            </a:pPr>
            <a:r>
              <a:rPr sz="2925" b="1" i="0">
                <a:solidFill>
                  <a:srgbClr val="1A1A1A"/>
                </a:solidFill>
                <a:latin typeface="Newsreader"/>
                <a:ea typeface="Newsreader"/>
                <a:cs typeface="Newsreader"/>
              </a:rPr>
              <a:t>223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C848A4-1FB0-47B1-9C9F-49B19D749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762125"/>
            <a:ext cx="209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200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works in audit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34C29B-72E5-4670-9E3A-BA24A4399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1409700"/>
            <a:ext cx="5143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950" b="0" i="0">
                <a:solidFill>
                  <a:srgbClr val="8C8880"/>
                </a:solidFill>
                <a:latin typeface="Newsreader"/>
                <a:ea typeface="Newsreader"/>
                <a:cs typeface="Newsreader"/>
              </a:defRPr>
            </a:pPr>
            <a:r>
              <a:rPr sz="1950" b="0" i="0">
                <a:solidFill>
                  <a:srgbClr val="8C8880"/>
                </a:solidFill>
                <a:latin typeface="Newsreader"/>
                <a:ea typeface="Newsreader"/>
                <a:cs typeface="Newsreader"/>
              </a:rPr>
              <a:t>→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DADE23-0BC7-4641-A219-08FCE0DF7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1257300"/>
            <a:ext cx="2095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2925" b="1" i="0">
                <a:solidFill>
                  <a:srgbClr val="1A1A1A"/>
                </a:solidFill>
                <a:latin typeface="Newsreader"/>
                <a:ea typeface="Newsreader"/>
                <a:cs typeface="Newsreader"/>
              </a:defRPr>
            </a:pPr>
            <a:r>
              <a:rPr sz="2925" b="1" i="0">
                <a:solidFill>
                  <a:srgbClr val="1A1A1A"/>
                </a:solidFill>
                <a:latin typeface="Newsreader"/>
                <a:ea typeface="Newsreader"/>
                <a:cs typeface="Newsreader"/>
              </a:rPr>
              <a:t>118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CCA774-AE13-43DC-B563-879FB28D0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1762125"/>
            <a:ext cx="209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200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Wikipedia-linked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4DB9BA-EBDB-4D00-A662-9D6905D03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1409700"/>
            <a:ext cx="5143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950" b="0" i="0">
                <a:solidFill>
                  <a:srgbClr val="8C8880"/>
                </a:solidFill>
                <a:latin typeface="Newsreader"/>
                <a:ea typeface="Newsreader"/>
                <a:cs typeface="Newsreader"/>
              </a:defRPr>
            </a:pPr>
            <a:r>
              <a:rPr sz="1950" b="0" i="0">
                <a:solidFill>
                  <a:srgbClr val="8C8880"/>
                </a:solidFill>
                <a:latin typeface="Newsreader"/>
                <a:ea typeface="Newsreader"/>
                <a:cs typeface="Newsreader"/>
              </a:rPr>
              <a:t>→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553707E-C321-469F-8D75-A2DE0ADC1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257300"/>
            <a:ext cx="2095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2925" b="1" i="0">
                <a:solidFill>
                  <a:srgbClr val="1A1A1A"/>
                </a:solidFill>
                <a:latin typeface="Newsreader"/>
                <a:ea typeface="Newsreader"/>
                <a:cs typeface="Newsreader"/>
              </a:defRPr>
            </a:pPr>
            <a:r>
              <a:rPr sz="2925" b="1" i="0">
                <a:solidFill>
                  <a:srgbClr val="1A1A1A"/>
                </a:solidFill>
                <a:latin typeface="Newsreader"/>
                <a:ea typeface="Newsreader"/>
                <a:cs typeface="Newsreader"/>
              </a:rPr>
              <a:t>85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9EF66A-4533-4D6B-89C9-9D69D2E89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762125"/>
            <a:ext cx="209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200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direct work pages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B42DC2-D012-4ACA-AEB5-D5F1FD976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1409700"/>
            <a:ext cx="5143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950" b="0" i="0">
                <a:solidFill>
                  <a:srgbClr val="8C8880"/>
                </a:solidFill>
                <a:latin typeface="Newsreader"/>
                <a:ea typeface="Newsreader"/>
                <a:cs typeface="Newsreader"/>
              </a:defRPr>
            </a:pPr>
            <a:r>
              <a:rPr sz="1950" b="0" i="0">
                <a:solidFill>
                  <a:srgbClr val="8C8880"/>
                </a:solidFill>
                <a:latin typeface="Newsreader"/>
                <a:ea typeface="Newsreader"/>
                <a:cs typeface="Newsreader"/>
              </a:rPr>
              <a:t>→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6E77E3-CB48-477C-87DE-B1414FDFD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1257300"/>
            <a:ext cx="2095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2925" b="1" i="0">
                <a:solidFill>
                  <a:srgbClr val="B5703A"/>
                </a:solidFill>
                <a:latin typeface="Newsreader"/>
                <a:ea typeface="Newsreader"/>
                <a:cs typeface="Newsreader"/>
              </a:defRPr>
            </a:pPr>
            <a:r>
              <a:rPr sz="2925" b="1" i="0">
                <a:solidFill>
                  <a:srgbClr val="B5703A"/>
                </a:solidFill>
                <a:latin typeface="Newsreader"/>
                <a:ea typeface="Newsreader"/>
                <a:cs typeface="Newsreader"/>
              </a:rPr>
              <a:t>76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23C150B-F9A2-4A5B-AEC1-F4285FD46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1762125"/>
            <a:ext cx="209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200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works with explicit evidence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DA8EAA-FCA8-425C-8C79-64E39F5A1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266950"/>
            <a:ext cx="320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500" b="1" i="0">
                <a:solidFill>
                  <a:srgbClr val="1A1A1A"/>
                </a:solidFill>
                <a:latin typeface="Newsreader"/>
                <a:ea typeface="Newsreader"/>
                <a:cs typeface="Newsreader"/>
              </a:defRPr>
            </a:pPr>
            <a:r>
              <a:rPr sz="1500" b="1" i="0">
                <a:solidFill>
                  <a:srgbClr val="1A1A1A"/>
                </a:solidFill>
                <a:latin typeface="Newsreader"/>
                <a:ea typeface="Newsreader"/>
                <a:cs typeface="Newsreader"/>
              </a:rPr>
              <a:t>Rendering orientation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76C659F-C363-4C94-9A5A-B373AC593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552700"/>
            <a:ext cx="320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200" b="0" i="0">
                <a:solidFill>
                  <a:srgbClr val="8C8880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8C8880"/>
                </a:solidFill>
                <a:latin typeface="DM Sans"/>
                <a:ea typeface="DM Sans"/>
                <a:cs typeface="DM Sans"/>
              </a:rPr>
              <a:t>n = 60 explicit findings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7267C57-6642-4EA1-BD79-DF6B34546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57500"/>
            <a:ext cx="16954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Formal equivalence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622686B-CBA8-4508-9386-411A2523C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2943130"/>
            <a:ext cx="1123950" cy="10496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0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CF9125B-4499-4DF6-84E7-DEC579294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2943130"/>
            <a:ext cx="1123950" cy="10496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7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916D007-A038-4412-A32B-D65B9A7C9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9025" y="2857500"/>
            <a:ext cx="2667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16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5130D68-FA78-448C-A6FE-D09BEDE31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33725"/>
            <a:ext cx="16954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Literal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C3607B0-F7EF-4EDE-828F-D3E28F9FA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3219355"/>
            <a:ext cx="1123950" cy="10496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0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4A589D2-6A32-477F-B286-8A4D37060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3219355"/>
            <a:ext cx="913209" cy="10496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7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F324CF3-5A27-42AC-BC3F-2DDD3142A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9025" y="3133725"/>
            <a:ext cx="2667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13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86FFE22-FA76-4220-A22E-E66DEED72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409950"/>
            <a:ext cx="16954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Dynamic equivalence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9592F9C-CE5D-48E5-93D7-6B875A7E7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3495580"/>
            <a:ext cx="1123950" cy="10496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0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AAE2C07-F90B-43B0-9540-8C502C954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3495580"/>
            <a:ext cx="702469" cy="10496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7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8C818B3-ED85-46FF-A9FD-A928D802B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9025" y="3409950"/>
            <a:ext cx="2667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10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0E693AC-729F-40B0-B09C-3253DD453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686175"/>
            <a:ext cx="16954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Mixed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E2BBE1D-17E4-48FF-B850-A475D04DC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3771805"/>
            <a:ext cx="1123950" cy="10496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0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9547A05-A752-456E-B092-F01611621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3771805"/>
            <a:ext cx="491728" cy="10496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7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C19A36A0-5413-43E5-9F62-13E76513C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9025" y="3686175"/>
            <a:ext cx="2667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7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53DB7646-7F1E-4C3E-89B9-5495F8285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962400"/>
            <a:ext cx="16954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Generally literal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59BE6492-298A-4301-93C9-7252FF868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4048030"/>
            <a:ext cx="1123950" cy="10496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0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71FE30AF-0220-4D18-8A14-4F8C3583B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4048030"/>
            <a:ext cx="210741" cy="10496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7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582BF7BC-25B7-40E2-9556-EECF376D2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9025" y="3962400"/>
            <a:ext cx="2667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3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5B3A9699-DA4E-4858-8000-FFDDBCAD5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238625"/>
            <a:ext cx="16954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Paraphrase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40FA3838-7750-476F-9125-E842272D9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4324255"/>
            <a:ext cx="1123950" cy="10496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0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B7F5AFEE-93B2-49BA-AE8B-1618B0A71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4324255"/>
            <a:ext cx="210741" cy="10496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7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8F13168E-62CF-4EDF-97A8-9E99B2B84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9025" y="4238625"/>
            <a:ext cx="2667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3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09342611-7F41-4AF2-B98D-BBA6AE6D9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14850"/>
            <a:ext cx="16954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Not normalized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E78694BD-1F1D-41B5-A15C-9EA54ACFF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4600480"/>
            <a:ext cx="1123950" cy="10496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0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37BF1C46-E1A0-4E9D-A425-894E846FC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4600480"/>
            <a:ext cx="210741" cy="10496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888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40BE5F38-9E39-4D67-AE7A-DDC1CBAD7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9025" y="4514850"/>
            <a:ext cx="2667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3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5CB5F72A-FBE5-4BB6-968D-0F267741E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791075"/>
            <a:ext cx="16954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Optimal equivalence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1BE28D5E-CF3C-4557-AC04-9678DAE48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4876705"/>
            <a:ext cx="1123950" cy="10496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0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5F9B4433-86F8-481E-AE27-A03AE3149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4876705"/>
            <a:ext cx="140494" cy="10496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7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AE6B30B8-556B-46D6-9F3D-007DA7526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9025" y="4791075"/>
            <a:ext cx="2667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2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0D08E544-651D-4D30-B4B8-EED56D607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67300"/>
            <a:ext cx="16954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9049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Closest natural equivalence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985F14BA-9192-47F6-B9C6-3DAB3A863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5152930"/>
            <a:ext cx="1123950" cy="10496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0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9C2C4C1B-6DF7-482C-82D9-57B624655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5152930"/>
            <a:ext cx="70247" cy="10496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7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901DB553-74E2-4B5A-BA45-406DA6C56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9025" y="5067300"/>
            <a:ext cx="2667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1</a:t>
            </a:r>
          </a:p>
        </p:txBody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23DE4325-9EA9-469A-ADCB-C964487A7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343525"/>
            <a:ext cx="16954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Literal–idiomatic</a:t>
            </a:r>
          </a:p>
        </p:txBody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11EEA7D8-2B8A-4625-B26A-A4ED90CAA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5429155"/>
            <a:ext cx="1123950" cy="10496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0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61233340-F696-4C76-8420-FAB803D2F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5429155"/>
            <a:ext cx="70247" cy="10496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7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81F0815B-35BA-4923-B69A-67B65976D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9025" y="5343525"/>
            <a:ext cx="2667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1</a:t>
            </a:r>
          </a:p>
        </p:txBody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B4B4321A-A7A7-4D7D-94CE-53E435291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619750"/>
            <a:ext cx="16954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Free translation</a:t>
            </a:r>
          </a:p>
        </p:txBody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15B81BB7-BFE7-4AAB-B2D4-0967CE391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5705380"/>
            <a:ext cx="1123950" cy="10496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0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15E5AE1A-375E-44BC-8D0A-E7E54D5D9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5705380"/>
            <a:ext cx="70247" cy="10496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7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3679D6ED-F2C7-44DA-B297-E30F31D33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9025" y="5619750"/>
            <a:ext cx="2667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1</a:t>
            </a:r>
          </a:p>
        </p:txBody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6AE1B516-C990-4FBD-BAAB-0C0F1306C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266950"/>
            <a:ext cx="320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500" b="1" i="0">
                <a:solidFill>
                  <a:srgbClr val="1A1A1A"/>
                </a:solidFill>
                <a:latin typeface="Newsreader"/>
                <a:ea typeface="Newsreader"/>
                <a:cs typeface="Newsreader"/>
              </a:defRPr>
            </a:pPr>
            <a:r>
              <a:rPr sz="1500" b="1" i="0">
                <a:solidFill>
                  <a:srgbClr val="1A1A1A"/>
                </a:solidFill>
                <a:latin typeface="Newsreader"/>
                <a:ea typeface="Newsreader"/>
                <a:cs typeface="Newsreader"/>
              </a:rPr>
              <a:t>Language, style &amp; accessibility</a:t>
            </a:r>
          </a:p>
        </p:txBody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82A3B1A9-CA06-432B-8CF5-1D8C8A7A7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552700"/>
            <a:ext cx="320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200" b="0" i="0">
                <a:solidFill>
                  <a:srgbClr val="8C8880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8C8880"/>
                </a:solidFill>
                <a:latin typeface="DM Sans"/>
                <a:ea typeface="DM Sans"/>
                <a:cs typeface="DM Sans"/>
              </a:rPr>
              <a:t>n = 33 explicit findings</a:t>
            </a:r>
          </a:p>
        </p:txBody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A13864A0-04A0-47D6-A263-86786B0EF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857500"/>
            <a:ext cx="16954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Not normalized</a:t>
            </a:r>
          </a:p>
        </p:txBody>
      </p:sp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3D458A8B-382B-424F-A89E-BBDF3BF80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943130"/>
            <a:ext cx="1123950" cy="10496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0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53A254B1-7152-4684-A3C9-5D02E5112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943130"/>
            <a:ext cx="1123950" cy="10496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888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7" name="">
            <a:extLst xmlns:a="http://schemas.openxmlformats.org/drawingml/2006/main">
              <a:ext uri="{FF2B5EF4-FFF2-40B4-BE49-F238E27FC236}">
                <a16:creationId xmlns:a16="http://schemas.microsoft.com/office/drawing/2014/main" id="{EEE6CC33-AE0F-4B1D-B53D-558C35C9D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58075" y="2857500"/>
            <a:ext cx="2667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9</a:t>
            </a:r>
          </a:p>
        </p:txBody>
      </p:sp>
      <p:sp>
        <p:nvSp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46180461-E92D-4055-A998-A8719784B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133725"/>
            <a:ext cx="16954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Literary</a:t>
            </a:r>
          </a:p>
        </p:txBody>
      </p:sp>
      <p:sp>
        <p:nvSp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E1609AD4-DA06-4889-AC66-289643974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3219355"/>
            <a:ext cx="1123950" cy="10496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0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0" name="">
            <a:extLst xmlns:a="http://schemas.openxmlformats.org/drawingml/2006/main">
              <a:ext uri="{FF2B5EF4-FFF2-40B4-BE49-F238E27FC236}">
                <a16:creationId xmlns:a16="http://schemas.microsoft.com/office/drawing/2014/main" id="{93068AF4-6F91-4BE9-87CD-D998AEA7C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3219355"/>
            <a:ext cx="874183" cy="10496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7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1" name="">
            <a:extLst xmlns:a="http://schemas.openxmlformats.org/drawingml/2006/main">
              <a:ext uri="{FF2B5EF4-FFF2-40B4-BE49-F238E27FC236}">
                <a16:creationId xmlns:a16="http://schemas.microsoft.com/office/drawing/2014/main" id="{D19521C7-FAB7-480E-9953-EA60DF1B1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58075" y="3133725"/>
            <a:ext cx="2667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7</a:t>
            </a:r>
          </a:p>
        </p:txBody>
      </p:sp>
      <p:sp>
        <p:nvSpPr>
          <p:cNvPr id="72" name="">
            <a:extLst xmlns:a="http://schemas.openxmlformats.org/drawingml/2006/main">
              <a:ext uri="{FF2B5EF4-FFF2-40B4-BE49-F238E27FC236}">
                <a16:creationId xmlns:a16="http://schemas.microsoft.com/office/drawing/2014/main" id="{A32DAB70-49AE-4866-9FBD-F31BF3588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409950"/>
            <a:ext cx="16954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Simplified language</a:t>
            </a:r>
          </a:p>
        </p:txBody>
      </p:sp>
      <p:sp>
        <p:nvSpPr>
          <p:cNvPr id="73" name="">
            <a:extLst xmlns:a="http://schemas.openxmlformats.org/drawingml/2006/main">
              <a:ext uri="{FF2B5EF4-FFF2-40B4-BE49-F238E27FC236}">
                <a16:creationId xmlns:a16="http://schemas.microsoft.com/office/drawing/2014/main" id="{CD2ED0C3-70E1-4D09-A8F1-E4308ACBD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3495580"/>
            <a:ext cx="1123950" cy="10496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0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7CE26130-EDDB-4C2B-8776-9800F0D53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3495580"/>
            <a:ext cx="874183" cy="10496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7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5" name="">
            <a:extLst xmlns:a="http://schemas.openxmlformats.org/drawingml/2006/main">
              <a:ext uri="{FF2B5EF4-FFF2-40B4-BE49-F238E27FC236}">
                <a16:creationId xmlns:a16="http://schemas.microsoft.com/office/drawing/2014/main" id="{E05953A4-B246-486B-A69B-6EEBEB7D5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58075" y="3409950"/>
            <a:ext cx="2667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7</a:t>
            </a:r>
          </a:p>
        </p:txBody>
      </p:sp>
      <p:sp>
        <p:nvSpPr>
          <p:cNvPr id="76" name="">
            <a:extLst xmlns:a="http://schemas.openxmlformats.org/drawingml/2006/main">
              <a:ext uri="{FF2B5EF4-FFF2-40B4-BE49-F238E27FC236}">
                <a16:creationId xmlns:a16="http://schemas.microsoft.com/office/drawing/2014/main" id="{1AF17FDD-B7D8-4CC0-A9C7-5EF230143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686175"/>
            <a:ext cx="16954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Accessible reading level</a:t>
            </a:r>
          </a:p>
        </p:txBody>
      </p:sp>
      <p:sp>
        <p:nvSpPr>
          <p:cNvPr id="77" name="">
            <a:extLst xmlns:a="http://schemas.openxmlformats.org/drawingml/2006/main">
              <a:ext uri="{FF2B5EF4-FFF2-40B4-BE49-F238E27FC236}">
                <a16:creationId xmlns:a16="http://schemas.microsoft.com/office/drawing/2014/main" id="{BCC4093B-F6AF-4A7B-B332-11DD7EA38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3771805"/>
            <a:ext cx="1123950" cy="10496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0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8" name="">
            <a:extLst xmlns:a="http://schemas.openxmlformats.org/drawingml/2006/main">
              <a:ext uri="{FF2B5EF4-FFF2-40B4-BE49-F238E27FC236}">
                <a16:creationId xmlns:a16="http://schemas.microsoft.com/office/drawing/2014/main" id="{5DE6C9B1-E987-44C1-925A-5BB87F08D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3771805"/>
            <a:ext cx="249767" cy="10496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7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9" name="">
            <a:extLst xmlns:a="http://schemas.openxmlformats.org/drawingml/2006/main">
              <a:ext uri="{FF2B5EF4-FFF2-40B4-BE49-F238E27FC236}">
                <a16:creationId xmlns:a16="http://schemas.microsoft.com/office/drawing/2014/main" id="{83F17A58-8143-4AB2-940F-21326FA5A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58075" y="3686175"/>
            <a:ext cx="2667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2</a:t>
            </a:r>
          </a:p>
        </p:txBody>
      </p:sp>
      <p:sp>
        <p:nvSpPr>
          <p:cNvPr id="80" name="">
            <a:extLst xmlns:a="http://schemas.openxmlformats.org/drawingml/2006/main">
              <a:ext uri="{FF2B5EF4-FFF2-40B4-BE49-F238E27FC236}">
                <a16:creationId xmlns:a16="http://schemas.microsoft.com/office/drawing/2014/main" id="{CFD43F84-478C-4951-A955-42E444CBB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962400"/>
            <a:ext cx="16954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Gender-inclusive</a:t>
            </a:r>
          </a:p>
        </p:txBody>
      </p:sp>
      <p:sp>
        <p:nvSpPr>
          <p:cNvPr id="81" name="">
            <a:extLst xmlns:a="http://schemas.openxmlformats.org/drawingml/2006/main">
              <a:ext uri="{FF2B5EF4-FFF2-40B4-BE49-F238E27FC236}">
                <a16:creationId xmlns:a16="http://schemas.microsoft.com/office/drawing/2014/main" id="{FF4CEC5B-474E-4C8C-BCBD-CB3298307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4048030"/>
            <a:ext cx="1123950" cy="10496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0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14955A98-05C7-4245-BB27-4C21D0E85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4048030"/>
            <a:ext cx="249767" cy="10496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7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3" name="">
            <a:extLst xmlns:a="http://schemas.openxmlformats.org/drawingml/2006/main">
              <a:ext uri="{FF2B5EF4-FFF2-40B4-BE49-F238E27FC236}">
                <a16:creationId xmlns:a16="http://schemas.microsoft.com/office/drawing/2014/main" id="{1FF9CF5F-3D03-49C9-95FE-EB5761A87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58075" y="3962400"/>
            <a:ext cx="2667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2</a:t>
            </a:r>
          </a:p>
        </p:txBody>
      </p:sp>
      <p:sp>
        <p:nvSpPr>
          <p:cNvPr id="84" name="">
            <a:extLst xmlns:a="http://schemas.openxmlformats.org/drawingml/2006/main">
              <a:ext uri="{FF2B5EF4-FFF2-40B4-BE49-F238E27FC236}">
                <a16:creationId xmlns:a16="http://schemas.microsoft.com/office/drawing/2014/main" id="{88533A8B-1087-498D-95BD-5422209EC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238625"/>
            <a:ext cx="16954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9794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Contemporary vernacular</a:t>
            </a:r>
          </a:p>
        </p:txBody>
      </p:sp>
      <p:sp>
        <p:nvSpPr>
          <p:cNvPr id="85" name="">
            <a:extLst xmlns:a="http://schemas.openxmlformats.org/drawingml/2006/main">
              <a:ext uri="{FF2B5EF4-FFF2-40B4-BE49-F238E27FC236}">
                <a16:creationId xmlns:a16="http://schemas.microsoft.com/office/drawing/2014/main" id="{7FFFB032-88D4-43B8-87ED-2D4D9E30F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4324255"/>
            <a:ext cx="1123950" cy="10496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0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6" name="">
            <a:extLst xmlns:a="http://schemas.openxmlformats.org/drawingml/2006/main">
              <a:ext uri="{FF2B5EF4-FFF2-40B4-BE49-F238E27FC236}">
                <a16:creationId xmlns:a16="http://schemas.microsoft.com/office/drawing/2014/main" id="{DF5BAFEC-A284-4054-803F-0FF6D5122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4324255"/>
            <a:ext cx="249767" cy="10496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7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7" name="">
            <a:extLst xmlns:a="http://schemas.openxmlformats.org/drawingml/2006/main">
              <a:ext uri="{FF2B5EF4-FFF2-40B4-BE49-F238E27FC236}">
                <a16:creationId xmlns:a16="http://schemas.microsoft.com/office/drawing/2014/main" id="{D0C7B355-3C1B-4BBA-9657-26BB7ABC7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58075" y="4238625"/>
            <a:ext cx="2667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2</a:t>
            </a:r>
          </a:p>
        </p:txBody>
      </p:sp>
      <p:sp>
        <p:nvSpPr>
          <p:cNvPr id="88" name="">
            <a:extLst xmlns:a="http://schemas.openxmlformats.org/drawingml/2006/main">
              <a:ext uri="{FF2B5EF4-FFF2-40B4-BE49-F238E27FC236}">
                <a16:creationId xmlns:a16="http://schemas.microsoft.com/office/drawing/2014/main" id="{8E48194E-73CF-42EC-B05D-4B5B9DFB5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514850"/>
            <a:ext cx="16954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Amplification</a:t>
            </a:r>
          </a:p>
        </p:txBody>
      </p:sp>
      <p:sp>
        <p:nvSpPr>
          <p:cNvPr id="89" name="">
            <a:extLst xmlns:a="http://schemas.openxmlformats.org/drawingml/2006/main">
              <a:ext uri="{FF2B5EF4-FFF2-40B4-BE49-F238E27FC236}">
                <a16:creationId xmlns:a16="http://schemas.microsoft.com/office/drawing/2014/main" id="{DC8BB3FD-7236-4C8D-9C21-FA2275BD9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4600480"/>
            <a:ext cx="1123950" cy="10496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0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C0CFAC32-8668-4789-BB4B-B3DF53C7A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4600480"/>
            <a:ext cx="124883" cy="10496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7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1" name="">
            <a:extLst xmlns:a="http://schemas.openxmlformats.org/drawingml/2006/main">
              <a:ext uri="{FF2B5EF4-FFF2-40B4-BE49-F238E27FC236}">
                <a16:creationId xmlns:a16="http://schemas.microsoft.com/office/drawing/2014/main" id="{C8A1E08C-02E1-4553-84FE-A0DA36F73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58075" y="4514850"/>
            <a:ext cx="2667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1</a:t>
            </a:r>
          </a:p>
        </p:txBody>
      </p:sp>
      <p:sp>
        <p:nvSpPr>
          <p:cNvPr id="92" name="">
            <a:extLst xmlns:a="http://schemas.openxmlformats.org/drawingml/2006/main">
              <a:ext uri="{FF2B5EF4-FFF2-40B4-BE49-F238E27FC236}">
                <a16:creationId xmlns:a16="http://schemas.microsoft.com/office/drawing/2014/main" id="{FFD5568F-66CF-4A34-8BE2-7C259D716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791075"/>
            <a:ext cx="16954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Latinate</a:t>
            </a:r>
          </a:p>
        </p:txBody>
      </p:sp>
      <p:sp>
        <p:nvSpPr>
          <p:cNvPr id="93" name="">
            <a:extLst xmlns:a="http://schemas.openxmlformats.org/drawingml/2006/main">
              <a:ext uri="{FF2B5EF4-FFF2-40B4-BE49-F238E27FC236}">
                <a16:creationId xmlns:a16="http://schemas.microsoft.com/office/drawing/2014/main" id="{6F068FB6-BDAB-420A-8A4B-866313B5A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4876705"/>
            <a:ext cx="1123950" cy="10496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0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4" name="">
            <a:extLst xmlns:a="http://schemas.openxmlformats.org/drawingml/2006/main">
              <a:ext uri="{FF2B5EF4-FFF2-40B4-BE49-F238E27FC236}">
                <a16:creationId xmlns:a16="http://schemas.microsoft.com/office/drawing/2014/main" id="{76358941-6260-4B9E-8B2D-1385BF039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4876705"/>
            <a:ext cx="124883" cy="10496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7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5" name="">
            <a:extLst xmlns:a="http://schemas.openxmlformats.org/drawingml/2006/main">
              <a:ext uri="{FF2B5EF4-FFF2-40B4-BE49-F238E27FC236}">
                <a16:creationId xmlns:a16="http://schemas.microsoft.com/office/drawing/2014/main" id="{5CDBDD4F-29A6-46DE-8ED1-A7C7C175A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58075" y="4791075"/>
            <a:ext cx="2667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1</a:t>
            </a:r>
          </a:p>
        </p:txBody>
      </p:sp>
      <p:sp>
        <p:nvSpPr>
          <p:cNvPr id="96" name="">
            <a:extLst xmlns:a="http://schemas.openxmlformats.org/drawingml/2006/main">
              <a:ext uri="{FF2B5EF4-FFF2-40B4-BE49-F238E27FC236}">
                <a16:creationId xmlns:a16="http://schemas.microsoft.com/office/drawing/2014/main" id="{4886E2BE-2A18-48B6-9F03-03E64CB13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5067300"/>
            <a:ext cx="16954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Oral storytelling</a:t>
            </a:r>
          </a:p>
        </p:txBody>
      </p:sp>
      <p:sp>
        <p:nvSpPr>
          <p:cNvPr id="97" name="">
            <a:extLst xmlns:a="http://schemas.openxmlformats.org/drawingml/2006/main">
              <a:ext uri="{FF2B5EF4-FFF2-40B4-BE49-F238E27FC236}">
                <a16:creationId xmlns:a16="http://schemas.microsoft.com/office/drawing/2014/main" id="{57BACEDE-F2FE-4A19-91D2-B961FF660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5152930"/>
            <a:ext cx="1123950" cy="10496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0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8" name="">
            <a:extLst xmlns:a="http://schemas.openxmlformats.org/drawingml/2006/main">
              <a:ext uri="{FF2B5EF4-FFF2-40B4-BE49-F238E27FC236}">
                <a16:creationId xmlns:a16="http://schemas.microsoft.com/office/drawing/2014/main" id="{3D785242-B1E5-4DC5-BB6B-83CCFF9DE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5152930"/>
            <a:ext cx="124883" cy="10496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7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9" name="">
            <a:extLst xmlns:a="http://schemas.openxmlformats.org/drawingml/2006/main">
              <a:ext uri="{FF2B5EF4-FFF2-40B4-BE49-F238E27FC236}">
                <a16:creationId xmlns:a16="http://schemas.microsoft.com/office/drawing/2014/main" id="{08435258-03D2-40A0-BE26-ECABCFF78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58075" y="5067300"/>
            <a:ext cx="2667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1</a:t>
            </a:r>
          </a:p>
        </p:txBody>
      </p:sp>
      <p:sp>
        <p:nvSpPr>
          <p:cNvPr id="100" name="">
            <a:extLst xmlns:a="http://schemas.openxmlformats.org/drawingml/2006/main">
              <a:ext uri="{FF2B5EF4-FFF2-40B4-BE49-F238E27FC236}">
                <a16:creationId xmlns:a16="http://schemas.microsoft.com/office/drawing/2014/main" id="{33DF5AA0-3C49-41ED-A2BB-8F01EC0DB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5343525"/>
            <a:ext cx="16954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9417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Source-feature explication</a:t>
            </a:r>
          </a:p>
        </p:txBody>
      </p:sp>
      <p:sp>
        <p:nvSpPr>
          <p:cNvPr id="101" name="">
            <a:extLst xmlns:a="http://schemas.openxmlformats.org/drawingml/2006/main">
              <a:ext uri="{FF2B5EF4-FFF2-40B4-BE49-F238E27FC236}">
                <a16:creationId xmlns:a16="http://schemas.microsoft.com/office/drawing/2014/main" id="{D06A0D45-500C-452E-A805-59EAD8B0C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5429155"/>
            <a:ext cx="1123950" cy="10496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0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2" name="">
            <a:extLst xmlns:a="http://schemas.openxmlformats.org/drawingml/2006/main">
              <a:ext uri="{FF2B5EF4-FFF2-40B4-BE49-F238E27FC236}">
                <a16:creationId xmlns:a16="http://schemas.microsoft.com/office/drawing/2014/main" id="{1E70FDEA-41B5-46D6-9305-E4E68D746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5429155"/>
            <a:ext cx="124883" cy="10496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7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3" name="">
            <a:extLst xmlns:a="http://schemas.openxmlformats.org/drawingml/2006/main">
              <a:ext uri="{FF2B5EF4-FFF2-40B4-BE49-F238E27FC236}">
                <a16:creationId xmlns:a16="http://schemas.microsoft.com/office/drawing/2014/main" id="{90E34C8B-98F1-434C-B5A9-902B1780A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58075" y="5343525"/>
            <a:ext cx="2667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1</a:t>
            </a:r>
          </a:p>
        </p:txBody>
      </p:sp>
      <p:sp>
        <p:nvSpPr>
          <p:cNvPr id="104" name="">
            <a:extLst xmlns:a="http://schemas.openxmlformats.org/drawingml/2006/main">
              <a:ext uri="{FF2B5EF4-FFF2-40B4-BE49-F238E27FC236}">
                <a16:creationId xmlns:a16="http://schemas.microsoft.com/office/drawing/2014/main" id="{8F47A5E8-FA79-45CC-8B00-F5705FDD3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2266950"/>
            <a:ext cx="320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500" b="1" i="0">
                <a:solidFill>
                  <a:srgbClr val="1A1A1A"/>
                </a:solidFill>
                <a:latin typeface="Newsreader"/>
                <a:ea typeface="Newsreader"/>
                <a:cs typeface="Newsreader"/>
              </a:defRPr>
            </a:pPr>
            <a:r>
              <a:rPr sz="1500" b="1" i="0">
                <a:solidFill>
                  <a:srgbClr val="1A1A1A"/>
                </a:solidFill>
                <a:latin typeface="Newsreader"/>
                <a:ea typeface="Newsreader"/>
                <a:cs typeface="Newsreader"/>
              </a:rPr>
              <a:t>Revision operation</a:t>
            </a:r>
          </a:p>
        </p:txBody>
      </p:sp>
      <p:sp>
        <p:nvSpPr>
          <p:cNvPr id="105" name="">
            <a:extLst xmlns:a="http://schemas.openxmlformats.org/drawingml/2006/main">
              <a:ext uri="{FF2B5EF4-FFF2-40B4-BE49-F238E27FC236}">
                <a16:creationId xmlns:a16="http://schemas.microsoft.com/office/drawing/2014/main" id="{CFA715C8-FE99-4CFB-BD56-E40891CA2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2552700"/>
            <a:ext cx="320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200" b="0" i="0">
                <a:solidFill>
                  <a:srgbClr val="8C8880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8C8880"/>
                </a:solidFill>
                <a:latin typeface="DM Sans"/>
                <a:ea typeface="DM Sans"/>
                <a:cs typeface="DM Sans"/>
              </a:rPr>
              <a:t>n = 22 explicit findings</a:t>
            </a:r>
          </a:p>
        </p:txBody>
      </p:sp>
      <p:sp>
        <p:nvSpPr>
          <p:cNvPr id="106" name="">
            <a:extLst xmlns:a="http://schemas.openxmlformats.org/drawingml/2006/main">
              <a:ext uri="{FF2B5EF4-FFF2-40B4-BE49-F238E27FC236}">
                <a16:creationId xmlns:a16="http://schemas.microsoft.com/office/drawing/2014/main" id="{B3E053C5-DBE7-41B2-AA07-88724CD2D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2857500"/>
            <a:ext cx="16954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Textual revision</a:t>
            </a:r>
          </a:p>
        </p:txBody>
      </p:sp>
      <p:sp>
        <p:nvSpPr>
          <p:cNvPr id="107" name="">
            <a:extLst xmlns:a="http://schemas.openxmlformats.org/drawingml/2006/main">
              <a:ext uri="{FF2B5EF4-FFF2-40B4-BE49-F238E27FC236}">
                <a16:creationId xmlns:a16="http://schemas.microsoft.com/office/drawing/2014/main" id="{B08F762A-F984-49CE-8658-7BCAB3AFD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2943130"/>
            <a:ext cx="1123950" cy="10496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0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8" name="">
            <a:extLst xmlns:a="http://schemas.openxmlformats.org/drawingml/2006/main">
              <a:ext uri="{FF2B5EF4-FFF2-40B4-BE49-F238E27FC236}">
                <a16:creationId xmlns:a16="http://schemas.microsoft.com/office/drawing/2014/main" id="{E7A31429-2C2C-4F53-BEAB-165E949B2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2943130"/>
            <a:ext cx="1123950" cy="10496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7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9" name="">
            <a:extLst xmlns:a="http://schemas.openxmlformats.org/drawingml/2006/main">
              <a:ext uri="{FF2B5EF4-FFF2-40B4-BE49-F238E27FC236}">
                <a16:creationId xmlns:a16="http://schemas.microsoft.com/office/drawing/2014/main" id="{2523C623-50A8-4FEB-B7D7-84441AC69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87125" y="2857500"/>
            <a:ext cx="2667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10</a:t>
            </a:r>
          </a:p>
        </p:txBody>
      </p:sp>
      <p:sp>
        <p:nvSpPr>
          <p:cNvPr id="110" name="">
            <a:extLst xmlns:a="http://schemas.openxmlformats.org/drawingml/2006/main">
              <a:ext uri="{FF2B5EF4-FFF2-40B4-BE49-F238E27FC236}">
                <a16:creationId xmlns:a16="http://schemas.microsoft.com/office/drawing/2014/main" id="{CB5BB829-B434-4507-AE1A-CEDB12E96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3133725"/>
            <a:ext cx="16954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Editorial modernization</a:t>
            </a:r>
          </a:p>
        </p:txBody>
      </p:sp>
      <p:sp>
        <p:nvSpPr>
          <p:cNvPr id="111" name="">
            <a:extLst xmlns:a="http://schemas.openxmlformats.org/drawingml/2006/main">
              <a:ext uri="{FF2B5EF4-FFF2-40B4-BE49-F238E27FC236}">
                <a16:creationId xmlns:a16="http://schemas.microsoft.com/office/drawing/2014/main" id="{4C99E8FE-2FC2-44F6-8208-4B69DC508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3219355"/>
            <a:ext cx="1123950" cy="10496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0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2" name="">
            <a:extLst xmlns:a="http://schemas.openxmlformats.org/drawingml/2006/main">
              <a:ext uri="{FF2B5EF4-FFF2-40B4-BE49-F238E27FC236}">
                <a16:creationId xmlns:a16="http://schemas.microsoft.com/office/drawing/2014/main" id="{7F58576A-5C2A-4C33-AC36-A9EAAFBEB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3219355"/>
            <a:ext cx="1011555" cy="10496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7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3" name="">
            <a:extLst xmlns:a="http://schemas.openxmlformats.org/drawingml/2006/main">
              <a:ext uri="{FF2B5EF4-FFF2-40B4-BE49-F238E27FC236}">
                <a16:creationId xmlns:a16="http://schemas.microsoft.com/office/drawing/2014/main" id="{5E16CA54-F576-4C85-976E-2A04FD7C0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87125" y="3133725"/>
            <a:ext cx="2667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9</a:t>
            </a:r>
          </a:p>
        </p:txBody>
      </p:sp>
      <p:sp>
        <p:nvSpPr>
          <p:cNvPr id="114" name="">
            <a:extLst xmlns:a="http://schemas.openxmlformats.org/drawingml/2006/main">
              <a:ext uri="{FF2B5EF4-FFF2-40B4-BE49-F238E27FC236}">
                <a16:creationId xmlns:a16="http://schemas.microsoft.com/office/drawing/2014/main" id="{2053569B-251A-4F38-874A-69C981C09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3409950"/>
            <a:ext cx="16954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0" i="0">
                <a:solidFill>
                  <a:srgbClr val="555149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555149"/>
                </a:solidFill>
                <a:latin typeface="DM Sans"/>
                <a:ea typeface="DM Sans"/>
                <a:cs typeface="DM Sans"/>
              </a:rPr>
              <a:t>Readability revision</a:t>
            </a:r>
          </a:p>
        </p:txBody>
      </p:sp>
      <p:sp>
        <p:nvSpPr>
          <p:cNvPr id="115" name="">
            <a:extLst xmlns:a="http://schemas.openxmlformats.org/drawingml/2006/main">
              <a:ext uri="{FF2B5EF4-FFF2-40B4-BE49-F238E27FC236}">
                <a16:creationId xmlns:a16="http://schemas.microsoft.com/office/drawing/2014/main" id="{29C02895-01FC-4090-ACBE-7B40A8D33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3495580"/>
            <a:ext cx="1123950" cy="10496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0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6" name="">
            <a:extLst xmlns:a="http://schemas.openxmlformats.org/drawingml/2006/main">
              <a:ext uri="{FF2B5EF4-FFF2-40B4-BE49-F238E27FC236}">
                <a16:creationId xmlns:a16="http://schemas.microsoft.com/office/drawing/2014/main" id="{DCDCCA2E-C27E-4E65-BCBF-D2592B06B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3495580"/>
            <a:ext cx="337185" cy="10496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7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7" name="">
            <a:extLst xmlns:a="http://schemas.openxmlformats.org/drawingml/2006/main">
              <a:ext uri="{FF2B5EF4-FFF2-40B4-BE49-F238E27FC236}">
                <a16:creationId xmlns:a16="http://schemas.microsoft.com/office/drawing/2014/main" id="{1D4C0B7C-98DF-4622-9250-A4E5C1FA8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87125" y="3409950"/>
            <a:ext cx="2667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 i="0">
                <a:solidFill>
                  <a:srgbClr val="1A1A1A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1A1A1A"/>
                </a:solidFill>
                <a:latin typeface="DM Sans"/>
                <a:ea typeface="DM Sans"/>
                <a:cs typeface="DM Sans"/>
              </a:rPr>
              <a:t>3</a:t>
            </a:r>
          </a:p>
        </p:txBody>
      </p:sp>
      <p:sp>
        <p:nvSpPr>
          <p:cNvPr id="118" name="">
            <a:extLst xmlns:a="http://schemas.openxmlformats.org/drawingml/2006/main">
              <a:ext uri="{FF2B5EF4-FFF2-40B4-BE49-F238E27FC236}">
                <a16:creationId xmlns:a16="http://schemas.microsoft.com/office/drawing/2014/main" id="{CDF27816-69B1-438C-A199-2EE4EFC46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6115050"/>
            <a:ext cx="10096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200" b="0" i="0">
                <a:solidFill>
                  <a:srgbClr val="8C8880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8C8880"/>
                </a:solidFill>
                <a:latin typeface="DM Sans"/>
                <a:ea typeface="DM Sans"/>
                <a:cs typeface="DM Sans"/>
              </a:rPr>
              <a:t>Direct Wikipedia pages, explicit statements only · 36 works span multiple dimensions</a:t>
            </a:r>
          </a:p>
        </p:txBody>
      </p:sp>
      <p:pic>
        <p:nvPicPr>
          <p:cNvPr id="23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80c3615d0f4bf0"/>
          <a:stretch xmlns:a="http://schemas.openxmlformats.org/drawingml/2006/main"/>
        </p:blipFill>
        <p:spPr>
          <a:xfrm xmlns:a="http://schemas.openxmlformats.org/drawingml/2006/main">
            <a:off x="11687175" y="573450"/>
            <a:ext cx="295275" cy="3580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241427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B9098AF-7A8D-4848-871C-9BA9A7C3A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33400"/>
            <a:ext cx="10477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" name="layout-rule">
            <a:extLst xmlns:a="http://schemas.openxmlformats.org/drawingml/2006/main">
              <a:ext uri="{FF2B5EF4-FFF2-40B4-BE49-F238E27FC236}">
                <a16:creationId xmlns:a16="http://schemas.microsoft.com/office/drawing/2014/main" id="{AF4B465B-9A9D-44E7-A956-C25E56B9E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276350"/>
            <a:ext cx="10477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CAB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main-visual">
            <a:extLst xmlns:a="http://schemas.openxmlformats.org/drawingml/2006/main">
              <a:ext uri="{FF2B5EF4-FFF2-40B4-BE49-F238E27FC236}">
                <a16:creationId xmlns:a16="http://schemas.microsoft.com/office/drawing/2014/main" id="{784C2207-FAAF-437D-A466-AEF466F27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504950"/>
            <a:ext cx="10477500" cy="4476750"/>
          </a:xfrm>
          <a:prstGeom xmlns:a="http://schemas.openxmlformats.org/drawingml/2006/main" prst="roundRect">
            <a:avLst>
              <a:gd name="adj" fmla="val 2553"/>
            </a:avLst>
          </a:prstGeom>
          <a:solidFill xmlns:a="http://schemas.openxmlformats.org/drawingml/2006/main">
            <a:srgbClr val="F3EFE6"/>
          </a:solidFill>
          <a:ln xmlns:a="http://schemas.openxmlformats.org/drawingml/2006/main" w="9525">
            <a:solidFill>
              <a:srgbClr val="E5E1D6"/>
            </a:solidFill>
            <a:prstDash val="solid"/>
          </a:ln>
        </p:spPr>
        <p:txBody>
          <a:bodyPr xmlns:a="http://schemas.openxmlformats.org/drawingml/2006/main" lIns="171450" tIns="171450" rIns="171450" bIns="171450" anchor="ctr">
            <a:norm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visual-caption">
            <a:extLst xmlns:a="http://schemas.openxmlformats.org/drawingml/2006/main">
              <a:ext uri="{FF2B5EF4-FFF2-40B4-BE49-F238E27FC236}">
                <a16:creationId xmlns:a16="http://schemas.microsoft.com/office/drawing/2014/main" id="{4BCC8B01-A0BD-4C52-BBCB-27A77DF5B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15315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a388dab71740f0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453330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6D3724E-3657-4CC1-A678-AFFB5F53A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33400"/>
            <a:ext cx="10477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" name="layout-rule">
            <a:extLst xmlns:a="http://schemas.openxmlformats.org/drawingml/2006/main">
              <a:ext uri="{FF2B5EF4-FFF2-40B4-BE49-F238E27FC236}">
                <a16:creationId xmlns:a16="http://schemas.microsoft.com/office/drawing/2014/main" id="{E4F7D2DA-DA20-4693-9E9C-EDD1D02B4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276350"/>
            <a:ext cx="10477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CAB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main-visual">
            <a:extLst xmlns:a="http://schemas.openxmlformats.org/drawingml/2006/main">
              <a:ext uri="{FF2B5EF4-FFF2-40B4-BE49-F238E27FC236}">
                <a16:creationId xmlns:a16="http://schemas.microsoft.com/office/drawing/2014/main" id="{181B141F-078D-4C5C-AC2D-D1408E28E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504950"/>
            <a:ext cx="10477500" cy="4476750"/>
          </a:xfrm>
          <a:prstGeom xmlns:a="http://schemas.openxmlformats.org/drawingml/2006/main" prst="roundRect">
            <a:avLst>
              <a:gd name="adj" fmla="val 2553"/>
            </a:avLst>
          </a:prstGeom>
          <a:solidFill xmlns:a="http://schemas.openxmlformats.org/drawingml/2006/main">
            <a:srgbClr val="F3EFE6"/>
          </a:solidFill>
          <a:ln xmlns:a="http://schemas.openxmlformats.org/drawingml/2006/main" w="9525">
            <a:solidFill>
              <a:srgbClr val="E5E1D6"/>
            </a:solidFill>
            <a:prstDash val="solid"/>
          </a:ln>
        </p:spPr>
        <p:txBody>
          <a:bodyPr xmlns:a="http://schemas.openxmlformats.org/drawingml/2006/main" lIns="171450" tIns="171450" rIns="171450" bIns="171450" anchor="ctr">
            <a:norm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visual-caption">
            <a:extLst xmlns:a="http://schemas.openxmlformats.org/drawingml/2006/main">
              <a:ext uri="{FF2B5EF4-FFF2-40B4-BE49-F238E27FC236}">
                <a16:creationId xmlns:a16="http://schemas.microsoft.com/office/drawing/2014/main" id="{CBCA1680-82ED-4612-BF35-37C744FEC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15315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4bafeab7f74137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300652"/>
      </p:ext>
    </p:extLst>
  </p:cSld>
</p:sld>
</file>

<file path=ppt/theme/theme1.xml><?xml version="1.0" encoding="utf-8"?>
<a:theme xmlns:a="http://schemas.openxmlformats.org/drawingml/2006/main" name="ChatGPT">
  <a:themeElements>
    <a:clrScheme name="Targum · Forest on Bone">
      <a:dk1>
        <a:srgbClr val="000000"/>
      </a:dk1>
      <a:lt1>
        <a:srgbClr val="FFFFFF"/>
      </a:lt1>
      <a:dk2>
        <a:srgbClr val="1A1A1A"/>
      </a:dk2>
      <a:lt2>
        <a:srgbClr val="F3EFE6"/>
      </a:lt2>
      <a:accent1>
        <a:srgbClr val="B5703A"/>
      </a:accent1>
      <a:accent2>
        <a:srgbClr val="8E2B25"/>
      </a:accent2>
      <a:accent3>
        <a:srgbClr val="CF9C62"/>
      </a:accent3>
      <a:accent4>
        <a:srgbClr val="555149"/>
      </a:accent4>
      <a:accent5>
        <a:srgbClr val="8C8880"/>
      </a:accent5>
      <a:accent6>
        <a:srgbClr val="E4E0D8"/>
      </a:accent6>
      <a:hlink>
        <a:srgbClr val="B5703A"/>
      </a:hlink>
      <a:folHlink>
        <a:srgbClr val="8B5A2B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Targum · Forest on Bon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2026-09-17T08:14:48.1450000Z</dcterms:created>
  <dcterms:modified xsi:type="dcterms:W3CDTF">2026-09-17T08:14:48.1450000Z</dcterms:modified>
</coreProperties>
</file>